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73" r:id="rId9"/>
    <p:sldId id="270" r:id="rId10"/>
    <p:sldId id="265" r:id="rId11"/>
    <p:sldId id="269" r:id="rId12"/>
    <p:sldId id="274" r:id="rId13"/>
    <p:sldId id="275" r:id="rId14"/>
    <p:sldId id="276" r:id="rId15"/>
    <p:sldId id="266" r:id="rId16"/>
    <p:sldId id="268" r:id="rId17"/>
    <p:sldId id="272"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5C4D3-7955-4EC1-889B-2CA667D0C8D9}" v="1" dt="2022-04-25T17:34:35.373"/>
    <p1510:client id="{77DE9385-B6E8-48FC-93B9-EE00AF4E66D1}" v="769" dt="2022-04-25T06:39:34.419"/>
    <p1510:client id="{83083D80-FF1E-40D5-8C68-D09D08313447}" v="153" dt="2022-04-25T18:00:12.077"/>
    <p1510:client id="{846D56DF-0612-450B-A801-4B9BDE710AC6}" v="649" dt="2022-04-24T19:50:12.226"/>
    <p1510:client id="{B4B9843F-67C5-4E72-900A-C6474E0EB00D}" v="135" dt="2022-04-24T21:13:35.683"/>
    <p1510:client id="{BB1E74D2-79C3-437B-8562-5A4F48BCC747}" v="256" dt="2022-04-24T20:25:05.268"/>
    <p1510:client id="{FDB30036-B077-4335-85B3-70CFA7658F9F}" v="446" dt="2022-04-23T15:41:25.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1" d="100"/>
          <a:sy n="91" d="100"/>
        </p:scale>
        <p:origin x="139"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8.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8.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44C85-F9D9-4155-BC19-6F12755CC93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8C4512E-19FF-43D1-82B2-D610CB8F11F1}">
      <dgm:prSet phldr="0"/>
      <dgm:spPr/>
      <dgm:t>
        <a:bodyPr/>
        <a:lstStyle/>
        <a:p>
          <a:r>
            <a:rPr lang="en-GB" b="0" dirty="0">
              <a:latin typeface="The Hand Bold"/>
            </a:rPr>
            <a:t>The system will enable users to locate donors who have specific blood groups, permit new donors to register, and help patients to request blood</a:t>
          </a:r>
          <a:r>
            <a:rPr lang="en-GB" dirty="0">
              <a:latin typeface="The Hand Bold"/>
            </a:rPr>
            <a:t>.</a:t>
          </a:r>
        </a:p>
      </dgm:t>
    </dgm:pt>
    <dgm:pt modelId="{7A3D746D-100F-49E5-BE08-B8F229764AF7}" type="parTrans" cxnId="{2759E3AC-885A-42BC-8188-CC2BF7841918}">
      <dgm:prSet/>
      <dgm:spPr/>
      <dgm:t>
        <a:bodyPr/>
        <a:lstStyle/>
        <a:p>
          <a:endParaRPr lang="en-US"/>
        </a:p>
      </dgm:t>
    </dgm:pt>
    <dgm:pt modelId="{37F1A464-1410-4CC8-9DB1-18AE52025C54}" type="sibTrans" cxnId="{2759E3AC-885A-42BC-8188-CC2BF7841918}">
      <dgm:prSet/>
      <dgm:spPr/>
      <dgm:t>
        <a:bodyPr/>
        <a:lstStyle/>
        <a:p>
          <a:endParaRPr lang="en-US"/>
        </a:p>
      </dgm:t>
    </dgm:pt>
    <dgm:pt modelId="{E92A937D-8947-4EC1-9CCB-A4BD77422A34}">
      <dgm:prSet phldr="0"/>
      <dgm:spPr/>
      <dgm:t>
        <a:bodyPr/>
        <a:lstStyle/>
        <a:p>
          <a:pPr rtl="0"/>
          <a:r>
            <a:rPr lang="en-GB" b="1" dirty="0">
              <a:latin typeface="The Hand Bold"/>
            </a:rPr>
            <a:t>Technologies have enhanced the efficiency and effectiveness of every aspect of the health industry, and information systems manage the distribution of blood through cloud computing.</a:t>
          </a:r>
          <a:endParaRPr lang="en-US" b="1" dirty="0">
            <a:latin typeface="The Hand Bold"/>
          </a:endParaRPr>
        </a:p>
      </dgm:t>
    </dgm:pt>
    <dgm:pt modelId="{5F53E626-2853-4789-BB77-6CDF147D6651}" type="parTrans" cxnId="{22681043-C35A-48A1-9E20-C4CAA7BE9D55}">
      <dgm:prSet/>
      <dgm:spPr/>
    </dgm:pt>
    <dgm:pt modelId="{F0CB0307-85F0-4754-851E-5A856C0DCC17}" type="sibTrans" cxnId="{22681043-C35A-48A1-9E20-C4CAA7BE9D55}">
      <dgm:prSet/>
      <dgm:spPr/>
    </dgm:pt>
    <dgm:pt modelId="{BEA9B8E5-7697-42E3-8B19-58DEAA6616F8}">
      <dgm:prSet phldr="0"/>
      <dgm:spPr/>
      <dgm:t>
        <a:bodyPr/>
        <a:lstStyle/>
        <a:p>
          <a:r>
            <a:rPr lang="en-GB" b="0" dirty="0">
              <a:latin typeface="The Hand Bold"/>
            </a:rPr>
            <a:t>In addition to educating the local community on the importance of blood donation, the website provides easy access to blood donation information, allowing hospitals in India to store and distribute blood.</a:t>
          </a:r>
          <a:endParaRPr lang="en-US" b="0" dirty="0">
            <a:latin typeface="The Hand Bold"/>
          </a:endParaRPr>
        </a:p>
      </dgm:t>
    </dgm:pt>
    <dgm:pt modelId="{209A1D22-6E8E-4E2A-8D94-6D7DD788F055}" type="parTrans" cxnId="{CAD7DB03-DCA6-4427-AC9A-ED53DE61A33E}">
      <dgm:prSet/>
      <dgm:spPr/>
    </dgm:pt>
    <dgm:pt modelId="{7F9706B5-F487-4796-9BCC-4DD9F46D81F5}" type="sibTrans" cxnId="{CAD7DB03-DCA6-4427-AC9A-ED53DE61A33E}">
      <dgm:prSet/>
      <dgm:spPr/>
    </dgm:pt>
    <dgm:pt modelId="{CDD11D05-EE9F-473C-8120-D848F5607AD6}" type="pres">
      <dgm:prSet presAssocID="{43D44C85-F9D9-4155-BC19-6F12755CC93C}" presName="vert0" presStyleCnt="0">
        <dgm:presLayoutVars>
          <dgm:dir/>
          <dgm:animOne val="branch"/>
          <dgm:animLvl val="lvl"/>
        </dgm:presLayoutVars>
      </dgm:prSet>
      <dgm:spPr/>
    </dgm:pt>
    <dgm:pt modelId="{6365E279-747E-4776-9930-4D5D0C2592E2}" type="pres">
      <dgm:prSet presAssocID="{E92A937D-8947-4EC1-9CCB-A4BD77422A34}" presName="thickLine" presStyleLbl="alignNode1" presStyleIdx="0" presStyleCnt="3"/>
      <dgm:spPr/>
    </dgm:pt>
    <dgm:pt modelId="{253788CB-BAEA-448B-BD4E-920CA139F879}" type="pres">
      <dgm:prSet presAssocID="{E92A937D-8947-4EC1-9CCB-A4BD77422A34}" presName="horz1" presStyleCnt="0"/>
      <dgm:spPr/>
    </dgm:pt>
    <dgm:pt modelId="{A675CCD8-700A-4545-A280-DF0DC93A0D75}" type="pres">
      <dgm:prSet presAssocID="{E92A937D-8947-4EC1-9CCB-A4BD77422A34}" presName="tx1" presStyleLbl="revTx" presStyleIdx="0" presStyleCnt="3"/>
      <dgm:spPr/>
    </dgm:pt>
    <dgm:pt modelId="{C9A2FA8C-AAF9-4B88-985E-81F1A2D561C2}" type="pres">
      <dgm:prSet presAssocID="{E92A937D-8947-4EC1-9CCB-A4BD77422A34}" presName="vert1" presStyleCnt="0"/>
      <dgm:spPr/>
    </dgm:pt>
    <dgm:pt modelId="{FEB77D3F-F68F-448F-9EDA-F6CAA8B48D7E}" type="pres">
      <dgm:prSet presAssocID="{BEA9B8E5-7697-42E3-8B19-58DEAA6616F8}" presName="thickLine" presStyleLbl="alignNode1" presStyleIdx="1" presStyleCnt="3"/>
      <dgm:spPr/>
    </dgm:pt>
    <dgm:pt modelId="{9D9AFADF-58AE-44A1-AA8B-F7B283F26C8A}" type="pres">
      <dgm:prSet presAssocID="{BEA9B8E5-7697-42E3-8B19-58DEAA6616F8}" presName="horz1" presStyleCnt="0"/>
      <dgm:spPr/>
    </dgm:pt>
    <dgm:pt modelId="{FC27FC44-8A55-491F-9DED-098572E1F501}" type="pres">
      <dgm:prSet presAssocID="{BEA9B8E5-7697-42E3-8B19-58DEAA6616F8}" presName="tx1" presStyleLbl="revTx" presStyleIdx="1" presStyleCnt="3"/>
      <dgm:spPr/>
    </dgm:pt>
    <dgm:pt modelId="{4AF6E31C-B9FA-4FCE-A66E-3ABA99B88D98}" type="pres">
      <dgm:prSet presAssocID="{BEA9B8E5-7697-42E3-8B19-58DEAA6616F8}" presName="vert1" presStyleCnt="0"/>
      <dgm:spPr/>
    </dgm:pt>
    <dgm:pt modelId="{973B3940-3685-4BB1-8CA3-C2E700B1A8F9}" type="pres">
      <dgm:prSet presAssocID="{88C4512E-19FF-43D1-82B2-D610CB8F11F1}" presName="thickLine" presStyleLbl="alignNode1" presStyleIdx="2" presStyleCnt="3"/>
      <dgm:spPr/>
    </dgm:pt>
    <dgm:pt modelId="{963F836E-37D6-4269-8859-89DCAF515C8A}" type="pres">
      <dgm:prSet presAssocID="{88C4512E-19FF-43D1-82B2-D610CB8F11F1}" presName="horz1" presStyleCnt="0"/>
      <dgm:spPr/>
    </dgm:pt>
    <dgm:pt modelId="{905D27D4-BAAD-4ADE-B3C6-DBAA7EBFC592}" type="pres">
      <dgm:prSet presAssocID="{88C4512E-19FF-43D1-82B2-D610CB8F11F1}" presName="tx1" presStyleLbl="revTx" presStyleIdx="2" presStyleCnt="3"/>
      <dgm:spPr/>
    </dgm:pt>
    <dgm:pt modelId="{9985EC41-CC86-42A3-81E3-57E05D5A0DB4}" type="pres">
      <dgm:prSet presAssocID="{88C4512E-19FF-43D1-82B2-D610CB8F11F1}" presName="vert1" presStyleCnt="0"/>
      <dgm:spPr/>
    </dgm:pt>
  </dgm:ptLst>
  <dgm:cxnLst>
    <dgm:cxn modelId="{C23CCB02-69F3-4C58-B9C8-94EE55DDDA43}" type="presOf" srcId="{BEA9B8E5-7697-42E3-8B19-58DEAA6616F8}" destId="{FC27FC44-8A55-491F-9DED-098572E1F501}" srcOrd="0" destOrd="0" presId="urn:microsoft.com/office/officeart/2008/layout/LinedList"/>
    <dgm:cxn modelId="{CAD7DB03-DCA6-4427-AC9A-ED53DE61A33E}" srcId="{43D44C85-F9D9-4155-BC19-6F12755CC93C}" destId="{BEA9B8E5-7697-42E3-8B19-58DEAA6616F8}" srcOrd="1" destOrd="0" parTransId="{209A1D22-6E8E-4E2A-8D94-6D7DD788F055}" sibTransId="{7F9706B5-F487-4796-9BCC-4DD9F46D81F5}"/>
    <dgm:cxn modelId="{22681043-C35A-48A1-9E20-C4CAA7BE9D55}" srcId="{43D44C85-F9D9-4155-BC19-6F12755CC93C}" destId="{E92A937D-8947-4EC1-9CCB-A4BD77422A34}" srcOrd="0" destOrd="0" parTransId="{5F53E626-2853-4789-BB77-6CDF147D6651}" sibTransId="{F0CB0307-85F0-4754-851E-5A856C0DCC17}"/>
    <dgm:cxn modelId="{8D426FAC-6D18-4B93-9FF4-CC85403681B7}" type="presOf" srcId="{E92A937D-8947-4EC1-9CCB-A4BD77422A34}" destId="{A675CCD8-700A-4545-A280-DF0DC93A0D75}" srcOrd="0" destOrd="0" presId="urn:microsoft.com/office/officeart/2008/layout/LinedList"/>
    <dgm:cxn modelId="{2759E3AC-885A-42BC-8188-CC2BF7841918}" srcId="{43D44C85-F9D9-4155-BC19-6F12755CC93C}" destId="{88C4512E-19FF-43D1-82B2-D610CB8F11F1}" srcOrd="2" destOrd="0" parTransId="{7A3D746D-100F-49E5-BE08-B8F229764AF7}" sibTransId="{37F1A464-1410-4CC8-9DB1-18AE52025C54}"/>
    <dgm:cxn modelId="{1B441ECF-6ACD-4B80-8D82-57FECF387F03}" type="presOf" srcId="{88C4512E-19FF-43D1-82B2-D610CB8F11F1}" destId="{905D27D4-BAAD-4ADE-B3C6-DBAA7EBFC592}" srcOrd="0" destOrd="0" presId="urn:microsoft.com/office/officeart/2008/layout/LinedList"/>
    <dgm:cxn modelId="{7653EFE1-4A8A-47D3-AC6D-3B32348F4CB1}" type="presOf" srcId="{43D44C85-F9D9-4155-BC19-6F12755CC93C}" destId="{CDD11D05-EE9F-473C-8120-D848F5607AD6}" srcOrd="0" destOrd="0" presId="urn:microsoft.com/office/officeart/2008/layout/LinedList"/>
    <dgm:cxn modelId="{B6F37069-AA83-4662-A994-F69EB850C997}" type="presParOf" srcId="{CDD11D05-EE9F-473C-8120-D848F5607AD6}" destId="{6365E279-747E-4776-9930-4D5D0C2592E2}" srcOrd="0" destOrd="0" presId="urn:microsoft.com/office/officeart/2008/layout/LinedList"/>
    <dgm:cxn modelId="{FBBF96A9-16CF-4C61-B6F7-61B41D942250}" type="presParOf" srcId="{CDD11D05-EE9F-473C-8120-D848F5607AD6}" destId="{253788CB-BAEA-448B-BD4E-920CA139F879}" srcOrd="1" destOrd="0" presId="urn:microsoft.com/office/officeart/2008/layout/LinedList"/>
    <dgm:cxn modelId="{3655DA5E-C85A-4760-AC3A-86D7B6754C93}" type="presParOf" srcId="{253788CB-BAEA-448B-BD4E-920CA139F879}" destId="{A675CCD8-700A-4545-A280-DF0DC93A0D75}" srcOrd="0" destOrd="0" presId="urn:microsoft.com/office/officeart/2008/layout/LinedList"/>
    <dgm:cxn modelId="{8581A622-C549-47DA-BB40-40E038068D36}" type="presParOf" srcId="{253788CB-BAEA-448B-BD4E-920CA139F879}" destId="{C9A2FA8C-AAF9-4B88-985E-81F1A2D561C2}" srcOrd="1" destOrd="0" presId="urn:microsoft.com/office/officeart/2008/layout/LinedList"/>
    <dgm:cxn modelId="{7FE2C4BB-5C8D-48CB-85EE-AB3CBAE8AC12}" type="presParOf" srcId="{CDD11D05-EE9F-473C-8120-D848F5607AD6}" destId="{FEB77D3F-F68F-448F-9EDA-F6CAA8B48D7E}" srcOrd="2" destOrd="0" presId="urn:microsoft.com/office/officeart/2008/layout/LinedList"/>
    <dgm:cxn modelId="{32AE36FB-015F-4A80-B43D-EA98E099D63B}" type="presParOf" srcId="{CDD11D05-EE9F-473C-8120-D848F5607AD6}" destId="{9D9AFADF-58AE-44A1-AA8B-F7B283F26C8A}" srcOrd="3" destOrd="0" presId="urn:microsoft.com/office/officeart/2008/layout/LinedList"/>
    <dgm:cxn modelId="{46A1646C-7860-4D9A-99F0-DAA2660A2CDF}" type="presParOf" srcId="{9D9AFADF-58AE-44A1-AA8B-F7B283F26C8A}" destId="{FC27FC44-8A55-491F-9DED-098572E1F501}" srcOrd="0" destOrd="0" presId="urn:microsoft.com/office/officeart/2008/layout/LinedList"/>
    <dgm:cxn modelId="{896F95FE-1919-4A5D-A7A1-206F3DBCA1A2}" type="presParOf" srcId="{9D9AFADF-58AE-44A1-AA8B-F7B283F26C8A}" destId="{4AF6E31C-B9FA-4FCE-A66E-3ABA99B88D98}" srcOrd="1" destOrd="0" presId="urn:microsoft.com/office/officeart/2008/layout/LinedList"/>
    <dgm:cxn modelId="{E5BDC236-0E17-4968-82DD-BF89E7225EB7}" type="presParOf" srcId="{CDD11D05-EE9F-473C-8120-D848F5607AD6}" destId="{973B3940-3685-4BB1-8CA3-C2E700B1A8F9}" srcOrd="4" destOrd="0" presId="urn:microsoft.com/office/officeart/2008/layout/LinedList"/>
    <dgm:cxn modelId="{B03C5859-C714-4A5A-B237-A3DA6E7FA4B9}" type="presParOf" srcId="{CDD11D05-EE9F-473C-8120-D848F5607AD6}" destId="{963F836E-37D6-4269-8859-89DCAF515C8A}" srcOrd="5" destOrd="0" presId="urn:microsoft.com/office/officeart/2008/layout/LinedList"/>
    <dgm:cxn modelId="{487CC23C-46DD-4152-B4DB-5DD7FE0952A6}" type="presParOf" srcId="{963F836E-37D6-4269-8859-89DCAF515C8A}" destId="{905D27D4-BAAD-4ADE-B3C6-DBAA7EBFC592}" srcOrd="0" destOrd="0" presId="urn:microsoft.com/office/officeart/2008/layout/LinedList"/>
    <dgm:cxn modelId="{D173084B-B75F-413E-9210-8D5D3A92432C}" type="presParOf" srcId="{963F836E-37D6-4269-8859-89DCAF515C8A}" destId="{9985EC41-CC86-42A3-81E3-57E05D5A0D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4B24FE-D731-4E23-AA2C-1F0BA8A9733B}" type="doc">
      <dgm:prSet loTypeId="urn:microsoft.com/office/officeart/2018/2/layout/IconVerticalSolidList" loCatId="icon" qsTypeId="urn:microsoft.com/office/officeart/2005/8/quickstyle/simple1" qsCatId="simple" csTypeId="urn:microsoft.com/office/officeart/2005/8/colors/accent1_4" csCatId="accent1" phldr="1"/>
      <dgm:spPr/>
      <dgm:t>
        <a:bodyPr/>
        <a:lstStyle/>
        <a:p>
          <a:endParaRPr lang="en-US"/>
        </a:p>
      </dgm:t>
    </dgm:pt>
    <dgm:pt modelId="{5AF2E487-BE9F-44BA-ACC3-C2A20B1D2950}">
      <dgm:prSet/>
      <dgm:spPr/>
      <dgm:t>
        <a:bodyPr/>
        <a:lstStyle/>
        <a:p>
          <a:pPr>
            <a:lnSpc>
              <a:spcPct val="100000"/>
            </a:lnSpc>
          </a:pPr>
          <a:r>
            <a:rPr lang="en-US" dirty="0">
              <a:latin typeface="Book Antiqua"/>
            </a:rPr>
            <a:t>Step 2 : Fill out the registration form to the request blood. All patient's data is stored in the database and reflected in the current requests.</a:t>
          </a:r>
        </a:p>
      </dgm:t>
    </dgm:pt>
    <dgm:pt modelId="{49C9155A-982F-480F-BA8B-6821E5D48828}" type="parTrans" cxnId="{69507CD9-4171-44F8-9CF5-E597A4BE5C1A}">
      <dgm:prSet/>
      <dgm:spPr/>
      <dgm:t>
        <a:bodyPr/>
        <a:lstStyle/>
        <a:p>
          <a:endParaRPr lang="en-US"/>
        </a:p>
      </dgm:t>
    </dgm:pt>
    <dgm:pt modelId="{F4B631DB-EF6E-4DA8-A195-F8C0364A8ACC}" type="sibTrans" cxnId="{69507CD9-4171-44F8-9CF5-E597A4BE5C1A}">
      <dgm:prSet/>
      <dgm:spPr/>
      <dgm:t>
        <a:bodyPr/>
        <a:lstStyle/>
        <a:p>
          <a:endParaRPr lang="en-US"/>
        </a:p>
      </dgm:t>
    </dgm:pt>
    <dgm:pt modelId="{84303B4D-A8C2-4F4D-B4A7-BDC6DE3CFF07}">
      <dgm:prSet/>
      <dgm:spPr/>
      <dgm:t>
        <a:bodyPr/>
        <a:lstStyle/>
        <a:p>
          <a:pPr>
            <a:lnSpc>
              <a:spcPct val="100000"/>
            </a:lnSpc>
          </a:pPr>
          <a:r>
            <a:rPr lang="en-US" dirty="0">
              <a:latin typeface="Book Antiqua"/>
            </a:rPr>
            <a:t>Step </a:t>
          </a:r>
          <a:r>
            <a:rPr lang="en-US" dirty="0">
              <a:latin typeface="Book Antiqua"/>
              <a:cs typeface="Calibri Light"/>
            </a:rPr>
            <a:t>3: The</a:t>
          </a:r>
          <a:r>
            <a:rPr lang="en-US" dirty="0">
              <a:latin typeface="Book Antiqua"/>
            </a:rPr>
            <a:t> admins track the location of the user if the blood is requested.</a:t>
          </a:r>
          <a:endParaRPr lang="en-GB" dirty="0">
            <a:latin typeface="Book Antiqua"/>
            <a:cs typeface="Calibri Light"/>
          </a:endParaRPr>
        </a:p>
      </dgm:t>
    </dgm:pt>
    <dgm:pt modelId="{EAB53243-1C3B-4F07-B5FF-9A45BCEA524E}" type="parTrans" cxnId="{42421316-D36A-4392-ABA0-F10B82ABA9D9}">
      <dgm:prSet/>
      <dgm:spPr/>
      <dgm:t>
        <a:bodyPr/>
        <a:lstStyle/>
        <a:p>
          <a:endParaRPr lang="en-US"/>
        </a:p>
      </dgm:t>
    </dgm:pt>
    <dgm:pt modelId="{66BFA8F5-D54C-484F-B0A0-D7F50DE6146C}" type="sibTrans" cxnId="{42421316-D36A-4392-ABA0-F10B82ABA9D9}">
      <dgm:prSet/>
      <dgm:spPr/>
      <dgm:t>
        <a:bodyPr/>
        <a:lstStyle/>
        <a:p>
          <a:endParaRPr lang="en-US"/>
        </a:p>
      </dgm:t>
    </dgm:pt>
    <dgm:pt modelId="{C471C084-2D4A-48EE-8EBA-2385BBFED864}">
      <dgm:prSet/>
      <dgm:spPr/>
      <dgm:t>
        <a:bodyPr/>
        <a:lstStyle/>
        <a:p>
          <a:pPr>
            <a:lnSpc>
              <a:spcPct val="100000"/>
            </a:lnSpc>
          </a:pPr>
          <a:r>
            <a:rPr lang="en-US" dirty="0">
              <a:latin typeface="Book Antiqua"/>
            </a:rPr>
            <a:t>Step 4: Followed, the admin verifies if a nearby blood donor </a:t>
          </a:r>
          <a:r>
            <a:rPr lang="en-US">
              <a:latin typeface="Book Antiqua"/>
            </a:rPr>
            <a:t>is available</a:t>
          </a:r>
          <a:r>
            <a:rPr lang="en-US" dirty="0">
              <a:latin typeface="Book Antiqua"/>
            </a:rPr>
            <a:t>.</a:t>
          </a:r>
        </a:p>
      </dgm:t>
    </dgm:pt>
    <dgm:pt modelId="{0927396A-0A51-4BBD-9E1D-DEF8214FF8B7}" type="parTrans" cxnId="{5751E7DC-D663-4832-B73F-2A8F6775327C}">
      <dgm:prSet/>
      <dgm:spPr/>
      <dgm:t>
        <a:bodyPr/>
        <a:lstStyle/>
        <a:p>
          <a:endParaRPr lang="en-US"/>
        </a:p>
      </dgm:t>
    </dgm:pt>
    <dgm:pt modelId="{67198018-2047-4612-8BE5-7A98D3733DD0}" type="sibTrans" cxnId="{5751E7DC-D663-4832-B73F-2A8F6775327C}">
      <dgm:prSet/>
      <dgm:spPr/>
      <dgm:t>
        <a:bodyPr/>
        <a:lstStyle/>
        <a:p>
          <a:endParaRPr lang="en-US"/>
        </a:p>
      </dgm:t>
    </dgm:pt>
    <dgm:pt modelId="{D9CD77AD-B4E0-4F18-8296-6D93EE646E52}">
      <dgm:prSet phldr="0"/>
      <dgm:spPr/>
      <dgm:t>
        <a:bodyPr/>
        <a:lstStyle/>
        <a:p>
          <a:pPr>
            <a:lnSpc>
              <a:spcPct val="100000"/>
            </a:lnSpc>
          </a:pPr>
          <a:r>
            <a:rPr lang="en-US" dirty="0">
              <a:latin typeface="Book Antiqua"/>
            </a:rPr>
            <a:t>Step 1: Sign up as donor by filling out the form. In addition to saving the location of the donors to the database, the search donors feature also saves the same data. </a:t>
          </a:r>
        </a:p>
      </dgm:t>
    </dgm:pt>
    <dgm:pt modelId="{6EDB784C-F80B-4D41-AE48-639F1AF84F73}" type="parTrans" cxnId="{12251657-30F8-46BF-911F-6A6FFBD9FF61}">
      <dgm:prSet/>
      <dgm:spPr/>
    </dgm:pt>
    <dgm:pt modelId="{5A66C2AB-32A4-4195-B4A1-83892EC0CDBA}" type="sibTrans" cxnId="{12251657-30F8-46BF-911F-6A6FFBD9FF61}">
      <dgm:prSet/>
      <dgm:spPr/>
    </dgm:pt>
    <dgm:pt modelId="{F00A15E5-F473-47C7-9584-8E3AF8832FF5}">
      <dgm:prSet phldr="0"/>
      <dgm:spPr/>
      <dgm:t>
        <a:bodyPr/>
        <a:lstStyle/>
        <a:p>
          <a:pPr>
            <a:lnSpc>
              <a:spcPct val="100000"/>
            </a:lnSpc>
          </a:pPr>
          <a:r>
            <a:rPr lang="en-US" dirty="0">
              <a:latin typeface="Book Antiqua"/>
            </a:rPr>
            <a:t>Step 5: The admin accepts the donor, if he or she is eligible.</a:t>
          </a:r>
        </a:p>
      </dgm:t>
    </dgm:pt>
    <dgm:pt modelId="{E56773C3-183E-453D-A296-31343B7F813A}" type="parTrans" cxnId="{53F05288-48E8-4282-8108-4E3E7257F411}">
      <dgm:prSet/>
      <dgm:spPr/>
    </dgm:pt>
    <dgm:pt modelId="{43DEECC0-E7C6-4C5F-8920-A7EE4C816497}" type="sibTrans" cxnId="{53F05288-48E8-4282-8108-4E3E7257F411}">
      <dgm:prSet/>
      <dgm:spPr/>
    </dgm:pt>
    <dgm:pt modelId="{434931C6-ADF4-42E0-BB9F-C7EF4E5F13FD}" type="pres">
      <dgm:prSet presAssocID="{1D4B24FE-D731-4E23-AA2C-1F0BA8A9733B}" presName="root" presStyleCnt="0">
        <dgm:presLayoutVars>
          <dgm:dir/>
          <dgm:resizeHandles val="exact"/>
        </dgm:presLayoutVars>
      </dgm:prSet>
      <dgm:spPr/>
    </dgm:pt>
    <dgm:pt modelId="{6DB5CAA8-3351-4E10-8C7E-6178636452D0}" type="pres">
      <dgm:prSet presAssocID="{D9CD77AD-B4E0-4F18-8296-6D93EE646E52}" presName="compNode" presStyleCnt="0"/>
      <dgm:spPr/>
    </dgm:pt>
    <dgm:pt modelId="{409B4742-E985-4FA3-8059-E122BF784108}" type="pres">
      <dgm:prSet presAssocID="{D9CD77AD-B4E0-4F18-8296-6D93EE646E52}" presName="bgRect" presStyleLbl="bgShp" presStyleIdx="0" presStyleCnt="5"/>
      <dgm:spPr/>
    </dgm:pt>
    <dgm:pt modelId="{5081BE7B-B733-4280-85CC-9D38F3C3973E}" type="pres">
      <dgm:prSet presAssocID="{D9CD77AD-B4E0-4F18-8296-6D93EE646E52}" presName="iconRect" presStyleLbl="node1" presStyleIdx="0" presStyleCnt="5"/>
      <dgm:spPr/>
    </dgm:pt>
    <dgm:pt modelId="{BCB08B86-396D-4B59-B93F-31718F7E6033}" type="pres">
      <dgm:prSet presAssocID="{D9CD77AD-B4E0-4F18-8296-6D93EE646E52}" presName="spaceRect" presStyleCnt="0"/>
      <dgm:spPr/>
    </dgm:pt>
    <dgm:pt modelId="{706E01F8-1A21-4604-B5A2-9441DC46F35F}" type="pres">
      <dgm:prSet presAssocID="{D9CD77AD-B4E0-4F18-8296-6D93EE646E52}" presName="parTx" presStyleLbl="revTx" presStyleIdx="0" presStyleCnt="5">
        <dgm:presLayoutVars>
          <dgm:chMax val="0"/>
          <dgm:chPref val="0"/>
        </dgm:presLayoutVars>
      </dgm:prSet>
      <dgm:spPr/>
    </dgm:pt>
    <dgm:pt modelId="{852D5262-1447-4E97-84CB-9CCBA2FE4A01}" type="pres">
      <dgm:prSet presAssocID="{5A66C2AB-32A4-4195-B4A1-83892EC0CDBA}" presName="sibTrans" presStyleCnt="0"/>
      <dgm:spPr/>
    </dgm:pt>
    <dgm:pt modelId="{09ED31C7-D283-42F6-8EB9-138827B15912}" type="pres">
      <dgm:prSet presAssocID="{5AF2E487-BE9F-44BA-ACC3-C2A20B1D2950}" presName="compNode" presStyleCnt="0"/>
      <dgm:spPr/>
    </dgm:pt>
    <dgm:pt modelId="{6E9E5A08-6600-41C6-8999-9AD4EFB2241D}" type="pres">
      <dgm:prSet presAssocID="{5AF2E487-BE9F-44BA-ACC3-C2A20B1D2950}" presName="bgRect" presStyleLbl="bgShp" presStyleIdx="1" presStyleCnt="5"/>
      <dgm:spPr/>
    </dgm:pt>
    <dgm:pt modelId="{340E03B2-A656-4589-9DE8-4E9F8AA125DE}" type="pres">
      <dgm:prSet presAssocID="{5AF2E487-BE9F-44BA-ACC3-C2A20B1D2950}"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53255176-DA35-4C30-93BD-8F29F1375E95}" type="pres">
      <dgm:prSet presAssocID="{5AF2E487-BE9F-44BA-ACC3-C2A20B1D2950}" presName="spaceRect" presStyleCnt="0"/>
      <dgm:spPr/>
    </dgm:pt>
    <dgm:pt modelId="{2F8C0864-D40F-4E39-8FB0-D2078119F65E}" type="pres">
      <dgm:prSet presAssocID="{5AF2E487-BE9F-44BA-ACC3-C2A20B1D2950}" presName="parTx" presStyleLbl="revTx" presStyleIdx="1" presStyleCnt="5">
        <dgm:presLayoutVars>
          <dgm:chMax val="0"/>
          <dgm:chPref val="0"/>
        </dgm:presLayoutVars>
      </dgm:prSet>
      <dgm:spPr/>
    </dgm:pt>
    <dgm:pt modelId="{5A3108A8-810A-4A3B-8904-FCA8CEE4F523}" type="pres">
      <dgm:prSet presAssocID="{F4B631DB-EF6E-4DA8-A195-F8C0364A8ACC}" presName="sibTrans" presStyleCnt="0"/>
      <dgm:spPr/>
    </dgm:pt>
    <dgm:pt modelId="{7D172EEF-AA53-40E8-9E15-4345865C88E4}" type="pres">
      <dgm:prSet presAssocID="{84303B4D-A8C2-4F4D-B4A7-BDC6DE3CFF07}" presName="compNode" presStyleCnt="0"/>
      <dgm:spPr/>
    </dgm:pt>
    <dgm:pt modelId="{CDA59259-503A-48DB-84A8-F8928951E8C3}" type="pres">
      <dgm:prSet presAssocID="{84303B4D-A8C2-4F4D-B4A7-BDC6DE3CFF07}" presName="bgRect" presStyleLbl="bgShp" presStyleIdx="2" presStyleCnt="5"/>
      <dgm:spPr/>
    </dgm:pt>
    <dgm:pt modelId="{312684D1-7582-4576-B034-06C534CEE9D7}" type="pres">
      <dgm:prSet presAssocID="{84303B4D-A8C2-4F4D-B4A7-BDC6DE3CFF07}"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dneys"/>
        </a:ext>
      </dgm:extLst>
    </dgm:pt>
    <dgm:pt modelId="{1B114C60-1A7C-4E58-9C29-D211E9C72DEE}" type="pres">
      <dgm:prSet presAssocID="{84303B4D-A8C2-4F4D-B4A7-BDC6DE3CFF07}" presName="spaceRect" presStyleCnt="0"/>
      <dgm:spPr/>
    </dgm:pt>
    <dgm:pt modelId="{4D097040-EF98-41A8-A5ED-F688E80AD633}" type="pres">
      <dgm:prSet presAssocID="{84303B4D-A8C2-4F4D-B4A7-BDC6DE3CFF07}" presName="parTx" presStyleLbl="revTx" presStyleIdx="2" presStyleCnt="5">
        <dgm:presLayoutVars>
          <dgm:chMax val="0"/>
          <dgm:chPref val="0"/>
        </dgm:presLayoutVars>
      </dgm:prSet>
      <dgm:spPr/>
    </dgm:pt>
    <dgm:pt modelId="{11B05A2B-3269-4C18-99E8-8A970C564807}" type="pres">
      <dgm:prSet presAssocID="{66BFA8F5-D54C-484F-B0A0-D7F50DE6146C}" presName="sibTrans" presStyleCnt="0"/>
      <dgm:spPr/>
    </dgm:pt>
    <dgm:pt modelId="{70821FD0-D410-4632-B50C-611FC05CA582}" type="pres">
      <dgm:prSet presAssocID="{C471C084-2D4A-48EE-8EBA-2385BBFED864}" presName="compNode" presStyleCnt="0"/>
      <dgm:spPr/>
    </dgm:pt>
    <dgm:pt modelId="{849D6CCB-99D2-482F-ACE8-593F11200894}" type="pres">
      <dgm:prSet presAssocID="{C471C084-2D4A-48EE-8EBA-2385BBFED864}" presName="bgRect" presStyleLbl="bgShp" presStyleIdx="3" presStyleCnt="5"/>
      <dgm:spPr/>
    </dgm:pt>
    <dgm:pt modelId="{283FFFED-D38E-4CFD-B5C9-B91DDAD5A07F}" type="pres">
      <dgm:prSet presAssocID="{C471C084-2D4A-48EE-8EBA-2385BBFED864}"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5B9A9343-D980-47C2-8ADF-B36EB8A5E875}" type="pres">
      <dgm:prSet presAssocID="{C471C084-2D4A-48EE-8EBA-2385BBFED864}" presName="spaceRect" presStyleCnt="0"/>
      <dgm:spPr/>
    </dgm:pt>
    <dgm:pt modelId="{ECB99763-31D1-42F0-BA34-2F76F575FD38}" type="pres">
      <dgm:prSet presAssocID="{C471C084-2D4A-48EE-8EBA-2385BBFED864}" presName="parTx" presStyleLbl="revTx" presStyleIdx="3" presStyleCnt="5">
        <dgm:presLayoutVars>
          <dgm:chMax val="0"/>
          <dgm:chPref val="0"/>
        </dgm:presLayoutVars>
      </dgm:prSet>
      <dgm:spPr/>
    </dgm:pt>
    <dgm:pt modelId="{08804582-CAE0-4DB0-82F4-A84CCE617CF9}" type="pres">
      <dgm:prSet presAssocID="{67198018-2047-4612-8BE5-7A98D3733DD0}" presName="sibTrans" presStyleCnt="0"/>
      <dgm:spPr/>
    </dgm:pt>
    <dgm:pt modelId="{C2ECB5A6-8706-4B59-8148-0C4B0D9B18AE}" type="pres">
      <dgm:prSet presAssocID="{F00A15E5-F473-47C7-9584-8E3AF8832FF5}" presName="compNode" presStyleCnt="0"/>
      <dgm:spPr/>
    </dgm:pt>
    <dgm:pt modelId="{4322A6FF-9D04-4652-9091-36ABBB0AC02D}" type="pres">
      <dgm:prSet presAssocID="{F00A15E5-F473-47C7-9584-8E3AF8832FF5}" presName="bgRect" presStyleLbl="bgShp" presStyleIdx="4" presStyleCnt="5"/>
      <dgm:spPr/>
    </dgm:pt>
    <dgm:pt modelId="{F9EC8D04-C949-4CE3-ADE2-75207C244647}" type="pres">
      <dgm:prSet presAssocID="{F00A15E5-F473-47C7-9584-8E3AF8832FF5}" presName="iconRect" presStyleLbl="node1" presStyleIdx="4" presStyleCnt="5"/>
      <dgm:spPr/>
    </dgm:pt>
    <dgm:pt modelId="{6FF821EA-7430-4F40-BD16-0CE78ABB47A2}" type="pres">
      <dgm:prSet presAssocID="{F00A15E5-F473-47C7-9584-8E3AF8832FF5}" presName="spaceRect" presStyleCnt="0"/>
      <dgm:spPr/>
    </dgm:pt>
    <dgm:pt modelId="{61B6233E-788A-4558-B026-2083CBA86424}" type="pres">
      <dgm:prSet presAssocID="{F00A15E5-F473-47C7-9584-8E3AF8832FF5}" presName="parTx" presStyleLbl="revTx" presStyleIdx="4" presStyleCnt="5">
        <dgm:presLayoutVars>
          <dgm:chMax val="0"/>
          <dgm:chPref val="0"/>
        </dgm:presLayoutVars>
      </dgm:prSet>
      <dgm:spPr/>
    </dgm:pt>
  </dgm:ptLst>
  <dgm:cxnLst>
    <dgm:cxn modelId="{42421316-D36A-4392-ABA0-F10B82ABA9D9}" srcId="{1D4B24FE-D731-4E23-AA2C-1F0BA8A9733B}" destId="{84303B4D-A8C2-4F4D-B4A7-BDC6DE3CFF07}" srcOrd="2" destOrd="0" parTransId="{EAB53243-1C3B-4F07-B5FF-9A45BCEA524E}" sibTransId="{66BFA8F5-D54C-484F-B0A0-D7F50DE6146C}"/>
    <dgm:cxn modelId="{12251657-30F8-46BF-911F-6A6FFBD9FF61}" srcId="{1D4B24FE-D731-4E23-AA2C-1F0BA8A9733B}" destId="{D9CD77AD-B4E0-4F18-8296-6D93EE646E52}" srcOrd="0" destOrd="0" parTransId="{6EDB784C-F80B-4D41-AE48-639F1AF84F73}" sibTransId="{5A66C2AB-32A4-4195-B4A1-83892EC0CDBA}"/>
    <dgm:cxn modelId="{3BDBB387-097D-49EA-9FB2-DC500E1F8B4A}" type="presOf" srcId="{C471C084-2D4A-48EE-8EBA-2385BBFED864}" destId="{ECB99763-31D1-42F0-BA34-2F76F575FD38}" srcOrd="0" destOrd="0" presId="urn:microsoft.com/office/officeart/2018/2/layout/IconVerticalSolidList"/>
    <dgm:cxn modelId="{53F05288-48E8-4282-8108-4E3E7257F411}" srcId="{1D4B24FE-D731-4E23-AA2C-1F0BA8A9733B}" destId="{F00A15E5-F473-47C7-9584-8E3AF8832FF5}" srcOrd="4" destOrd="0" parTransId="{E56773C3-183E-453D-A296-31343B7F813A}" sibTransId="{43DEECC0-E7C6-4C5F-8920-A7EE4C816497}"/>
    <dgm:cxn modelId="{0939E28B-74EF-4EE5-897F-AB85EA591E5C}" type="presOf" srcId="{1D4B24FE-D731-4E23-AA2C-1F0BA8A9733B}" destId="{434931C6-ADF4-42E0-BB9F-C7EF4E5F13FD}" srcOrd="0" destOrd="0" presId="urn:microsoft.com/office/officeart/2018/2/layout/IconVerticalSolidList"/>
    <dgm:cxn modelId="{921D7CA5-DD4E-4B1E-9C8D-D156AE07BBAB}" type="presOf" srcId="{D9CD77AD-B4E0-4F18-8296-6D93EE646E52}" destId="{706E01F8-1A21-4604-B5A2-9441DC46F35F}" srcOrd="0" destOrd="0" presId="urn:microsoft.com/office/officeart/2018/2/layout/IconVerticalSolidList"/>
    <dgm:cxn modelId="{AD2190B0-092D-408C-82A9-80DA6CEB3A4D}" type="presOf" srcId="{84303B4D-A8C2-4F4D-B4A7-BDC6DE3CFF07}" destId="{4D097040-EF98-41A8-A5ED-F688E80AD633}" srcOrd="0" destOrd="0" presId="urn:microsoft.com/office/officeart/2018/2/layout/IconVerticalSolidList"/>
    <dgm:cxn modelId="{A8E0A6D2-18CA-40E1-AE93-9429F08FC1A4}" type="presOf" srcId="{F00A15E5-F473-47C7-9584-8E3AF8832FF5}" destId="{61B6233E-788A-4558-B026-2083CBA86424}" srcOrd="0" destOrd="0" presId="urn:microsoft.com/office/officeart/2018/2/layout/IconVerticalSolidList"/>
    <dgm:cxn modelId="{69507CD9-4171-44F8-9CF5-E597A4BE5C1A}" srcId="{1D4B24FE-D731-4E23-AA2C-1F0BA8A9733B}" destId="{5AF2E487-BE9F-44BA-ACC3-C2A20B1D2950}" srcOrd="1" destOrd="0" parTransId="{49C9155A-982F-480F-BA8B-6821E5D48828}" sibTransId="{F4B631DB-EF6E-4DA8-A195-F8C0364A8ACC}"/>
    <dgm:cxn modelId="{5751E7DC-D663-4832-B73F-2A8F6775327C}" srcId="{1D4B24FE-D731-4E23-AA2C-1F0BA8A9733B}" destId="{C471C084-2D4A-48EE-8EBA-2385BBFED864}" srcOrd="3" destOrd="0" parTransId="{0927396A-0A51-4BBD-9E1D-DEF8214FF8B7}" sibTransId="{67198018-2047-4612-8BE5-7A98D3733DD0}"/>
    <dgm:cxn modelId="{61FC01F6-D1B1-410A-BEBA-6DEAEE4DE381}" type="presOf" srcId="{5AF2E487-BE9F-44BA-ACC3-C2A20B1D2950}" destId="{2F8C0864-D40F-4E39-8FB0-D2078119F65E}" srcOrd="0" destOrd="0" presId="urn:microsoft.com/office/officeart/2018/2/layout/IconVerticalSolidList"/>
    <dgm:cxn modelId="{1DF1C302-CB85-4591-965E-3F61E82F97C8}" type="presParOf" srcId="{434931C6-ADF4-42E0-BB9F-C7EF4E5F13FD}" destId="{6DB5CAA8-3351-4E10-8C7E-6178636452D0}" srcOrd="0" destOrd="0" presId="urn:microsoft.com/office/officeart/2018/2/layout/IconVerticalSolidList"/>
    <dgm:cxn modelId="{DF71495B-2ABE-46F4-BE9F-EC12BEF81F3C}" type="presParOf" srcId="{6DB5CAA8-3351-4E10-8C7E-6178636452D0}" destId="{409B4742-E985-4FA3-8059-E122BF784108}" srcOrd="0" destOrd="0" presId="urn:microsoft.com/office/officeart/2018/2/layout/IconVerticalSolidList"/>
    <dgm:cxn modelId="{61C8D660-32D5-4B01-87CE-1193B5BDA097}" type="presParOf" srcId="{6DB5CAA8-3351-4E10-8C7E-6178636452D0}" destId="{5081BE7B-B733-4280-85CC-9D38F3C3973E}" srcOrd="1" destOrd="0" presId="urn:microsoft.com/office/officeart/2018/2/layout/IconVerticalSolidList"/>
    <dgm:cxn modelId="{CAED5E03-E71A-4E9A-856E-FF2405FE1EF0}" type="presParOf" srcId="{6DB5CAA8-3351-4E10-8C7E-6178636452D0}" destId="{BCB08B86-396D-4B59-B93F-31718F7E6033}" srcOrd="2" destOrd="0" presId="urn:microsoft.com/office/officeart/2018/2/layout/IconVerticalSolidList"/>
    <dgm:cxn modelId="{ED790DFC-C2CC-4395-9AF7-86D9907E2E9B}" type="presParOf" srcId="{6DB5CAA8-3351-4E10-8C7E-6178636452D0}" destId="{706E01F8-1A21-4604-B5A2-9441DC46F35F}" srcOrd="3" destOrd="0" presId="urn:microsoft.com/office/officeart/2018/2/layout/IconVerticalSolidList"/>
    <dgm:cxn modelId="{541119EC-8C7C-43B2-A97B-8B90445DBE0C}" type="presParOf" srcId="{434931C6-ADF4-42E0-BB9F-C7EF4E5F13FD}" destId="{852D5262-1447-4E97-84CB-9CCBA2FE4A01}" srcOrd="1" destOrd="0" presId="urn:microsoft.com/office/officeart/2018/2/layout/IconVerticalSolidList"/>
    <dgm:cxn modelId="{CB93B796-8718-4DD7-B526-47CC589BB1F9}" type="presParOf" srcId="{434931C6-ADF4-42E0-BB9F-C7EF4E5F13FD}" destId="{09ED31C7-D283-42F6-8EB9-138827B15912}" srcOrd="2" destOrd="0" presId="urn:microsoft.com/office/officeart/2018/2/layout/IconVerticalSolidList"/>
    <dgm:cxn modelId="{6F35B0ED-4548-42B2-8AB7-E3DACD3AF8B2}" type="presParOf" srcId="{09ED31C7-D283-42F6-8EB9-138827B15912}" destId="{6E9E5A08-6600-41C6-8999-9AD4EFB2241D}" srcOrd="0" destOrd="0" presId="urn:microsoft.com/office/officeart/2018/2/layout/IconVerticalSolidList"/>
    <dgm:cxn modelId="{E37CA8F9-0A29-49D9-958E-26E2978B56F7}" type="presParOf" srcId="{09ED31C7-D283-42F6-8EB9-138827B15912}" destId="{340E03B2-A656-4589-9DE8-4E9F8AA125DE}" srcOrd="1" destOrd="0" presId="urn:microsoft.com/office/officeart/2018/2/layout/IconVerticalSolidList"/>
    <dgm:cxn modelId="{8BA56799-67B7-4E30-8DDA-52BBAACA10D2}" type="presParOf" srcId="{09ED31C7-D283-42F6-8EB9-138827B15912}" destId="{53255176-DA35-4C30-93BD-8F29F1375E95}" srcOrd="2" destOrd="0" presId="urn:microsoft.com/office/officeart/2018/2/layout/IconVerticalSolidList"/>
    <dgm:cxn modelId="{FDC2323F-3939-4E40-91C0-279E6F7190F3}" type="presParOf" srcId="{09ED31C7-D283-42F6-8EB9-138827B15912}" destId="{2F8C0864-D40F-4E39-8FB0-D2078119F65E}" srcOrd="3" destOrd="0" presId="urn:microsoft.com/office/officeart/2018/2/layout/IconVerticalSolidList"/>
    <dgm:cxn modelId="{96BE543D-06F2-4122-AA7F-8B953B39ED9D}" type="presParOf" srcId="{434931C6-ADF4-42E0-BB9F-C7EF4E5F13FD}" destId="{5A3108A8-810A-4A3B-8904-FCA8CEE4F523}" srcOrd="3" destOrd="0" presId="urn:microsoft.com/office/officeart/2018/2/layout/IconVerticalSolidList"/>
    <dgm:cxn modelId="{50C951A6-2F91-4424-9897-C81098E86372}" type="presParOf" srcId="{434931C6-ADF4-42E0-BB9F-C7EF4E5F13FD}" destId="{7D172EEF-AA53-40E8-9E15-4345865C88E4}" srcOrd="4" destOrd="0" presId="urn:microsoft.com/office/officeart/2018/2/layout/IconVerticalSolidList"/>
    <dgm:cxn modelId="{FFB22B13-F3B3-41FA-8C3C-D5A746BFCFB6}" type="presParOf" srcId="{7D172EEF-AA53-40E8-9E15-4345865C88E4}" destId="{CDA59259-503A-48DB-84A8-F8928951E8C3}" srcOrd="0" destOrd="0" presId="urn:microsoft.com/office/officeart/2018/2/layout/IconVerticalSolidList"/>
    <dgm:cxn modelId="{9753D8D3-47C8-45B1-A3A3-DE2565958DBE}" type="presParOf" srcId="{7D172EEF-AA53-40E8-9E15-4345865C88E4}" destId="{312684D1-7582-4576-B034-06C534CEE9D7}" srcOrd="1" destOrd="0" presId="urn:microsoft.com/office/officeart/2018/2/layout/IconVerticalSolidList"/>
    <dgm:cxn modelId="{71ECC526-9C61-4696-8AC5-994060CE9578}" type="presParOf" srcId="{7D172EEF-AA53-40E8-9E15-4345865C88E4}" destId="{1B114C60-1A7C-4E58-9C29-D211E9C72DEE}" srcOrd="2" destOrd="0" presId="urn:microsoft.com/office/officeart/2018/2/layout/IconVerticalSolidList"/>
    <dgm:cxn modelId="{E64FAE28-1DE1-40FC-BE76-2E0CC07BD355}" type="presParOf" srcId="{7D172EEF-AA53-40E8-9E15-4345865C88E4}" destId="{4D097040-EF98-41A8-A5ED-F688E80AD633}" srcOrd="3" destOrd="0" presId="urn:microsoft.com/office/officeart/2018/2/layout/IconVerticalSolidList"/>
    <dgm:cxn modelId="{C74C5C77-C8DE-4CFD-92CD-43B45521175E}" type="presParOf" srcId="{434931C6-ADF4-42E0-BB9F-C7EF4E5F13FD}" destId="{11B05A2B-3269-4C18-99E8-8A970C564807}" srcOrd="5" destOrd="0" presId="urn:microsoft.com/office/officeart/2018/2/layout/IconVerticalSolidList"/>
    <dgm:cxn modelId="{983EFF06-4690-42B5-BBF3-D56816C0CB50}" type="presParOf" srcId="{434931C6-ADF4-42E0-BB9F-C7EF4E5F13FD}" destId="{70821FD0-D410-4632-B50C-611FC05CA582}" srcOrd="6" destOrd="0" presId="urn:microsoft.com/office/officeart/2018/2/layout/IconVerticalSolidList"/>
    <dgm:cxn modelId="{228FB2AC-9790-4EB9-8CF3-3B629499552C}" type="presParOf" srcId="{70821FD0-D410-4632-B50C-611FC05CA582}" destId="{849D6CCB-99D2-482F-ACE8-593F11200894}" srcOrd="0" destOrd="0" presId="urn:microsoft.com/office/officeart/2018/2/layout/IconVerticalSolidList"/>
    <dgm:cxn modelId="{4B725998-8C97-4498-BF4F-1A0411D721DA}" type="presParOf" srcId="{70821FD0-D410-4632-B50C-611FC05CA582}" destId="{283FFFED-D38E-4CFD-B5C9-B91DDAD5A07F}" srcOrd="1" destOrd="0" presId="urn:microsoft.com/office/officeart/2018/2/layout/IconVerticalSolidList"/>
    <dgm:cxn modelId="{B7D90745-6749-4CEF-89A0-2682AF3AB2F5}" type="presParOf" srcId="{70821FD0-D410-4632-B50C-611FC05CA582}" destId="{5B9A9343-D980-47C2-8ADF-B36EB8A5E875}" srcOrd="2" destOrd="0" presId="urn:microsoft.com/office/officeart/2018/2/layout/IconVerticalSolidList"/>
    <dgm:cxn modelId="{D244806A-5F6D-4D07-9B12-B003B3AB2A3F}" type="presParOf" srcId="{70821FD0-D410-4632-B50C-611FC05CA582}" destId="{ECB99763-31D1-42F0-BA34-2F76F575FD38}" srcOrd="3" destOrd="0" presId="urn:microsoft.com/office/officeart/2018/2/layout/IconVerticalSolidList"/>
    <dgm:cxn modelId="{428CC0B0-F83D-4103-9510-B78068145046}" type="presParOf" srcId="{434931C6-ADF4-42E0-BB9F-C7EF4E5F13FD}" destId="{08804582-CAE0-4DB0-82F4-A84CCE617CF9}" srcOrd="7" destOrd="0" presId="urn:microsoft.com/office/officeart/2018/2/layout/IconVerticalSolidList"/>
    <dgm:cxn modelId="{3C6DE8A7-C790-4316-BD8F-EC66807BD49E}" type="presParOf" srcId="{434931C6-ADF4-42E0-BB9F-C7EF4E5F13FD}" destId="{C2ECB5A6-8706-4B59-8148-0C4B0D9B18AE}" srcOrd="8" destOrd="0" presId="urn:microsoft.com/office/officeart/2018/2/layout/IconVerticalSolidList"/>
    <dgm:cxn modelId="{994E622F-11EB-4931-8018-541BCA21F3D5}" type="presParOf" srcId="{C2ECB5A6-8706-4B59-8148-0C4B0D9B18AE}" destId="{4322A6FF-9D04-4652-9091-36ABBB0AC02D}" srcOrd="0" destOrd="0" presId="urn:microsoft.com/office/officeart/2018/2/layout/IconVerticalSolidList"/>
    <dgm:cxn modelId="{E87BBEED-2B39-4A96-BEE7-557988C076B5}" type="presParOf" srcId="{C2ECB5A6-8706-4B59-8148-0C4B0D9B18AE}" destId="{F9EC8D04-C949-4CE3-ADE2-75207C244647}" srcOrd="1" destOrd="0" presId="urn:microsoft.com/office/officeart/2018/2/layout/IconVerticalSolidList"/>
    <dgm:cxn modelId="{3191FE0B-938B-4562-8D8B-720470C9230E}" type="presParOf" srcId="{C2ECB5A6-8706-4B59-8148-0C4B0D9B18AE}" destId="{6FF821EA-7430-4F40-BD16-0CE78ABB47A2}" srcOrd="2" destOrd="0" presId="urn:microsoft.com/office/officeart/2018/2/layout/IconVerticalSolidList"/>
    <dgm:cxn modelId="{717E129E-54CA-4C05-A544-06526C2E4A16}" type="presParOf" srcId="{C2ECB5A6-8706-4B59-8148-0C4B0D9B18AE}" destId="{61B6233E-788A-4558-B026-2083CBA864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4B24FE-D731-4E23-AA2C-1F0BA8A9733B}" type="doc">
      <dgm:prSet loTypeId="urn:microsoft.com/office/officeart/2018/2/layout/IconVerticalSolidList" loCatId="icon" qsTypeId="urn:microsoft.com/office/officeart/2005/8/quickstyle/simple1" qsCatId="simple" csTypeId="urn:microsoft.com/office/officeart/2005/8/colors/accent1_3" csCatId="accent1" phldr="1"/>
      <dgm:spPr/>
      <dgm:t>
        <a:bodyPr/>
        <a:lstStyle/>
        <a:p>
          <a:endParaRPr lang="en-US"/>
        </a:p>
      </dgm:t>
    </dgm:pt>
    <dgm:pt modelId="{6F1BD5A0-6C13-4CD2-96AF-FF7989F4519F}">
      <dgm:prSet/>
      <dgm:spPr/>
      <dgm:t>
        <a:bodyPr/>
        <a:lstStyle/>
        <a:p>
          <a:pPr>
            <a:lnSpc>
              <a:spcPct val="100000"/>
            </a:lnSpc>
          </a:pPr>
          <a:r>
            <a:rPr lang="en-US" dirty="0">
              <a:latin typeface="Bookman Old Style"/>
            </a:rPr>
            <a:t>Step 6: If the conditions are not satisfied, send the notification to other nearby donors if eligible. </a:t>
          </a:r>
        </a:p>
      </dgm:t>
    </dgm:pt>
    <dgm:pt modelId="{6A552CBA-3C56-43E7-A48C-E03BDA571F24}" type="parTrans" cxnId="{405A0345-27EF-4000-A45B-E8C6A89729EE}">
      <dgm:prSet/>
      <dgm:spPr/>
      <dgm:t>
        <a:bodyPr/>
        <a:lstStyle/>
        <a:p>
          <a:endParaRPr lang="en-US"/>
        </a:p>
      </dgm:t>
    </dgm:pt>
    <dgm:pt modelId="{94B6DDCA-059F-4E7B-8BD1-4B0F32DF913C}" type="sibTrans" cxnId="{405A0345-27EF-4000-A45B-E8C6A89729EE}">
      <dgm:prSet/>
      <dgm:spPr/>
      <dgm:t>
        <a:bodyPr/>
        <a:lstStyle/>
        <a:p>
          <a:endParaRPr lang="en-US"/>
        </a:p>
      </dgm:t>
    </dgm:pt>
    <dgm:pt modelId="{5AF2E487-BE9F-44BA-ACC3-C2A20B1D2950}">
      <dgm:prSet/>
      <dgm:spPr/>
      <dgm:t>
        <a:bodyPr/>
        <a:lstStyle/>
        <a:p>
          <a:pPr>
            <a:lnSpc>
              <a:spcPct val="100000"/>
            </a:lnSpc>
          </a:pPr>
          <a:r>
            <a:rPr lang="en-US" dirty="0">
              <a:latin typeface="Bookman Old Style"/>
            </a:rPr>
            <a:t>Step 7: The donor’s and the requestor’s status is updated by the administrator.</a:t>
          </a:r>
        </a:p>
      </dgm:t>
    </dgm:pt>
    <dgm:pt modelId="{49C9155A-982F-480F-BA8B-6821E5D48828}" type="parTrans" cxnId="{69507CD9-4171-44F8-9CF5-E597A4BE5C1A}">
      <dgm:prSet/>
      <dgm:spPr/>
      <dgm:t>
        <a:bodyPr/>
        <a:lstStyle/>
        <a:p>
          <a:endParaRPr lang="en-US"/>
        </a:p>
      </dgm:t>
    </dgm:pt>
    <dgm:pt modelId="{F4B631DB-EF6E-4DA8-A195-F8C0364A8ACC}" type="sibTrans" cxnId="{69507CD9-4171-44F8-9CF5-E597A4BE5C1A}">
      <dgm:prSet/>
      <dgm:spPr/>
      <dgm:t>
        <a:bodyPr/>
        <a:lstStyle/>
        <a:p>
          <a:endParaRPr lang="en-US"/>
        </a:p>
      </dgm:t>
    </dgm:pt>
    <dgm:pt modelId="{84303B4D-A8C2-4F4D-B4A7-BDC6DE3CFF07}">
      <dgm:prSet/>
      <dgm:spPr/>
      <dgm:t>
        <a:bodyPr/>
        <a:lstStyle/>
        <a:p>
          <a:pPr>
            <a:lnSpc>
              <a:spcPct val="100000"/>
            </a:lnSpc>
          </a:pPr>
          <a:r>
            <a:rPr lang="en-US" dirty="0">
              <a:latin typeface="Bookman Old Style"/>
            </a:rPr>
            <a:t>Step 8: If the requested blood is unavailable, the administrator redirects the user to a list of blood banks.</a:t>
          </a:r>
        </a:p>
      </dgm:t>
    </dgm:pt>
    <dgm:pt modelId="{EAB53243-1C3B-4F07-B5FF-9A45BCEA524E}" type="parTrans" cxnId="{42421316-D36A-4392-ABA0-F10B82ABA9D9}">
      <dgm:prSet/>
      <dgm:spPr/>
      <dgm:t>
        <a:bodyPr/>
        <a:lstStyle/>
        <a:p>
          <a:endParaRPr lang="en-US"/>
        </a:p>
      </dgm:t>
    </dgm:pt>
    <dgm:pt modelId="{66BFA8F5-D54C-484F-B0A0-D7F50DE6146C}" type="sibTrans" cxnId="{42421316-D36A-4392-ABA0-F10B82ABA9D9}">
      <dgm:prSet/>
      <dgm:spPr/>
      <dgm:t>
        <a:bodyPr/>
        <a:lstStyle/>
        <a:p>
          <a:endParaRPr lang="en-US"/>
        </a:p>
      </dgm:t>
    </dgm:pt>
    <dgm:pt modelId="{C471C084-2D4A-48EE-8EBA-2385BBFED864}">
      <dgm:prSet/>
      <dgm:spPr/>
      <dgm:t>
        <a:bodyPr/>
        <a:lstStyle/>
        <a:p>
          <a:pPr>
            <a:lnSpc>
              <a:spcPct val="100000"/>
            </a:lnSpc>
          </a:pPr>
          <a:r>
            <a:rPr lang="en-US" dirty="0">
              <a:latin typeface="Bookman Old Style"/>
            </a:rPr>
            <a:t>Step 9: The admin notifies the user when the blood is available.</a:t>
          </a:r>
        </a:p>
      </dgm:t>
    </dgm:pt>
    <dgm:pt modelId="{0927396A-0A51-4BBD-9E1D-DEF8214FF8B7}" type="parTrans" cxnId="{5751E7DC-D663-4832-B73F-2A8F6775327C}">
      <dgm:prSet/>
      <dgm:spPr/>
      <dgm:t>
        <a:bodyPr/>
        <a:lstStyle/>
        <a:p>
          <a:endParaRPr lang="en-US"/>
        </a:p>
      </dgm:t>
    </dgm:pt>
    <dgm:pt modelId="{67198018-2047-4612-8BE5-7A98D3733DD0}" type="sibTrans" cxnId="{5751E7DC-D663-4832-B73F-2A8F6775327C}">
      <dgm:prSet/>
      <dgm:spPr/>
      <dgm:t>
        <a:bodyPr/>
        <a:lstStyle/>
        <a:p>
          <a:endParaRPr lang="en-US"/>
        </a:p>
      </dgm:t>
    </dgm:pt>
    <dgm:pt modelId="{36837ED6-1F06-4179-B61E-91B5C7F56B0F}">
      <dgm:prSet/>
      <dgm:spPr/>
      <dgm:t>
        <a:bodyPr/>
        <a:lstStyle/>
        <a:p>
          <a:pPr>
            <a:lnSpc>
              <a:spcPct val="100000"/>
            </a:lnSpc>
          </a:pPr>
          <a:r>
            <a:rPr lang="en-US" dirty="0">
              <a:latin typeface="Bookman Old Style"/>
            </a:rPr>
            <a:t>Step 10: Every time a request is made, the same process is followed.</a:t>
          </a:r>
        </a:p>
      </dgm:t>
    </dgm:pt>
    <dgm:pt modelId="{457B0B41-6A04-4582-BE05-19160237986F}" type="parTrans" cxnId="{801D8FDE-4D04-4584-8D55-79E59466FDBA}">
      <dgm:prSet/>
      <dgm:spPr/>
      <dgm:t>
        <a:bodyPr/>
        <a:lstStyle/>
        <a:p>
          <a:endParaRPr lang="en-US"/>
        </a:p>
      </dgm:t>
    </dgm:pt>
    <dgm:pt modelId="{AC138FDF-1573-4603-A91C-B7013F203CDD}" type="sibTrans" cxnId="{801D8FDE-4D04-4584-8D55-79E59466FDBA}">
      <dgm:prSet/>
      <dgm:spPr/>
      <dgm:t>
        <a:bodyPr/>
        <a:lstStyle/>
        <a:p>
          <a:endParaRPr lang="en-US"/>
        </a:p>
      </dgm:t>
    </dgm:pt>
    <dgm:pt modelId="{434931C6-ADF4-42E0-BB9F-C7EF4E5F13FD}" type="pres">
      <dgm:prSet presAssocID="{1D4B24FE-D731-4E23-AA2C-1F0BA8A9733B}" presName="root" presStyleCnt="0">
        <dgm:presLayoutVars>
          <dgm:dir/>
          <dgm:resizeHandles val="exact"/>
        </dgm:presLayoutVars>
      </dgm:prSet>
      <dgm:spPr/>
    </dgm:pt>
    <dgm:pt modelId="{8F3B6812-0CCC-4EBB-A4D8-E29ADF945F42}" type="pres">
      <dgm:prSet presAssocID="{6F1BD5A0-6C13-4CD2-96AF-FF7989F4519F}" presName="compNode" presStyleCnt="0"/>
      <dgm:spPr/>
    </dgm:pt>
    <dgm:pt modelId="{91B3046C-5ACD-41E6-9BF6-EF19C640F3B5}" type="pres">
      <dgm:prSet presAssocID="{6F1BD5A0-6C13-4CD2-96AF-FF7989F4519F}" presName="bgRect" presStyleLbl="bgShp" presStyleIdx="0" presStyleCnt="5"/>
      <dgm:spPr/>
    </dgm:pt>
    <dgm:pt modelId="{83D14708-D29D-45A6-90C8-DDC9AC23E73A}" type="pres">
      <dgm:prSet presAssocID="{6F1BD5A0-6C13-4CD2-96AF-FF7989F451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B93C9ED9-3689-45CE-B674-98D8DE0F627F}" type="pres">
      <dgm:prSet presAssocID="{6F1BD5A0-6C13-4CD2-96AF-FF7989F4519F}" presName="spaceRect" presStyleCnt="0"/>
      <dgm:spPr/>
    </dgm:pt>
    <dgm:pt modelId="{FA40D2F9-EF09-4982-AC45-8128F7DFEE7C}" type="pres">
      <dgm:prSet presAssocID="{6F1BD5A0-6C13-4CD2-96AF-FF7989F4519F}" presName="parTx" presStyleLbl="revTx" presStyleIdx="0" presStyleCnt="5">
        <dgm:presLayoutVars>
          <dgm:chMax val="0"/>
          <dgm:chPref val="0"/>
        </dgm:presLayoutVars>
      </dgm:prSet>
      <dgm:spPr/>
    </dgm:pt>
    <dgm:pt modelId="{D551A68D-9A7A-494A-B26E-E02CA48C474D}" type="pres">
      <dgm:prSet presAssocID="{94B6DDCA-059F-4E7B-8BD1-4B0F32DF913C}" presName="sibTrans" presStyleCnt="0"/>
      <dgm:spPr/>
    </dgm:pt>
    <dgm:pt modelId="{2D79763F-AAC0-41CC-91CA-6E97CF0E0E22}" type="pres">
      <dgm:prSet presAssocID="{5AF2E487-BE9F-44BA-ACC3-C2A20B1D2950}" presName="compNode" presStyleCnt="0"/>
      <dgm:spPr/>
    </dgm:pt>
    <dgm:pt modelId="{DA2D61E5-32BC-42EA-B2ED-D52C055CB2C7}" type="pres">
      <dgm:prSet presAssocID="{5AF2E487-BE9F-44BA-ACC3-C2A20B1D2950}" presName="bgRect" presStyleLbl="bgShp" presStyleIdx="1" presStyleCnt="5"/>
      <dgm:spPr/>
    </dgm:pt>
    <dgm:pt modelId="{FD98ED54-0AD0-4591-8312-4EA1C5CE11C8}" type="pres">
      <dgm:prSet presAssocID="{5AF2E487-BE9F-44BA-ACC3-C2A20B1D295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C2AFAC03-930E-4FFA-A1CD-55709E6D173A}" type="pres">
      <dgm:prSet presAssocID="{5AF2E487-BE9F-44BA-ACC3-C2A20B1D2950}" presName="spaceRect" presStyleCnt="0"/>
      <dgm:spPr/>
    </dgm:pt>
    <dgm:pt modelId="{9B0C7BEA-9725-4503-8A13-30A728B95638}" type="pres">
      <dgm:prSet presAssocID="{5AF2E487-BE9F-44BA-ACC3-C2A20B1D2950}" presName="parTx" presStyleLbl="revTx" presStyleIdx="1" presStyleCnt="5">
        <dgm:presLayoutVars>
          <dgm:chMax val="0"/>
          <dgm:chPref val="0"/>
        </dgm:presLayoutVars>
      </dgm:prSet>
      <dgm:spPr/>
    </dgm:pt>
    <dgm:pt modelId="{C0BC76B5-1E7B-4B20-93DE-70C5922609DE}" type="pres">
      <dgm:prSet presAssocID="{F4B631DB-EF6E-4DA8-A195-F8C0364A8ACC}" presName="sibTrans" presStyleCnt="0"/>
      <dgm:spPr/>
    </dgm:pt>
    <dgm:pt modelId="{5957D04B-7458-4BB1-973E-D5FA89E52DBE}" type="pres">
      <dgm:prSet presAssocID="{84303B4D-A8C2-4F4D-B4A7-BDC6DE3CFF07}" presName="compNode" presStyleCnt="0"/>
      <dgm:spPr/>
    </dgm:pt>
    <dgm:pt modelId="{25406F4D-3FB1-4C74-973B-756D16A80C73}" type="pres">
      <dgm:prSet presAssocID="{84303B4D-A8C2-4F4D-B4A7-BDC6DE3CFF07}" presName="bgRect" presStyleLbl="bgShp" presStyleIdx="2" presStyleCnt="5"/>
      <dgm:spPr/>
    </dgm:pt>
    <dgm:pt modelId="{1004F84C-AA0C-4709-BC0C-FAA1D2E5EAA5}" type="pres">
      <dgm:prSet presAssocID="{84303B4D-A8C2-4F4D-B4A7-BDC6DE3CFF0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dneys"/>
        </a:ext>
      </dgm:extLst>
    </dgm:pt>
    <dgm:pt modelId="{3A0DBFD3-C00D-4BF2-A7FD-B3234DD7EEE0}" type="pres">
      <dgm:prSet presAssocID="{84303B4D-A8C2-4F4D-B4A7-BDC6DE3CFF07}" presName="spaceRect" presStyleCnt="0"/>
      <dgm:spPr/>
    </dgm:pt>
    <dgm:pt modelId="{DC2E49C7-7A04-4505-9344-0C85DDE80B07}" type="pres">
      <dgm:prSet presAssocID="{84303B4D-A8C2-4F4D-B4A7-BDC6DE3CFF07}" presName="parTx" presStyleLbl="revTx" presStyleIdx="2" presStyleCnt="5">
        <dgm:presLayoutVars>
          <dgm:chMax val="0"/>
          <dgm:chPref val="0"/>
        </dgm:presLayoutVars>
      </dgm:prSet>
      <dgm:spPr/>
    </dgm:pt>
    <dgm:pt modelId="{FD3686B2-7FDD-414B-9F1E-A1430DC36561}" type="pres">
      <dgm:prSet presAssocID="{66BFA8F5-D54C-484F-B0A0-D7F50DE6146C}" presName="sibTrans" presStyleCnt="0"/>
      <dgm:spPr/>
    </dgm:pt>
    <dgm:pt modelId="{B9460EA2-1452-4342-B418-6003A2C4959B}" type="pres">
      <dgm:prSet presAssocID="{C471C084-2D4A-48EE-8EBA-2385BBFED864}" presName="compNode" presStyleCnt="0"/>
      <dgm:spPr/>
    </dgm:pt>
    <dgm:pt modelId="{558628D2-839C-46A3-B826-6FD334CF6625}" type="pres">
      <dgm:prSet presAssocID="{C471C084-2D4A-48EE-8EBA-2385BBFED864}" presName="bgRect" presStyleLbl="bgShp" presStyleIdx="3" presStyleCnt="5"/>
      <dgm:spPr/>
    </dgm:pt>
    <dgm:pt modelId="{C9F92B16-C5C2-4C36-9AE5-7055DF684DFD}" type="pres">
      <dgm:prSet presAssocID="{C471C084-2D4A-48EE-8EBA-2385BBFED86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owser Window"/>
        </a:ext>
      </dgm:extLst>
    </dgm:pt>
    <dgm:pt modelId="{F5DD9153-BD8E-4809-B476-9E0F712C7187}" type="pres">
      <dgm:prSet presAssocID="{C471C084-2D4A-48EE-8EBA-2385BBFED864}" presName="spaceRect" presStyleCnt="0"/>
      <dgm:spPr/>
    </dgm:pt>
    <dgm:pt modelId="{778B5447-D20A-47E2-996C-11A30EDD4D7F}" type="pres">
      <dgm:prSet presAssocID="{C471C084-2D4A-48EE-8EBA-2385BBFED864}" presName="parTx" presStyleLbl="revTx" presStyleIdx="3" presStyleCnt="5">
        <dgm:presLayoutVars>
          <dgm:chMax val="0"/>
          <dgm:chPref val="0"/>
        </dgm:presLayoutVars>
      </dgm:prSet>
      <dgm:spPr/>
    </dgm:pt>
    <dgm:pt modelId="{5640C02E-F4A6-4811-BD45-199576F5B0BC}" type="pres">
      <dgm:prSet presAssocID="{67198018-2047-4612-8BE5-7A98D3733DD0}" presName="sibTrans" presStyleCnt="0"/>
      <dgm:spPr/>
    </dgm:pt>
    <dgm:pt modelId="{692412EC-EB8F-4AF2-BBAD-4D84E345ED7E}" type="pres">
      <dgm:prSet presAssocID="{36837ED6-1F06-4179-B61E-91B5C7F56B0F}" presName="compNode" presStyleCnt="0"/>
      <dgm:spPr/>
    </dgm:pt>
    <dgm:pt modelId="{59DECE2F-6660-4337-AF1E-85C2C05D3D0A}" type="pres">
      <dgm:prSet presAssocID="{36837ED6-1F06-4179-B61E-91B5C7F56B0F}" presName="bgRect" presStyleLbl="bgShp" presStyleIdx="4" presStyleCnt="5"/>
      <dgm:spPr/>
    </dgm:pt>
    <dgm:pt modelId="{32EFB45F-895D-4834-A679-F965644AB559}" type="pres">
      <dgm:prSet presAssocID="{36837ED6-1F06-4179-B61E-91B5C7F56B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kflow"/>
        </a:ext>
      </dgm:extLst>
    </dgm:pt>
    <dgm:pt modelId="{59E616E5-CE2B-4185-AB66-1CC21FC78C21}" type="pres">
      <dgm:prSet presAssocID="{36837ED6-1F06-4179-B61E-91B5C7F56B0F}" presName="spaceRect" presStyleCnt="0"/>
      <dgm:spPr/>
    </dgm:pt>
    <dgm:pt modelId="{4285C924-6B27-48AA-A6C3-2E058F3A671C}" type="pres">
      <dgm:prSet presAssocID="{36837ED6-1F06-4179-B61E-91B5C7F56B0F}" presName="parTx" presStyleLbl="revTx" presStyleIdx="4" presStyleCnt="5">
        <dgm:presLayoutVars>
          <dgm:chMax val="0"/>
          <dgm:chPref val="0"/>
        </dgm:presLayoutVars>
      </dgm:prSet>
      <dgm:spPr/>
    </dgm:pt>
  </dgm:ptLst>
  <dgm:cxnLst>
    <dgm:cxn modelId="{42421316-D36A-4392-ABA0-F10B82ABA9D9}" srcId="{1D4B24FE-D731-4E23-AA2C-1F0BA8A9733B}" destId="{84303B4D-A8C2-4F4D-B4A7-BDC6DE3CFF07}" srcOrd="2" destOrd="0" parTransId="{EAB53243-1C3B-4F07-B5FF-9A45BCEA524E}" sibTransId="{66BFA8F5-D54C-484F-B0A0-D7F50DE6146C}"/>
    <dgm:cxn modelId="{405A0345-27EF-4000-A45B-E8C6A89729EE}" srcId="{1D4B24FE-D731-4E23-AA2C-1F0BA8A9733B}" destId="{6F1BD5A0-6C13-4CD2-96AF-FF7989F4519F}" srcOrd="0" destOrd="0" parTransId="{6A552CBA-3C56-43E7-A48C-E03BDA571F24}" sibTransId="{94B6DDCA-059F-4E7B-8BD1-4B0F32DF913C}"/>
    <dgm:cxn modelId="{A69EFF55-8F87-432D-B720-F886747A122D}" type="presOf" srcId="{C471C084-2D4A-48EE-8EBA-2385BBFED864}" destId="{778B5447-D20A-47E2-996C-11A30EDD4D7F}" srcOrd="0" destOrd="0" presId="urn:microsoft.com/office/officeart/2018/2/layout/IconVerticalSolidList"/>
    <dgm:cxn modelId="{11B85777-5ED9-47EC-99CA-7FD8F98BF75A}" type="presOf" srcId="{6F1BD5A0-6C13-4CD2-96AF-FF7989F4519F}" destId="{FA40D2F9-EF09-4982-AC45-8128F7DFEE7C}" srcOrd="0" destOrd="0" presId="urn:microsoft.com/office/officeart/2018/2/layout/IconVerticalSolidList"/>
    <dgm:cxn modelId="{0939E28B-74EF-4EE5-897F-AB85EA591E5C}" type="presOf" srcId="{1D4B24FE-D731-4E23-AA2C-1F0BA8A9733B}" destId="{434931C6-ADF4-42E0-BB9F-C7EF4E5F13FD}" srcOrd="0" destOrd="0" presId="urn:microsoft.com/office/officeart/2018/2/layout/IconVerticalSolidList"/>
    <dgm:cxn modelId="{082316AC-7F30-4980-9BB2-90ABF0692926}" type="presOf" srcId="{5AF2E487-BE9F-44BA-ACC3-C2A20B1D2950}" destId="{9B0C7BEA-9725-4503-8A13-30A728B95638}" srcOrd="0" destOrd="0" presId="urn:microsoft.com/office/officeart/2018/2/layout/IconVerticalSolidList"/>
    <dgm:cxn modelId="{7E0D60BE-6D0F-421E-8976-DC62C1816FCF}" type="presOf" srcId="{36837ED6-1F06-4179-B61E-91B5C7F56B0F}" destId="{4285C924-6B27-48AA-A6C3-2E058F3A671C}" srcOrd="0" destOrd="0" presId="urn:microsoft.com/office/officeart/2018/2/layout/IconVerticalSolidList"/>
    <dgm:cxn modelId="{69507CD9-4171-44F8-9CF5-E597A4BE5C1A}" srcId="{1D4B24FE-D731-4E23-AA2C-1F0BA8A9733B}" destId="{5AF2E487-BE9F-44BA-ACC3-C2A20B1D2950}" srcOrd="1" destOrd="0" parTransId="{49C9155A-982F-480F-BA8B-6821E5D48828}" sibTransId="{F4B631DB-EF6E-4DA8-A195-F8C0364A8ACC}"/>
    <dgm:cxn modelId="{D5F2EAD9-36D6-409D-8A5D-6915611B8CA4}" type="presOf" srcId="{84303B4D-A8C2-4F4D-B4A7-BDC6DE3CFF07}" destId="{DC2E49C7-7A04-4505-9344-0C85DDE80B07}" srcOrd="0" destOrd="0" presId="urn:microsoft.com/office/officeart/2018/2/layout/IconVerticalSolidList"/>
    <dgm:cxn modelId="{5751E7DC-D663-4832-B73F-2A8F6775327C}" srcId="{1D4B24FE-D731-4E23-AA2C-1F0BA8A9733B}" destId="{C471C084-2D4A-48EE-8EBA-2385BBFED864}" srcOrd="3" destOrd="0" parTransId="{0927396A-0A51-4BBD-9E1D-DEF8214FF8B7}" sibTransId="{67198018-2047-4612-8BE5-7A98D3733DD0}"/>
    <dgm:cxn modelId="{801D8FDE-4D04-4584-8D55-79E59466FDBA}" srcId="{1D4B24FE-D731-4E23-AA2C-1F0BA8A9733B}" destId="{36837ED6-1F06-4179-B61E-91B5C7F56B0F}" srcOrd="4" destOrd="0" parTransId="{457B0B41-6A04-4582-BE05-19160237986F}" sibTransId="{AC138FDF-1573-4603-A91C-B7013F203CDD}"/>
    <dgm:cxn modelId="{F47878E9-D3DD-4763-A81D-072458213C64}" type="presParOf" srcId="{434931C6-ADF4-42E0-BB9F-C7EF4E5F13FD}" destId="{8F3B6812-0CCC-4EBB-A4D8-E29ADF945F42}" srcOrd="0" destOrd="0" presId="urn:microsoft.com/office/officeart/2018/2/layout/IconVerticalSolidList"/>
    <dgm:cxn modelId="{B2DC2BC5-982A-4902-8B23-44DC043524CD}" type="presParOf" srcId="{8F3B6812-0CCC-4EBB-A4D8-E29ADF945F42}" destId="{91B3046C-5ACD-41E6-9BF6-EF19C640F3B5}" srcOrd="0" destOrd="0" presId="urn:microsoft.com/office/officeart/2018/2/layout/IconVerticalSolidList"/>
    <dgm:cxn modelId="{9BE25D15-7791-485A-B25D-2212C3398C83}" type="presParOf" srcId="{8F3B6812-0CCC-4EBB-A4D8-E29ADF945F42}" destId="{83D14708-D29D-45A6-90C8-DDC9AC23E73A}" srcOrd="1" destOrd="0" presId="urn:microsoft.com/office/officeart/2018/2/layout/IconVerticalSolidList"/>
    <dgm:cxn modelId="{2F2820FA-C812-45F5-B8BB-B9ABD75333E9}" type="presParOf" srcId="{8F3B6812-0CCC-4EBB-A4D8-E29ADF945F42}" destId="{B93C9ED9-3689-45CE-B674-98D8DE0F627F}" srcOrd="2" destOrd="0" presId="urn:microsoft.com/office/officeart/2018/2/layout/IconVerticalSolidList"/>
    <dgm:cxn modelId="{3319448A-3782-450C-8B4D-826097E89D9C}" type="presParOf" srcId="{8F3B6812-0CCC-4EBB-A4D8-E29ADF945F42}" destId="{FA40D2F9-EF09-4982-AC45-8128F7DFEE7C}" srcOrd="3" destOrd="0" presId="urn:microsoft.com/office/officeart/2018/2/layout/IconVerticalSolidList"/>
    <dgm:cxn modelId="{23DF61D7-31AD-4FB4-A28B-3E80855187E9}" type="presParOf" srcId="{434931C6-ADF4-42E0-BB9F-C7EF4E5F13FD}" destId="{D551A68D-9A7A-494A-B26E-E02CA48C474D}" srcOrd="1" destOrd="0" presId="urn:microsoft.com/office/officeart/2018/2/layout/IconVerticalSolidList"/>
    <dgm:cxn modelId="{88F47489-4ED3-4EB8-AB18-25C3FB5A1FF4}" type="presParOf" srcId="{434931C6-ADF4-42E0-BB9F-C7EF4E5F13FD}" destId="{2D79763F-AAC0-41CC-91CA-6E97CF0E0E22}" srcOrd="2" destOrd="0" presId="urn:microsoft.com/office/officeart/2018/2/layout/IconVerticalSolidList"/>
    <dgm:cxn modelId="{BD4C3ED9-A3C3-4303-97AA-D5155A3A05A7}" type="presParOf" srcId="{2D79763F-AAC0-41CC-91CA-6E97CF0E0E22}" destId="{DA2D61E5-32BC-42EA-B2ED-D52C055CB2C7}" srcOrd="0" destOrd="0" presId="urn:microsoft.com/office/officeart/2018/2/layout/IconVerticalSolidList"/>
    <dgm:cxn modelId="{837C67FD-9A40-4F9B-AF12-BDEDA3F1D34E}" type="presParOf" srcId="{2D79763F-AAC0-41CC-91CA-6E97CF0E0E22}" destId="{FD98ED54-0AD0-4591-8312-4EA1C5CE11C8}" srcOrd="1" destOrd="0" presId="urn:microsoft.com/office/officeart/2018/2/layout/IconVerticalSolidList"/>
    <dgm:cxn modelId="{03E9DE13-F934-432F-A66C-35AB8F8A4D89}" type="presParOf" srcId="{2D79763F-AAC0-41CC-91CA-6E97CF0E0E22}" destId="{C2AFAC03-930E-4FFA-A1CD-55709E6D173A}" srcOrd="2" destOrd="0" presId="urn:microsoft.com/office/officeart/2018/2/layout/IconVerticalSolidList"/>
    <dgm:cxn modelId="{FADC7533-493E-4050-AAF1-95DEE395F9BD}" type="presParOf" srcId="{2D79763F-AAC0-41CC-91CA-6E97CF0E0E22}" destId="{9B0C7BEA-9725-4503-8A13-30A728B95638}" srcOrd="3" destOrd="0" presId="urn:microsoft.com/office/officeart/2018/2/layout/IconVerticalSolidList"/>
    <dgm:cxn modelId="{2AF59D3E-03B9-4025-B723-0ED412290A01}" type="presParOf" srcId="{434931C6-ADF4-42E0-BB9F-C7EF4E5F13FD}" destId="{C0BC76B5-1E7B-4B20-93DE-70C5922609DE}" srcOrd="3" destOrd="0" presId="urn:microsoft.com/office/officeart/2018/2/layout/IconVerticalSolidList"/>
    <dgm:cxn modelId="{19263DE3-D522-4031-A140-607535BF1BA6}" type="presParOf" srcId="{434931C6-ADF4-42E0-BB9F-C7EF4E5F13FD}" destId="{5957D04B-7458-4BB1-973E-D5FA89E52DBE}" srcOrd="4" destOrd="0" presId="urn:microsoft.com/office/officeart/2018/2/layout/IconVerticalSolidList"/>
    <dgm:cxn modelId="{AE7CC864-0665-44FC-8728-2FDBB79A1508}" type="presParOf" srcId="{5957D04B-7458-4BB1-973E-D5FA89E52DBE}" destId="{25406F4D-3FB1-4C74-973B-756D16A80C73}" srcOrd="0" destOrd="0" presId="urn:microsoft.com/office/officeart/2018/2/layout/IconVerticalSolidList"/>
    <dgm:cxn modelId="{08D560D9-D3AA-4071-B2A0-218CC80CF90B}" type="presParOf" srcId="{5957D04B-7458-4BB1-973E-D5FA89E52DBE}" destId="{1004F84C-AA0C-4709-BC0C-FAA1D2E5EAA5}" srcOrd="1" destOrd="0" presId="urn:microsoft.com/office/officeart/2018/2/layout/IconVerticalSolidList"/>
    <dgm:cxn modelId="{096DFD94-109F-4193-A147-7257F7974811}" type="presParOf" srcId="{5957D04B-7458-4BB1-973E-D5FA89E52DBE}" destId="{3A0DBFD3-C00D-4BF2-A7FD-B3234DD7EEE0}" srcOrd="2" destOrd="0" presId="urn:microsoft.com/office/officeart/2018/2/layout/IconVerticalSolidList"/>
    <dgm:cxn modelId="{4B4EAA16-29D9-403F-9857-45CE967C3C1B}" type="presParOf" srcId="{5957D04B-7458-4BB1-973E-D5FA89E52DBE}" destId="{DC2E49C7-7A04-4505-9344-0C85DDE80B07}" srcOrd="3" destOrd="0" presId="urn:microsoft.com/office/officeart/2018/2/layout/IconVerticalSolidList"/>
    <dgm:cxn modelId="{FA9E3EF8-DF6C-47B3-AB1D-F1658B6094CB}" type="presParOf" srcId="{434931C6-ADF4-42E0-BB9F-C7EF4E5F13FD}" destId="{FD3686B2-7FDD-414B-9F1E-A1430DC36561}" srcOrd="5" destOrd="0" presId="urn:microsoft.com/office/officeart/2018/2/layout/IconVerticalSolidList"/>
    <dgm:cxn modelId="{2E9C7752-B343-4008-84CD-96AC8D3AC886}" type="presParOf" srcId="{434931C6-ADF4-42E0-BB9F-C7EF4E5F13FD}" destId="{B9460EA2-1452-4342-B418-6003A2C4959B}" srcOrd="6" destOrd="0" presId="urn:microsoft.com/office/officeart/2018/2/layout/IconVerticalSolidList"/>
    <dgm:cxn modelId="{19D321E5-D21C-49AE-BDCB-FFCF09F79EF6}" type="presParOf" srcId="{B9460EA2-1452-4342-B418-6003A2C4959B}" destId="{558628D2-839C-46A3-B826-6FD334CF6625}" srcOrd="0" destOrd="0" presId="urn:microsoft.com/office/officeart/2018/2/layout/IconVerticalSolidList"/>
    <dgm:cxn modelId="{5D2E0B30-DE4A-45F2-8786-91A1CC6492F0}" type="presParOf" srcId="{B9460EA2-1452-4342-B418-6003A2C4959B}" destId="{C9F92B16-C5C2-4C36-9AE5-7055DF684DFD}" srcOrd="1" destOrd="0" presId="urn:microsoft.com/office/officeart/2018/2/layout/IconVerticalSolidList"/>
    <dgm:cxn modelId="{E2CBFBFA-6CB3-4F3E-BDD5-E8FB4035DB90}" type="presParOf" srcId="{B9460EA2-1452-4342-B418-6003A2C4959B}" destId="{F5DD9153-BD8E-4809-B476-9E0F712C7187}" srcOrd="2" destOrd="0" presId="urn:microsoft.com/office/officeart/2018/2/layout/IconVerticalSolidList"/>
    <dgm:cxn modelId="{348809C6-685E-4438-878F-FEC98080F719}" type="presParOf" srcId="{B9460EA2-1452-4342-B418-6003A2C4959B}" destId="{778B5447-D20A-47E2-996C-11A30EDD4D7F}" srcOrd="3" destOrd="0" presId="urn:microsoft.com/office/officeart/2018/2/layout/IconVerticalSolidList"/>
    <dgm:cxn modelId="{B4F3C84C-4C57-487E-8EE0-8A95F83BBDDE}" type="presParOf" srcId="{434931C6-ADF4-42E0-BB9F-C7EF4E5F13FD}" destId="{5640C02E-F4A6-4811-BD45-199576F5B0BC}" srcOrd="7" destOrd="0" presId="urn:microsoft.com/office/officeart/2018/2/layout/IconVerticalSolidList"/>
    <dgm:cxn modelId="{7B12C93F-B301-4998-A029-6BED240BB0F9}" type="presParOf" srcId="{434931C6-ADF4-42E0-BB9F-C7EF4E5F13FD}" destId="{692412EC-EB8F-4AF2-BBAD-4D84E345ED7E}" srcOrd="8" destOrd="0" presId="urn:microsoft.com/office/officeart/2018/2/layout/IconVerticalSolidList"/>
    <dgm:cxn modelId="{B1919B70-E29A-4E25-9295-0D498F0B19CF}" type="presParOf" srcId="{692412EC-EB8F-4AF2-BBAD-4D84E345ED7E}" destId="{59DECE2F-6660-4337-AF1E-85C2C05D3D0A}" srcOrd="0" destOrd="0" presId="urn:microsoft.com/office/officeart/2018/2/layout/IconVerticalSolidList"/>
    <dgm:cxn modelId="{753C1561-19EA-4D66-84E1-7C09D38BE129}" type="presParOf" srcId="{692412EC-EB8F-4AF2-BBAD-4D84E345ED7E}" destId="{32EFB45F-895D-4834-A679-F965644AB559}" srcOrd="1" destOrd="0" presId="urn:microsoft.com/office/officeart/2018/2/layout/IconVerticalSolidList"/>
    <dgm:cxn modelId="{C28A7AA3-C771-402C-95E7-79C6B57B3210}" type="presParOf" srcId="{692412EC-EB8F-4AF2-BBAD-4D84E345ED7E}" destId="{59E616E5-CE2B-4185-AB66-1CC21FC78C21}" srcOrd="2" destOrd="0" presId="urn:microsoft.com/office/officeart/2018/2/layout/IconVerticalSolidList"/>
    <dgm:cxn modelId="{72472291-1340-4B97-9BE2-8E41F46FFAF5}" type="presParOf" srcId="{692412EC-EB8F-4AF2-BBAD-4D84E345ED7E}" destId="{4285C924-6B27-48AA-A6C3-2E058F3A67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5E279-747E-4776-9930-4D5D0C2592E2}">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5CCD8-700A-4545-A280-DF0DC93A0D75}">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GB" sz="3200" b="1" kern="1200" dirty="0">
              <a:latin typeface="The Hand Bold"/>
            </a:rPr>
            <a:t>Technologies have enhanced the efficiency and effectiveness of every aspect of the health industry, and information systems manage the distribution of blood through cloud computing.</a:t>
          </a:r>
          <a:endParaRPr lang="en-US" sz="3200" b="1" kern="1200" dirty="0">
            <a:latin typeface="The Hand Bold"/>
          </a:endParaRPr>
        </a:p>
      </dsp:txBody>
      <dsp:txXfrm>
        <a:off x="0" y="2703"/>
        <a:ext cx="6900512" cy="1843578"/>
      </dsp:txXfrm>
    </dsp:sp>
    <dsp:sp modelId="{FEB77D3F-F68F-448F-9EDA-F6CAA8B48D7E}">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27FC44-8A55-491F-9DED-098572E1F501}">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b="0" kern="1200" dirty="0">
              <a:latin typeface="The Hand Bold"/>
            </a:rPr>
            <a:t>In addition to educating the local community on the importance of blood donation, the website provides easy access to blood donation information, allowing hospitals in India to store and distribute blood.</a:t>
          </a:r>
          <a:endParaRPr lang="en-US" sz="3200" b="0" kern="1200" dirty="0">
            <a:latin typeface="The Hand Bold"/>
          </a:endParaRPr>
        </a:p>
      </dsp:txBody>
      <dsp:txXfrm>
        <a:off x="0" y="1846281"/>
        <a:ext cx="6900512" cy="1843578"/>
      </dsp:txXfrm>
    </dsp:sp>
    <dsp:sp modelId="{973B3940-3685-4BB1-8CA3-C2E700B1A8F9}">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D27D4-BAAD-4ADE-B3C6-DBAA7EBFC592}">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b="0" kern="1200" dirty="0">
              <a:latin typeface="The Hand Bold"/>
            </a:rPr>
            <a:t>The system will enable users to locate donors who have specific blood groups, permit new donors to register, and help patients to request blood</a:t>
          </a:r>
          <a:r>
            <a:rPr lang="en-GB" sz="3200" kern="1200" dirty="0">
              <a:latin typeface="The Hand Bold"/>
            </a:rPr>
            <a:t>.</a:t>
          </a:r>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B4742-E985-4FA3-8059-E122BF784108}">
      <dsp:nvSpPr>
        <dsp:cNvPr id="0" name=""/>
        <dsp:cNvSpPr/>
      </dsp:nvSpPr>
      <dsp:spPr>
        <a:xfrm>
          <a:off x="0" y="4347"/>
          <a:ext cx="6735443" cy="925984"/>
        </a:xfrm>
        <a:prstGeom prst="roundRect">
          <a:avLst>
            <a:gd name="adj" fmla="val 10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1BE7B-B733-4280-85CC-9D38F3C3973E}">
      <dsp:nvSpPr>
        <dsp:cNvPr id="0" name=""/>
        <dsp:cNvSpPr/>
      </dsp:nvSpPr>
      <dsp:spPr>
        <a:xfrm>
          <a:off x="280110" y="212693"/>
          <a:ext cx="509291" cy="509291"/>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E01F8-1A21-4604-B5A2-9441DC46F35F}">
      <dsp:nvSpPr>
        <dsp:cNvPr id="0" name=""/>
        <dsp:cNvSpPr/>
      </dsp:nvSpPr>
      <dsp:spPr>
        <a:xfrm>
          <a:off x="1069512" y="4347"/>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Book Antiqua"/>
            </a:rPr>
            <a:t>Step 1: Sign up as donor by filling out the form. In addition to saving the location of the donors to the database, the search donors feature also saves the same data. </a:t>
          </a:r>
        </a:p>
      </dsp:txBody>
      <dsp:txXfrm>
        <a:off x="1069512" y="4347"/>
        <a:ext cx="5665930" cy="925984"/>
      </dsp:txXfrm>
    </dsp:sp>
    <dsp:sp modelId="{6E9E5A08-6600-41C6-8999-9AD4EFB2241D}">
      <dsp:nvSpPr>
        <dsp:cNvPr id="0" name=""/>
        <dsp:cNvSpPr/>
      </dsp:nvSpPr>
      <dsp:spPr>
        <a:xfrm>
          <a:off x="0" y="1161828"/>
          <a:ext cx="6735443" cy="925984"/>
        </a:xfrm>
        <a:prstGeom prst="roundRect">
          <a:avLst>
            <a:gd name="adj" fmla="val 10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E03B2-A656-4589-9DE8-4E9F8AA125DE}">
      <dsp:nvSpPr>
        <dsp:cNvPr id="0" name=""/>
        <dsp:cNvSpPr/>
      </dsp:nvSpPr>
      <dsp:spPr>
        <a:xfrm>
          <a:off x="280110" y="1370174"/>
          <a:ext cx="509291" cy="509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C0864-D40F-4E39-8FB0-D2078119F65E}">
      <dsp:nvSpPr>
        <dsp:cNvPr id="0" name=""/>
        <dsp:cNvSpPr/>
      </dsp:nvSpPr>
      <dsp:spPr>
        <a:xfrm>
          <a:off x="1069512" y="1161828"/>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Book Antiqua"/>
            </a:rPr>
            <a:t>Step 2 : Fill out the registration form to the request blood. All patient's data is stored in the database and reflected in the current requests.</a:t>
          </a:r>
        </a:p>
      </dsp:txBody>
      <dsp:txXfrm>
        <a:off x="1069512" y="1161828"/>
        <a:ext cx="5665930" cy="925984"/>
      </dsp:txXfrm>
    </dsp:sp>
    <dsp:sp modelId="{CDA59259-503A-48DB-84A8-F8928951E8C3}">
      <dsp:nvSpPr>
        <dsp:cNvPr id="0" name=""/>
        <dsp:cNvSpPr/>
      </dsp:nvSpPr>
      <dsp:spPr>
        <a:xfrm>
          <a:off x="0" y="2319308"/>
          <a:ext cx="6735443" cy="925984"/>
        </a:xfrm>
        <a:prstGeom prst="roundRect">
          <a:avLst>
            <a:gd name="adj" fmla="val 10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2684D1-7582-4576-B034-06C534CEE9D7}">
      <dsp:nvSpPr>
        <dsp:cNvPr id="0" name=""/>
        <dsp:cNvSpPr/>
      </dsp:nvSpPr>
      <dsp:spPr>
        <a:xfrm>
          <a:off x="280110" y="2527655"/>
          <a:ext cx="509291" cy="509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97040-EF98-41A8-A5ED-F688E80AD633}">
      <dsp:nvSpPr>
        <dsp:cNvPr id="0" name=""/>
        <dsp:cNvSpPr/>
      </dsp:nvSpPr>
      <dsp:spPr>
        <a:xfrm>
          <a:off x="1069512" y="2319308"/>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Book Antiqua"/>
            </a:rPr>
            <a:t>Step </a:t>
          </a:r>
          <a:r>
            <a:rPr lang="en-US" sz="1500" kern="1200" dirty="0">
              <a:latin typeface="Book Antiqua"/>
              <a:cs typeface="Calibri Light"/>
            </a:rPr>
            <a:t>3: The</a:t>
          </a:r>
          <a:r>
            <a:rPr lang="en-US" sz="1500" kern="1200" dirty="0">
              <a:latin typeface="Book Antiqua"/>
            </a:rPr>
            <a:t> admins track the location of the user if the blood is requested.</a:t>
          </a:r>
          <a:endParaRPr lang="en-GB" sz="1500" kern="1200" dirty="0">
            <a:latin typeface="Book Antiqua"/>
            <a:cs typeface="Calibri Light"/>
          </a:endParaRPr>
        </a:p>
      </dsp:txBody>
      <dsp:txXfrm>
        <a:off x="1069512" y="2319308"/>
        <a:ext cx="5665930" cy="925984"/>
      </dsp:txXfrm>
    </dsp:sp>
    <dsp:sp modelId="{849D6CCB-99D2-482F-ACE8-593F11200894}">
      <dsp:nvSpPr>
        <dsp:cNvPr id="0" name=""/>
        <dsp:cNvSpPr/>
      </dsp:nvSpPr>
      <dsp:spPr>
        <a:xfrm>
          <a:off x="0" y="3476789"/>
          <a:ext cx="6735443" cy="925984"/>
        </a:xfrm>
        <a:prstGeom prst="roundRect">
          <a:avLst>
            <a:gd name="adj" fmla="val 10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FFFED-D38E-4CFD-B5C9-B91DDAD5A07F}">
      <dsp:nvSpPr>
        <dsp:cNvPr id="0" name=""/>
        <dsp:cNvSpPr/>
      </dsp:nvSpPr>
      <dsp:spPr>
        <a:xfrm>
          <a:off x="280110" y="3685135"/>
          <a:ext cx="509291" cy="5092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99763-31D1-42F0-BA34-2F76F575FD38}">
      <dsp:nvSpPr>
        <dsp:cNvPr id="0" name=""/>
        <dsp:cNvSpPr/>
      </dsp:nvSpPr>
      <dsp:spPr>
        <a:xfrm>
          <a:off x="1069512" y="3476789"/>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Book Antiqua"/>
            </a:rPr>
            <a:t>Step 4: Followed, the admin verifies if a nearby blood donor </a:t>
          </a:r>
          <a:r>
            <a:rPr lang="en-US" sz="1500" kern="1200">
              <a:latin typeface="Book Antiqua"/>
            </a:rPr>
            <a:t>is available</a:t>
          </a:r>
          <a:r>
            <a:rPr lang="en-US" sz="1500" kern="1200" dirty="0">
              <a:latin typeface="Book Antiqua"/>
            </a:rPr>
            <a:t>.</a:t>
          </a:r>
        </a:p>
      </dsp:txBody>
      <dsp:txXfrm>
        <a:off x="1069512" y="3476789"/>
        <a:ext cx="5665930" cy="925984"/>
      </dsp:txXfrm>
    </dsp:sp>
    <dsp:sp modelId="{4322A6FF-9D04-4652-9091-36ABBB0AC02D}">
      <dsp:nvSpPr>
        <dsp:cNvPr id="0" name=""/>
        <dsp:cNvSpPr/>
      </dsp:nvSpPr>
      <dsp:spPr>
        <a:xfrm>
          <a:off x="0" y="4634270"/>
          <a:ext cx="6735443" cy="925984"/>
        </a:xfrm>
        <a:prstGeom prst="roundRect">
          <a:avLst>
            <a:gd name="adj" fmla="val 10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C8D04-C949-4CE3-ADE2-75207C244647}">
      <dsp:nvSpPr>
        <dsp:cNvPr id="0" name=""/>
        <dsp:cNvSpPr/>
      </dsp:nvSpPr>
      <dsp:spPr>
        <a:xfrm>
          <a:off x="280110" y="4842616"/>
          <a:ext cx="509291" cy="509291"/>
        </a:xfrm>
        <a:prstGeom prst="rect">
          <a:avLst/>
        </a:prstGeom>
        <a:solidFill>
          <a:schemeClr val="accent1">
            <a:shade val="50000"/>
            <a:hueOff val="160997"/>
            <a:satOff val="-3921"/>
            <a:lumOff val="17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6233E-788A-4558-B026-2083CBA86424}">
      <dsp:nvSpPr>
        <dsp:cNvPr id="0" name=""/>
        <dsp:cNvSpPr/>
      </dsp:nvSpPr>
      <dsp:spPr>
        <a:xfrm>
          <a:off x="1069512" y="4634270"/>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Book Antiqua"/>
            </a:rPr>
            <a:t>Step 5: The admin accepts the donor, if he or she is eligible.</a:t>
          </a:r>
        </a:p>
      </dsp:txBody>
      <dsp:txXfrm>
        <a:off x="1069512" y="4634270"/>
        <a:ext cx="5665930" cy="9259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3046C-5ACD-41E6-9BF6-EF19C640F3B5}">
      <dsp:nvSpPr>
        <dsp:cNvPr id="0" name=""/>
        <dsp:cNvSpPr/>
      </dsp:nvSpPr>
      <dsp:spPr>
        <a:xfrm>
          <a:off x="0" y="4347"/>
          <a:ext cx="6735443" cy="925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14708-D29D-45A6-90C8-DDC9AC23E73A}">
      <dsp:nvSpPr>
        <dsp:cNvPr id="0" name=""/>
        <dsp:cNvSpPr/>
      </dsp:nvSpPr>
      <dsp:spPr>
        <a:xfrm>
          <a:off x="280110" y="212693"/>
          <a:ext cx="509291" cy="509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0D2F9-EF09-4982-AC45-8128F7DFEE7C}">
      <dsp:nvSpPr>
        <dsp:cNvPr id="0" name=""/>
        <dsp:cNvSpPr/>
      </dsp:nvSpPr>
      <dsp:spPr>
        <a:xfrm>
          <a:off x="1069512" y="4347"/>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Bookman Old Style"/>
            </a:rPr>
            <a:t>Step 6: If the conditions are not satisfied, send the notification to other nearby donors if eligible. </a:t>
          </a:r>
        </a:p>
      </dsp:txBody>
      <dsp:txXfrm>
        <a:off x="1069512" y="4347"/>
        <a:ext cx="5665930" cy="925984"/>
      </dsp:txXfrm>
    </dsp:sp>
    <dsp:sp modelId="{DA2D61E5-32BC-42EA-B2ED-D52C055CB2C7}">
      <dsp:nvSpPr>
        <dsp:cNvPr id="0" name=""/>
        <dsp:cNvSpPr/>
      </dsp:nvSpPr>
      <dsp:spPr>
        <a:xfrm>
          <a:off x="0" y="1161828"/>
          <a:ext cx="6735443" cy="925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8ED54-0AD0-4591-8312-4EA1C5CE11C8}">
      <dsp:nvSpPr>
        <dsp:cNvPr id="0" name=""/>
        <dsp:cNvSpPr/>
      </dsp:nvSpPr>
      <dsp:spPr>
        <a:xfrm>
          <a:off x="280110" y="1370174"/>
          <a:ext cx="509291" cy="509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C7BEA-9725-4503-8A13-30A728B95638}">
      <dsp:nvSpPr>
        <dsp:cNvPr id="0" name=""/>
        <dsp:cNvSpPr/>
      </dsp:nvSpPr>
      <dsp:spPr>
        <a:xfrm>
          <a:off x="1069512" y="1161828"/>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Bookman Old Style"/>
            </a:rPr>
            <a:t>Step 7: The donor’s and the requestor’s status is updated by the administrator.</a:t>
          </a:r>
        </a:p>
      </dsp:txBody>
      <dsp:txXfrm>
        <a:off x="1069512" y="1161828"/>
        <a:ext cx="5665930" cy="925984"/>
      </dsp:txXfrm>
    </dsp:sp>
    <dsp:sp modelId="{25406F4D-3FB1-4C74-973B-756D16A80C73}">
      <dsp:nvSpPr>
        <dsp:cNvPr id="0" name=""/>
        <dsp:cNvSpPr/>
      </dsp:nvSpPr>
      <dsp:spPr>
        <a:xfrm>
          <a:off x="0" y="2319308"/>
          <a:ext cx="6735443" cy="925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4F84C-AA0C-4709-BC0C-FAA1D2E5EAA5}">
      <dsp:nvSpPr>
        <dsp:cNvPr id="0" name=""/>
        <dsp:cNvSpPr/>
      </dsp:nvSpPr>
      <dsp:spPr>
        <a:xfrm>
          <a:off x="280110" y="2527655"/>
          <a:ext cx="509291" cy="5092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E49C7-7A04-4505-9344-0C85DDE80B07}">
      <dsp:nvSpPr>
        <dsp:cNvPr id="0" name=""/>
        <dsp:cNvSpPr/>
      </dsp:nvSpPr>
      <dsp:spPr>
        <a:xfrm>
          <a:off x="1069512" y="2319308"/>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Bookman Old Style"/>
            </a:rPr>
            <a:t>Step 8: If the requested blood is unavailable, the administrator redirects the user to a list of blood banks.</a:t>
          </a:r>
        </a:p>
      </dsp:txBody>
      <dsp:txXfrm>
        <a:off x="1069512" y="2319308"/>
        <a:ext cx="5665930" cy="925984"/>
      </dsp:txXfrm>
    </dsp:sp>
    <dsp:sp modelId="{558628D2-839C-46A3-B826-6FD334CF6625}">
      <dsp:nvSpPr>
        <dsp:cNvPr id="0" name=""/>
        <dsp:cNvSpPr/>
      </dsp:nvSpPr>
      <dsp:spPr>
        <a:xfrm>
          <a:off x="0" y="3476789"/>
          <a:ext cx="6735443" cy="925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92B16-C5C2-4C36-9AE5-7055DF684DFD}">
      <dsp:nvSpPr>
        <dsp:cNvPr id="0" name=""/>
        <dsp:cNvSpPr/>
      </dsp:nvSpPr>
      <dsp:spPr>
        <a:xfrm>
          <a:off x="280110" y="3685135"/>
          <a:ext cx="509291" cy="5092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B5447-D20A-47E2-996C-11A30EDD4D7F}">
      <dsp:nvSpPr>
        <dsp:cNvPr id="0" name=""/>
        <dsp:cNvSpPr/>
      </dsp:nvSpPr>
      <dsp:spPr>
        <a:xfrm>
          <a:off x="1069512" y="3476789"/>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Bookman Old Style"/>
            </a:rPr>
            <a:t>Step 9: The admin notifies the user when the blood is available.</a:t>
          </a:r>
        </a:p>
      </dsp:txBody>
      <dsp:txXfrm>
        <a:off x="1069512" y="3476789"/>
        <a:ext cx="5665930" cy="925984"/>
      </dsp:txXfrm>
    </dsp:sp>
    <dsp:sp modelId="{59DECE2F-6660-4337-AF1E-85C2C05D3D0A}">
      <dsp:nvSpPr>
        <dsp:cNvPr id="0" name=""/>
        <dsp:cNvSpPr/>
      </dsp:nvSpPr>
      <dsp:spPr>
        <a:xfrm>
          <a:off x="0" y="4634270"/>
          <a:ext cx="6735443" cy="925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FB45F-895D-4834-A679-F965644AB559}">
      <dsp:nvSpPr>
        <dsp:cNvPr id="0" name=""/>
        <dsp:cNvSpPr/>
      </dsp:nvSpPr>
      <dsp:spPr>
        <a:xfrm>
          <a:off x="280110" y="4842616"/>
          <a:ext cx="509291" cy="5092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5C924-6B27-48AA-A6C3-2E058F3A671C}">
      <dsp:nvSpPr>
        <dsp:cNvPr id="0" name=""/>
        <dsp:cNvSpPr/>
      </dsp:nvSpPr>
      <dsp:spPr>
        <a:xfrm>
          <a:off x="1069512" y="4634270"/>
          <a:ext cx="5665930" cy="92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00" tIns="98000" rIns="98000" bIns="9800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Bookman Old Style"/>
            </a:rPr>
            <a:t>Step 10: Every time a request is made, the same process is followed.</a:t>
          </a:r>
        </a:p>
      </dsp:txBody>
      <dsp:txXfrm>
        <a:off x="1069512" y="4634270"/>
        <a:ext cx="5665930" cy="9259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raktkosh.in" TargetMode="External"/><Relationship Id="rId2" Type="http://schemas.openxmlformats.org/officeDocument/2006/relationships/hyperlink" Target="https://studylib.net/doc/25463289/research-paper-blood-bankmanagement-syste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Close up view of platelets in the blood">
            <a:extLst>
              <a:ext uri="{FF2B5EF4-FFF2-40B4-BE49-F238E27FC236}">
                <a16:creationId xmlns:a16="http://schemas.microsoft.com/office/drawing/2014/main" id="{B3702154-9241-5E7A-F499-AD3C463014FF}"/>
              </a:ext>
            </a:extLst>
          </p:cNvPr>
          <p:cNvPicPr>
            <a:picLocks noChangeAspect="1"/>
          </p:cNvPicPr>
          <p:nvPr/>
        </p:nvPicPr>
        <p:blipFill rotWithShape="1">
          <a:blip r:embed="rId2"/>
          <a:srcRect l="25"/>
          <a:stretch/>
        </p:blipFill>
        <p:spPr>
          <a:xfrm>
            <a:off x="20" y="-31314"/>
            <a:ext cx="12191980" cy="6857999"/>
          </a:xfrm>
          <a:prstGeom prst="rect">
            <a:avLst/>
          </a:prstGeom>
        </p:spPr>
      </p:pic>
      <p:sp>
        <p:nvSpPr>
          <p:cNvPr id="16" name="Freeform: Shape 15">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555596" y="1545387"/>
            <a:ext cx="9206861" cy="1839732"/>
          </a:xfrm>
        </p:spPr>
        <p:txBody>
          <a:bodyPr anchor="b">
            <a:normAutofit fontScale="90000"/>
          </a:bodyPr>
          <a:lstStyle/>
          <a:p>
            <a:r>
              <a:rPr lang="en-GB" b="1" dirty="0">
                <a:cs typeface="Calibri Light"/>
              </a:rPr>
              <a:t>BLOOD BANKING APPLICATION USING</a:t>
            </a:r>
            <a:br>
              <a:rPr lang="en-GB" b="1" dirty="0">
                <a:cs typeface="Calibri Light"/>
              </a:rPr>
            </a:br>
            <a:r>
              <a:rPr lang="en-GB" b="1" dirty="0">
                <a:cs typeface="Calibri Light"/>
              </a:rPr>
              <a:t> CLOUD COMPUTING</a:t>
            </a:r>
          </a:p>
        </p:txBody>
      </p:sp>
      <p:sp>
        <p:nvSpPr>
          <p:cNvPr id="3" name="Subtitle 2"/>
          <p:cNvSpPr>
            <a:spLocks noGrp="1"/>
          </p:cNvSpPr>
          <p:nvPr>
            <p:ph type="subTitle" idx="1"/>
          </p:nvPr>
        </p:nvSpPr>
        <p:spPr>
          <a:xfrm>
            <a:off x="899259" y="3569587"/>
            <a:ext cx="10168262" cy="1360919"/>
          </a:xfrm>
        </p:spPr>
        <p:txBody>
          <a:bodyPr vert="horz" lIns="91440" tIns="45720" rIns="91440" bIns="45720" rtlCol="0" anchor="t">
            <a:noAutofit/>
          </a:bodyPr>
          <a:lstStyle/>
          <a:p>
            <a:pPr>
              <a:spcBef>
                <a:spcPct val="0"/>
              </a:spcBef>
            </a:pPr>
            <a:r>
              <a:rPr lang="en-US" sz="2000" b="1" i="1" dirty="0">
                <a:ea typeface="+mn-lt"/>
                <a:cs typeface="+mn-lt"/>
              </a:rPr>
              <a:t>Submitted in the partial fulfillment for the award of the degree of</a:t>
            </a:r>
            <a:endParaRPr lang="en-US" sz="2000" dirty="0">
              <a:ea typeface="+mn-lt"/>
              <a:cs typeface="+mn-lt"/>
            </a:endParaRPr>
          </a:p>
          <a:p>
            <a:pPr>
              <a:spcBef>
                <a:spcPct val="0"/>
              </a:spcBef>
            </a:pPr>
            <a:r>
              <a:rPr lang="en-US" sz="2000" b="1" dirty="0">
                <a:ea typeface="+mn-lt"/>
                <a:cs typeface="+mn-lt"/>
              </a:rPr>
              <a:t>BACHELOR OF ENGINEERING </a:t>
            </a:r>
            <a:endParaRPr lang="en-US" sz="2000" dirty="0">
              <a:ea typeface="+mn-lt"/>
              <a:cs typeface="+mn-lt"/>
            </a:endParaRPr>
          </a:p>
          <a:p>
            <a:pPr>
              <a:spcBef>
                <a:spcPct val="0"/>
              </a:spcBef>
            </a:pPr>
            <a:r>
              <a:rPr lang="en-US" sz="2000" b="1" i="1" dirty="0">
                <a:ea typeface="+mn-lt"/>
                <a:cs typeface="+mn-lt"/>
              </a:rPr>
              <a:t> IN</a:t>
            </a:r>
            <a:endParaRPr lang="en-US" sz="2000" dirty="0">
              <a:ea typeface="+mn-lt"/>
              <a:cs typeface="+mn-lt"/>
            </a:endParaRPr>
          </a:p>
          <a:p>
            <a:pPr>
              <a:spcBef>
                <a:spcPct val="0"/>
              </a:spcBef>
            </a:pPr>
            <a:r>
              <a:rPr lang="en-US" sz="2000" b="1" dirty="0">
                <a:ea typeface="+mn-lt"/>
                <a:cs typeface="+mn-lt"/>
              </a:rPr>
              <a:t>COMPUTER SCIENCE – CLOUD COMPUTING </a:t>
            </a:r>
            <a:endParaRPr lang="en-US" sz="2000" dirty="0">
              <a:ea typeface="+mn-lt"/>
              <a:cs typeface="+mn-lt"/>
            </a:endParaRPr>
          </a:p>
          <a:p>
            <a:pPr>
              <a:spcBef>
                <a:spcPct val="0"/>
              </a:spcBef>
            </a:pPr>
            <a:endParaRPr lang="en-US" sz="2000" dirty="0">
              <a:ea typeface="+mn-lt"/>
              <a:cs typeface="+mn-lt"/>
            </a:endParaRPr>
          </a:p>
          <a:p>
            <a:pPr>
              <a:spcBef>
                <a:spcPct val="0"/>
              </a:spcBef>
            </a:pPr>
            <a:r>
              <a:rPr lang="en-US" sz="2000" b="1" u="sng" dirty="0">
                <a:ea typeface="+mn-lt"/>
                <a:cs typeface="+mn-lt"/>
              </a:rPr>
              <a:t>Submitted by:</a:t>
            </a:r>
            <a:r>
              <a:rPr lang="en-US" sz="2000" b="1" dirty="0">
                <a:ea typeface="+mn-lt"/>
                <a:cs typeface="+mn-lt"/>
              </a:rPr>
              <a:t> </a:t>
            </a:r>
            <a:endParaRPr lang="en-US" dirty="0"/>
          </a:p>
          <a:p>
            <a:r>
              <a:rPr lang="en-GB" sz="2000" dirty="0">
                <a:cs typeface="Calibri"/>
              </a:rPr>
              <a:t>SHIVANG – 20BCS4149</a:t>
            </a:r>
          </a:p>
          <a:p>
            <a:r>
              <a:rPr lang="en-GB" sz="2000" dirty="0">
                <a:ea typeface="+mn-lt"/>
                <a:cs typeface="+mn-lt"/>
              </a:rPr>
              <a:t>SREE VAGDEVI KANDUKURI - 20BCS4182</a:t>
            </a:r>
          </a:p>
          <a:p>
            <a:endParaRPr lang="en-GB" sz="1400" dirty="0">
              <a:solidFill>
                <a:srgbClr val="FFFFFF"/>
              </a:solidFill>
              <a:cs typeface="Calibri"/>
            </a:endParaRPr>
          </a:p>
        </p:txBody>
      </p:sp>
    </p:spTree>
    <p:extLst>
      <p:ext uri="{BB962C8B-B14F-4D97-AF65-F5344CB8AC3E}">
        <p14:creationId xmlns:p14="http://schemas.microsoft.com/office/powerpoint/2010/main" val="109857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1AF7-BC69-CD08-6A4A-E99A57086784}"/>
              </a:ext>
            </a:extLst>
          </p:cNvPr>
          <p:cNvSpPr>
            <a:spLocks noGrp="1"/>
          </p:cNvSpPr>
          <p:nvPr>
            <p:ph type="title"/>
          </p:nvPr>
        </p:nvSpPr>
        <p:spPr>
          <a:xfrm>
            <a:off x="1084826" y="1340"/>
            <a:ext cx="10515600" cy="1325563"/>
          </a:xfrm>
        </p:spPr>
        <p:txBody>
          <a:bodyPr/>
          <a:lstStyle/>
          <a:p>
            <a:pPr algn="ctr"/>
            <a:r>
              <a:rPr lang="en-GB" sz="4800" b="1" dirty="0">
                <a:latin typeface="Calibri Light"/>
                <a:ea typeface="Calibri Light"/>
                <a:cs typeface="Calibri Light"/>
              </a:rPr>
              <a:t>RESULT</a:t>
            </a:r>
            <a:endParaRPr lang="en-GB" sz="4800" b="1" dirty="0">
              <a:latin typeface="Calibri Light"/>
              <a:ea typeface="+mj-lt"/>
              <a:cs typeface="+mj-lt"/>
            </a:endParaRPr>
          </a:p>
          <a:p>
            <a:pPr algn="ctr"/>
            <a:endParaRPr lang="en-GB" dirty="0">
              <a:cs typeface="Calibri Light"/>
            </a:endParaRPr>
          </a:p>
        </p:txBody>
      </p:sp>
      <p:pic>
        <p:nvPicPr>
          <p:cNvPr id="4" name="Picture 4">
            <a:extLst>
              <a:ext uri="{FF2B5EF4-FFF2-40B4-BE49-F238E27FC236}">
                <a16:creationId xmlns:a16="http://schemas.microsoft.com/office/drawing/2014/main" id="{EE9EB01A-8A54-8B48-AFD0-EF358CD08385}"/>
              </a:ext>
            </a:extLst>
          </p:cNvPr>
          <p:cNvPicPr>
            <a:picLocks noGrp="1" noChangeAspect="1"/>
          </p:cNvPicPr>
          <p:nvPr>
            <p:ph idx="1"/>
          </p:nvPr>
        </p:nvPicPr>
        <p:blipFill rotWithShape="1">
          <a:blip r:embed="rId2"/>
          <a:srcRect r="1116" b="459"/>
          <a:stretch/>
        </p:blipFill>
        <p:spPr>
          <a:xfrm>
            <a:off x="3131" y="665739"/>
            <a:ext cx="5889652" cy="2978141"/>
          </a:xfrm>
        </p:spPr>
      </p:pic>
      <p:pic>
        <p:nvPicPr>
          <p:cNvPr id="7" name="Picture 7" descr="Graphical user interface, application, website&#10;&#10;Description automatically generated">
            <a:extLst>
              <a:ext uri="{FF2B5EF4-FFF2-40B4-BE49-F238E27FC236}">
                <a16:creationId xmlns:a16="http://schemas.microsoft.com/office/drawing/2014/main" id="{8DD37ED6-A42E-F1E4-9E38-7BF4B4D95B7E}"/>
              </a:ext>
            </a:extLst>
          </p:cNvPr>
          <p:cNvPicPr>
            <a:picLocks noChangeAspect="1"/>
          </p:cNvPicPr>
          <p:nvPr/>
        </p:nvPicPr>
        <p:blipFill rotWithShape="1">
          <a:blip r:embed="rId3"/>
          <a:srcRect r="1897" b="357"/>
          <a:stretch/>
        </p:blipFill>
        <p:spPr>
          <a:xfrm>
            <a:off x="6211416" y="3554970"/>
            <a:ext cx="5846861" cy="3129814"/>
          </a:xfrm>
          <a:prstGeom prst="rect">
            <a:avLst/>
          </a:prstGeom>
        </p:spPr>
      </p:pic>
      <p:sp>
        <p:nvSpPr>
          <p:cNvPr id="3" name="TextBox 2">
            <a:extLst>
              <a:ext uri="{FF2B5EF4-FFF2-40B4-BE49-F238E27FC236}">
                <a16:creationId xmlns:a16="http://schemas.microsoft.com/office/drawing/2014/main" id="{37E1C32A-E431-15B0-96D1-DB6D40740DF9}"/>
              </a:ext>
            </a:extLst>
          </p:cNvPr>
          <p:cNvSpPr txBox="1"/>
          <p:nvPr/>
        </p:nvSpPr>
        <p:spPr>
          <a:xfrm>
            <a:off x="5895834" y="709682"/>
            <a:ext cx="630112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u="sng" dirty="0">
                <a:latin typeface="The Hand Bold"/>
                <a:cs typeface="Calibri"/>
              </a:rPr>
              <a:t>HOME PAGE:</a:t>
            </a:r>
          </a:p>
          <a:p>
            <a:pPr marL="285750" indent="-285750">
              <a:buFont typeface="Arial"/>
              <a:buChar char="•"/>
            </a:pPr>
            <a:r>
              <a:rPr lang="en-GB" sz="2400" b="1" dirty="0">
                <a:latin typeface="The Hand Bold"/>
                <a:ea typeface="+mn-lt"/>
                <a:cs typeface="+mn-lt"/>
              </a:rPr>
              <a:t>The website's home page is designed for admin, donor, and patient login. </a:t>
            </a:r>
          </a:p>
          <a:p>
            <a:pPr marL="285750" indent="-285750">
              <a:buFont typeface="Arial"/>
              <a:buChar char="•"/>
            </a:pPr>
            <a:r>
              <a:rPr lang="en-GB" sz="2400" b="1" dirty="0">
                <a:latin typeface="The Hand Bold"/>
                <a:ea typeface="+mn-lt"/>
                <a:cs typeface="+mn-lt"/>
              </a:rPr>
              <a:t>The home page provides a navigation bar with multiple options and displays a dynamic record of donors and blood units in the blood bank.</a:t>
            </a:r>
          </a:p>
          <a:p>
            <a:pPr marL="285750" indent="-285750">
              <a:buFont typeface="Arial"/>
              <a:buChar char="•"/>
            </a:pPr>
            <a:r>
              <a:rPr lang="en-GB" sz="2400" b="1" dirty="0">
                <a:latin typeface="The Hand Bold"/>
                <a:ea typeface="+mn-lt"/>
                <a:cs typeface="+mn-lt"/>
              </a:rPr>
              <a:t>To direct the users to different portals on the website, all the options for the user to perform particular tasks  are provided on the main page.</a:t>
            </a:r>
            <a:endParaRPr lang="en-GB" sz="2400" b="1">
              <a:latin typeface="The Hand Bold"/>
              <a:cs typeface="Calibri" panose="020F0502020204030204"/>
            </a:endParaRPr>
          </a:p>
        </p:txBody>
      </p:sp>
      <p:sp>
        <p:nvSpPr>
          <p:cNvPr id="5" name="TextBox 4">
            <a:extLst>
              <a:ext uri="{FF2B5EF4-FFF2-40B4-BE49-F238E27FC236}">
                <a16:creationId xmlns:a16="http://schemas.microsoft.com/office/drawing/2014/main" id="{FD306319-1596-AEC9-D738-134B73089B5F}"/>
              </a:ext>
            </a:extLst>
          </p:cNvPr>
          <p:cNvSpPr txBox="1"/>
          <p:nvPr/>
        </p:nvSpPr>
        <p:spPr>
          <a:xfrm>
            <a:off x="-426" y="3718588"/>
            <a:ext cx="6348482"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u="sng" dirty="0">
                <a:latin typeface="The Hand Bold"/>
                <a:ea typeface="+mn-lt"/>
                <a:cs typeface="+mn-lt"/>
              </a:rPr>
              <a:t>BECOME A DONOR: </a:t>
            </a:r>
          </a:p>
          <a:p>
            <a:pPr marL="285750" indent="-285750">
              <a:buFont typeface="Arial"/>
              <a:buChar char="•"/>
            </a:pPr>
            <a:r>
              <a:rPr lang="en-GB" sz="2800" b="1" dirty="0">
                <a:latin typeface="The Hand Bold"/>
                <a:ea typeface="+mn-lt"/>
                <a:cs typeface="+mn-lt"/>
              </a:rPr>
              <a:t>A donor can register to the system by providing the details asked.</a:t>
            </a:r>
          </a:p>
          <a:p>
            <a:pPr marL="285750" indent="-285750">
              <a:buFont typeface="Arial"/>
              <a:buChar char="•"/>
            </a:pPr>
            <a:r>
              <a:rPr lang="en-GB" sz="2800" b="1" dirty="0">
                <a:latin typeface="The Hand Bold"/>
                <a:ea typeface="+mn-lt"/>
                <a:cs typeface="+mn-lt"/>
              </a:rPr>
              <a:t>A link will be automatically established between the module and the search donor module when the location shared by the donors is stored through API. </a:t>
            </a:r>
          </a:p>
          <a:p>
            <a:pPr marL="285750" indent="-285750">
              <a:buFont typeface="Arial"/>
              <a:buChar char="•"/>
            </a:pPr>
            <a:r>
              <a:rPr lang="en-GB" sz="2800" b="1" dirty="0">
                <a:latin typeface="The Hand Bold"/>
                <a:ea typeface="+mn-lt"/>
                <a:cs typeface="+mn-lt"/>
              </a:rPr>
              <a:t>The search donors’ option will provide the requester with the designated place where they can search for nearby donors.</a:t>
            </a:r>
          </a:p>
          <a:p>
            <a:pPr marL="285750" indent="-285750">
              <a:buFont typeface="Arial"/>
              <a:buChar char="•"/>
            </a:pPr>
            <a:endParaRPr lang="en-GB" sz="1600" dirty="0">
              <a:cs typeface="Calibri"/>
            </a:endParaRPr>
          </a:p>
        </p:txBody>
      </p:sp>
    </p:spTree>
    <p:extLst>
      <p:ext uri="{BB962C8B-B14F-4D97-AF65-F5344CB8AC3E}">
        <p14:creationId xmlns:p14="http://schemas.microsoft.com/office/powerpoint/2010/main" val="182777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91D0-FA6F-C81D-67CF-3C0669963193}"/>
              </a:ext>
            </a:extLst>
          </p:cNvPr>
          <p:cNvSpPr>
            <a:spLocks noGrp="1"/>
          </p:cNvSpPr>
          <p:nvPr>
            <p:ph type="title"/>
          </p:nvPr>
        </p:nvSpPr>
        <p:spPr>
          <a:xfrm>
            <a:off x="842095" y="-370234"/>
            <a:ext cx="10515600" cy="1325563"/>
          </a:xfrm>
        </p:spPr>
        <p:txBody>
          <a:bodyPr>
            <a:normAutofit/>
          </a:bodyPr>
          <a:lstStyle/>
          <a:p>
            <a:pPr algn="ctr"/>
            <a:r>
              <a:rPr lang="en-GB" sz="4800" b="1" dirty="0">
                <a:latin typeface="Calibri Light"/>
                <a:ea typeface="Calibri Light"/>
                <a:cs typeface="Calibri Light"/>
              </a:rPr>
              <a:t>RESULT</a:t>
            </a:r>
            <a:endParaRPr lang="en-US" sz="4800" dirty="0"/>
          </a:p>
        </p:txBody>
      </p:sp>
      <p:sp>
        <p:nvSpPr>
          <p:cNvPr id="3" name="TextBox 2">
            <a:extLst>
              <a:ext uri="{FF2B5EF4-FFF2-40B4-BE49-F238E27FC236}">
                <a16:creationId xmlns:a16="http://schemas.microsoft.com/office/drawing/2014/main" id="{CAC8B5D5-50FD-3520-EFA3-B727E461FECD}"/>
              </a:ext>
            </a:extLst>
          </p:cNvPr>
          <p:cNvSpPr txBox="1"/>
          <p:nvPr/>
        </p:nvSpPr>
        <p:spPr>
          <a:xfrm>
            <a:off x="6152742" y="583799"/>
            <a:ext cx="582531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u="sng" dirty="0">
                <a:latin typeface="The Hand Bold"/>
                <a:ea typeface="+mn-lt"/>
                <a:cs typeface="+mn-lt"/>
              </a:rPr>
              <a:t>REQUEST BLOOD:</a:t>
            </a:r>
          </a:p>
          <a:p>
            <a:pPr marL="285750" indent="-285750">
              <a:buFont typeface="Arial"/>
              <a:buChar char="•"/>
            </a:pPr>
            <a:r>
              <a:rPr lang="en-GB" sz="2800" b="1" dirty="0">
                <a:latin typeface="The Hand Bold"/>
                <a:ea typeface="+mn-lt"/>
                <a:cs typeface="+mn-lt"/>
              </a:rPr>
              <a:t>The requestor has to provide the data asked as follows.</a:t>
            </a:r>
          </a:p>
          <a:p>
            <a:pPr marL="285750" indent="-285750">
              <a:buFont typeface="Arial"/>
              <a:buChar char="•"/>
            </a:pPr>
            <a:r>
              <a:rPr lang="en-GB" sz="2800" b="1" dirty="0">
                <a:latin typeface="The Hand Bold"/>
                <a:ea typeface="+mn-lt"/>
                <a:cs typeface="+mn-lt"/>
              </a:rPr>
              <a:t>All the provided data is saved to the database, and the request is sent to the admin. </a:t>
            </a:r>
          </a:p>
          <a:p>
            <a:pPr marL="285750" indent="-285750">
              <a:buFont typeface="Arial"/>
              <a:buChar char="•"/>
            </a:pPr>
            <a:r>
              <a:rPr lang="en-GB" sz="2800" b="1" dirty="0">
                <a:latin typeface="The Hand Bold"/>
                <a:ea typeface="+mn-lt"/>
                <a:cs typeface="+mn-lt"/>
              </a:rPr>
              <a:t>The system will now notify all selected donors and record the response.</a:t>
            </a:r>
          </a:p>
        </p:txBody>
      </p:sp>
      <p:sp>
        <p:nvSpPr>
          <p:cNvPr id="6" name="TextBox 5">
            <a:extLst>
              <a:ext uri="{FF2B5EF4-FFF2-40B4-BE49-F238E27FC236}">
                <a16:creationId xmlns:a16="http://schemas.microsoft.com/office/drawing/2014/main" id="{91B5032C-97F5-5D4F-CCAC-0934D956456F}"/>
              </a:ext>
            </a:extLst>
          </p:cNvPr>
          <p:cNvSpPr txBox="1"/>
          <p:nvPr/>
        </p:nvSpPr>
        <p:spPr>
          <a:xfrm>
            <a:off x="227037" y="3729961"/>
            <a:ext cx="56184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latin typeface="The Hand Bold"/>
                <a:ea typeface="+mn-lt"/>
                <a:cs typeface="+mn-lt"/>
              </a:rPr>
              <a:t>CURRENT REQUEST: </a:t>
            </a:r>
          </a:p>
          <a:p>
            <a:pPr marL="285750" indent="-285750">
              <a:buFont typeface="Arial"/>
              <a:buChar char="•"/>
            </a:pPr>
            <a:r>
              <a:rPr lang="en-GB" sz="3200" b="1" dirty="0">
                <a:latin typeface="The Hand Bold"/>
                <a:ea typeface="+mn-lt"/>
                <a:cs typeface="+mn-lt"/>
              </a:rPr>
              <a:t>All the provided data is saved to the database, and the request is sent to the admin. </a:t>
            </a:r>
            <a:endParaRPr lang="en-US" sz="3200" b="1">
              <a:latin typeface="The Hand Bold"/>
              <a:ea typeface="+mn-lt"/>
              <a:cs typeface="+mn-lt"/>
            </a:endParaRPr>
          </a:p>
          <a:p>
            <a:pPr marL="285750" indent="-285750">
              <a:buFont typeface="Arial"/>
              <a:buChar char="•"/>
            </a:pPr>
            <a:r>
              <a:rPr lang="en-GB" sz="3200" b="1" dirty="0">
                <a:latin typeface="The Hand Bold"/>
                <a:ea typeface="+mn-lt"/>
                <a:cs typeface="+mn-lt"/>
              </a:rPr>
              <a:t>The system will now notify all selected donors and record the response.</a:t>
            </a:r>
            <a:endParaRPr lang="en-US" sz="3200" dirty="0">
              <a:latin typeface="The Hand Bold"/>
              <a:cs typeface="Calibri"/>
            </a:endParaRPr>
          </a:p>
        </p:txBody>
      </p:sp>
      <p:pic>
        <p:nvPicPr>
          <p:cNvPr id="5" name="Picture 5" descr="Graphical user interface, website&#10;&#10;Description automatically generated">
            <a:extLst>
              <a:ext uri="{FF2B5EF4-FFF2-40B4-BE49-F238E27FC236}">
                <a16:creationId xmlns:a16="http://schemas.microsoft.com/office/drawing/2014/main" id="{EECB3140-9198-7899-83A9-36B0A9D3884D}"/>
              </a:ext>
            </a:extLst>
          </p:cNvPr>
          <p:cNvPicPr>
            <a:picLocks noChangeAspect="1"/>
          </p:cNvPicPr>
          <p:nvPr/>
        </p:nvPicPr>
        <p:blipFill rotWithShape="1">
          <a:blip r:embed="rId2"/>
          <a:srcRect r="2544" b="328"/>
          <a:stretch/>
        </p:blipFill>
        <p:spPr>
          <a:xfrm>
            <a:off x="-209" y="497300"/>
            <a:ext cx="6103712" cy="3007811"/>
          </a:xfrm>
          <a:prstGeom prst="rect">
            <a:avLst/>
          </a:prstGeom>
        </p:spPr>
      </p:pic>
      <p:pic>
        <p:nvPicPr>
          <p:cNvPr id="8" name="Picture 7">
            <a:extLst>
              <a:ext uri="{FF2B5EF4-FFF2-40B4-BE49-F238E27FC236}">
                <a16:creationId xmlns:a16="http://schemas.microsoft.com/office/drawing/2014/main" id="{618D9903-87F1-305D-1DD2-19FF7FBB7C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2595" y="3618937"/>
            <a:ext cx="5845455" cy="2776591"/>
          </a:xfrm>
          <a:prstGeom prst="rect">
            <a:avLst/>
          </a:prstGeom>
        </p:spPr>
      </p:pic>
    </p:spTree>
    <p:extLst>
      <p:ext uri="{BB962C8B-B14F-4D97-AF65-F5344CB8AC3E}">
        <p14:creationId xmlns:p14="http://schemas.microsoft.com/office/powerpoint/2010/main" val="113686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91D0-FA6F-C81D-67CF-3C0669963193}"/>
              </a:ext>
            </a:extLst>
          </p:cNvPr>
          <p:cNvSpPr>
            <a:spLocks noGrp="1"/>
          </p:cNvSpPr>
          <p:nvPr>
            <p:ph type="title"/>
          </p:nvPr>
        </p:nvSpPr>
        <p:spPr>
          <a:xfrm>
            <a:off x="842095" y="-370234"/>
            <a:ext cx="10515600" cy="1325563"/>
          </a:xfrm>
        </p:spPr>
        <p:txBody>
          <a:bodyPr>
            <a:normAutofit/>
          </a:bodyPr>
          <a:lstStyle/>
          <a:p>
            <a:pPr algn="ctr"/>
            <a:r>
              <a:rPr lang="en-GB" sz="4800" b="1" dirty="0">
                <a:latin typeface="Calibri Light"/>
                <a:ea typeface="Calibri Light"/>
                <a:cs typeface="Calibri Light"/>
              </a:rPr>
              <a:t>RESULT</a:t>
            </a:r>
            <a:endParaRPr lang="en-US" sz="4800" dirty="0"/>
          </a:p>
        </p:txBody>
      </p:sp>
      <p:sp>
        <p:nvSpPr>
          <p:cNvPr id="3" name="TextBox 2">
            <a:extLst>
              <a:ext uri="{FF2B5EF4-FFF2-40B4-BE49-F238E27FC236}">
                <a16:creationId xmlns:a16="http://schemas.microsoft.com/office/drawing/2014/main" id="{CAC8B5D5-50FD-3520-EFA3-B727E461FECD}"/>
              </a:ext>
            </a:extLst>
          </p:cNvPr>
          <p:cNvSpPr txBox="1"/>
          <p:nvPr/>
        </p:nvSpPr>
        <p:spPr>
          <a:xfrm>
            <a:off x="6152742" y="583799"/>
            <a:ext cx="582531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u="sng" dirty="0">
                <a:latin typeface="The Hand Bold"/>
                <a:ea typeface="+mn-lt"/>
                <a:cs typeface="+mn-lt"/>
              </a:rPr>
              <a:t>ADMIN LOGIN:</a:t>
            </a:r>
          </a:p>
          <a:p>
            <a:pPr marL="285750" indent="-285750">
              <a:buFont typeface="Arial"/>
              <a:buChar char="•"/>
            </a:pPr>
            <a:r>
              <a:rPr lang="en-GB" sz="2800" b="1" dirty="0">
                <a:latin typeface="The Hand Bold"/>
                <a:ea typeface="+mn-lt"/>
                <a:cs typeface="+mn-lt"/>
              </a:rPr>
              <a:t>The admin can login to the system and go through all the data being collected.</a:t>
            </a:r>
          </a:p>
          <a:p>
            <a:pPr marL="285750" indent="-285750">
              <a:buFont typeface="Arial"/>
              <a:buChar char="•"/>
            </a:pPr>
            <a:r>
              <a:rPr lang="en-GB" sz="2800" b="1" dirty="0">
                <a:latin typeface="The Hand Bold"/>
                <a:ea typeface="+mn-lt"/>
                <a:cs typeface="+mn-lt"/>
              </a:rPr>
              <a:t>The collected data contains: the blood count, the current request, current donated blood and more.</a:t>
            </a:r>
          </a:p>
        </p:txBody>
      </p:sp>
      <p:sp>
        <p:nvSpPr>
          <p:cNvPr id="6" name="TextBox 5">
            <a:extLst>
              <a:ext uri="{FF2B5EF4-FFF2-40B4-BE49-F238E27FC236}">
                <a16:creationId xmlns:a16="http://schemas.microsoft.com/office/drawing/2014/main" id="{91B5032C-97F5-5D4F-CCAC-0934D956456F}"/>
              </a:ext>
            </a:extLst>
          </p:cNvPr>
          <p:cNvSpPr txBox="1"/>
          <p:nvPr/>
        </p:nvSpPr>
        <p:spPr>
          <a:xfrm>
            <a:off x="227037" y="3729961"/>
            <a:ext cx="56184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latin typeface="The Hand Bold"/>
                <a:ea typeface="+mn-lt"/>
                <a:cs typeface="+mn-lt"/>
              </a:rPr>
              <a:t>ADD ADMIN:</a:t>
            </a:r>
          </a:p>
          <a:p>
            <a:pPr marL="285750" indent="-285750">
              <a:buFont typeface="Arial"/>
              <a:buChar char="•"/>
            </a:pPr>
            <a:r>
              <a:rPr lang="en-GB" sz="3200" b="1" dirty="0">
                <a:latin typeface="The Hand Bold"/>
                <a:ea typeface="+mn-lt"/>
                <a:cs typeface="+mn-lt"/>
              </a:rPr>
              <a:t>All the new admins can be added by the main admin.</a:t>
            </a:r>
          </a:p>
          <a:p>
            <a:pPr marL="285750" indent="-285750">
              <a:buFont typeface="Arial"/>
              <a:buChar char="•"/>
            </a:pPr>
            <a:r>
              <a:rPr lang="en-GB" sz="3200" b="1" dirty="0">
                <a:latin typeface="The Hand Bold"/>
                <a:ea typeface="+mn-lt"/>
                <a:cs typeface="+mn-lt"/>
              </a:rPr>
              <a:t>The new admins get registered under the main admin by providing the needed details.</a:t>
            </a:r>
            <a:endParaRPr lang="en-US" sz="3200" dirty="0">
              <a:latin typeface="The Hand Bold"/>
              <a:cs typeface="Calibri"/>
            </a:endParaRPr>
          </a:p>
        </p:txBody>
      </p:sp>
      <p:pic>
        <p:nvPicPr>
          <p:cNvPr id="7" name="Picture 6">
            <a:extLst>
              <a:ext uri="{FF2B5EF4-FFF2-40B4-BE49-F238E27FC236}">
                <a16:creationId xmlns:a16="http://schemas.microsoft.com/office/drawing/2014/main" id="{DF611A10-A523-6505-DB65-3839460E3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3799"/>
            <a:ext cx="6096000" cy="2898619"/>
          </a:xfrm>
          <a:prstGeom prst="rect">
            <a:avLst/>
          </a:prstGeom>
        </p:spPr>
      </p:pic>
      <p:pic>
        <p:nvPicPr>
          <p:cNvPr id="9" name="Picture 8">
            <a:extLst>
              <a:ext uri="{FF2B5EF4-FFF2-40B4-BE49-F238E27FC236}">
                <a16:creationId xmlns:a16="http://schemas.microsoft.com/office/drawing/2014/main" id="{1A6A9474-470F-33B7-6B28-4FB679C8B0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5458" y="3784601"/>
            <a:ext cx="6346542" cy="2804343"/>
          </a:xfrm>
          <a:prstGeom prst="rect">
            <a:avLst/>
          </a:prstGeom>
        </p:spPr>
      </p:pic>
    </p:spTree>
    <p:extLst>
      <p:ext uri="{BB962C8B-B14F-4D97-AF65-F5344CB8AC3E}">
        <p14:creationId xmlns:p14="http://schemas.microsoft.com/office/powerpoint/2010/main" val="300021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91D0-FA6F-C81D-67CF-3C0669963193}"/>
              </a:ext>
            </a:extLst>
          </p:cNvPr>
          <p:cNvSpPr>
            <a:spLocks noGrp="1"/>
          </p:cNvSpPr>
          <p:nvPr>
            <p:ph type="title"/>
          </p:nvPr>
        </p:nvSpPr>
        <p:spPr>
          <a:xfrm>
            <a:off x="842095" y="-370234"/>
            <a:ext cx="10515600" cy="1325563"/>
          </a:xfrm>
        </p:spPr>
        <p:txBody>
          <a:bodyPr>
            <a:normAutofit/>
          </a:bodyPr>
          <a:lstStyle/>
          <a:p>
            <a:pPr algn="ctr"/>
            <a:r>
              <a:rPr lang="en-GB" sz="4800" b="1" dirty="0">
                <a:latin typeface="Calibri Light"/>
                <a:ea typeface="Calibri Light"/>
                <a:cs typeface="Calibri Light"/>
              </a:rPr>
              <a:t>RESULT</a:t>
            </a:r>
            <a:endParaRPr lang="en-US" sz="4800" dirty="0"/>
          </a:p>
        </p:txBody>
      </p:sp>
      <p:sp>
        <p:nvSpPr>
          <p:cNvPr id="3" name="TextBox 2">
            <a:extLst>
              <a:ext uri="{FF2B5EF4-FFF2-40B4-BE49-F238E27FC236}">
                <a16:creationId xmlns:a16="http://schemas.microsoft.com/office/drawing/2014/main" id="{CAC8B5D5-50FD-3520-EFA3-B727E461FECD}"/>
              </a:ext>
            </a:extLst>
          </p:cNvPr>
          <p:cNvSpPr txBox="1"/>
          <p:nvPr/>
        </p:nvSpPr>
        <p:spPr>
          <a:xfrm>
            <a:off x="6152742" y="583799"/>
            <a:ext cx="582531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u="sng" dirty="0">
                <a:latin typeface="The Hand Bold"/>
                <a:ea typeface="+mn-lt"/>
                <a:cs typeface="+mn-lt"/>
              </a:rPr>
              <a:t>CURRENT REQUEST – ADMIN SIDE:</a:t>
            </a:r>
          </a:p>
          <a:p>
            <a:pPr marL="285750" indent="-285750">
              <a:buFont typeface="Arial"/>
              <a:buChar char="•"/>
            </a:pPr>
            <a:r>
              <a:rPr lang="en-GB" sz="2800" b="1" dirty="0">
                <a:latin typeface="The Hand Bold"/>
                <a:ea typeface="+mn-lt"/>
                <a:cs typeface="+mn-lt"/>
              </a:rPr>
              <a:t>The requested blood details are visible to the admin on their side.</a:t>
            </a:r>
          </a:p>
          <a:p>
            <a:pPr marL="285750" indent="-285750">
              <a:buFont typeface="Arial"/>
              <a:buChar char="•"/>
            </a:pPr>
            <a:r>
              <a:rPr lang="en-GB" sz="2800" b="1" dirty="0">
                <a:latin typeface="The Hand Bold"/>
                <a:ea typeface="+mn-lt"/>
                <a:cs typeface="+mn-lt"/>
              </a:rPr>
              <a:t>All the provided data is saved to the database, and the request is sent to the admin. </a:t>
            </a:r>
          </a:p>
          <a:p>
            <a:pPr marL="285750" indent="-285750">
              <a:buFont typeface="Arial"/>
              <a:buChar char="•"/>
            </a:pPr>
            <a:r>
              <a:rPr lang="en-GB" sz="2800" b="1" dirty="0">
                <a:latin typeface="The Hand Bold"/>
                <a:ea typeface="+mn-lt"/>
                <a:cs typeface="+mn-lt"/>
              </a:rPr>
              <a:t>The system will now notify all selected donors and record the response.</a:t>
            </a:r>
          </a:p>
        </p:txBody>
      </p:sp>
      <p:sp>
        <p:nvSpPr>
          <p:cNvPr id="6" name="TextBox 5">
            <a:extLst>
              <a:ext uri="{FF2B5EF4-FFF2-40B4-BE49-F238E27FC236}">
                <a16:creationId xmlns:a16="http://schemas.microsoft.com/office/drawing/2014/main" id="{91B5032C-97F5-5D4F-CCAC-0934D956456F}"/>
              </a:ext>
            </a:extLst>
          </p:cNvPr>
          <p:cNvSpPr txBox="1"/>
          <p:nvPr/>
        </p:nvSpPr>
        <p:spPr>
          <a:xfrm>
            <a:off x="227037" y="3729961"/>
            <a:ext cx="56184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latin typeface="The Hand Bold"/>
                <a:ea typeface="+mn-lt"/>
                <a:cs typeface="+mn-lt"/>
              </a:rPr>
              <a:t>ADD HOSPITALS: </a:t>
            </a:r>
          </a:p>
          <a:p>
            <a:pPr marL="285750" indent="-285750">
              <a:buFont typeface="Arial"/>
              <a:buChar char="•"/>
            </a:pPr>
            <a:r>
              <a:rPr lang="en-GB" sz="3200" b="1" dirty="0">
                <a:latin typeface="The Hand Bold"/>
                <a:ea typeface="+mn-lt"/>
                <a:cs typeface="+mn-lt"/>
              </a:rPr>
              <a:t>The admins can add new hospital details which are ready to collect blood.</a:t>
            </a:r>
          </a:p>
          <a:p>
            <a:pPr marL="285750" indent="-285750">
              <a:buFont typeface="Arial"/>
              <a:buChar char="•"/>
            </a:pPr>
            <a:r>
              <a:rPr lang="en-GB" sz="3200" b="1" dirty="0">
                <a:latin typeface="The Hand Bold"/>
                <a:ea typeface="+mn-lt"/>
                <a:cs typeface="+mn-lt"/>
              </a:rPr>
              <a:t>The system will add all the details and reflect the same in the database.</a:t>
            </a:r>
            <a:endParaRPr lang="en-US" sz="3200" dirty="0">
              <a:latin typeface="The Hand Bold"/>
              <a:cs typeface="Calibri"/>
            </a:endParaRPr>
          </a:p>
        </p:txBody>
      </p:sp>
      <p:pic>
        <p:nvPicPr>
          <p:cNvPr id="7" name="Picture 6">
            <a:extLst>
              <a:ext uri="{FF2B5EF4-FFF2-40B4-BE49-F238E27FC236}">
                <a16:creationId xmlns:a16="http://schemas.microsoft.com/office/drawing/2014/main" id="{297A13CB-8BF2-674B-7127-05348BF789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3400"/>
            <a:ext cx="6096000" cy="2895600"/>
          </a:xfrm>
          <a:prstGeom prst="rect">
            <a:avLst/>
          </a:prstGeom>
        </p:spPr>
      </p:pic>
      <p:pic>
        <p:nvPicPr>
          <p:cNvPr id="9" name="Picture 8">
            <a:extLst>
              <a:ext uri="{FF2B5EF4-FFF2-40B4-BE49-F238E27FC236}">
                <a16:creationId xmlns:a16="http://schemas.microsoft.com/office/drawing/2014/main" id="{804CF7D7-5023-8263-5F7C-1F4C1C4666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2961" y="3808602"/>
            <a:ext cx="6219039" cy="2961314"/>
          </a:xfrm>
          <a:prstGeom prst="rect">
            <a:avLst/>
          </a:prstGeom>
        </p:spPr>
      </p:pic>
    </p:spTree>
    <p:extLst>
      <p:ext uri="{BB962C8B-B14F-4D97-AF65-F5344CB8AC3E}">
        <p14:creationId xmlns:p14="http://schemas.microsoft.com/office/powerpoint/2010/main" val="337940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91D0-FA6F-C81D-67CF-3C0669963193}"/>
              </a:ext>
            </a:extLst>
          </p:cNvPr>
          <p:cNvSpPr>
            <a:spLocks noGrp="1"/>
          </p:cNvSpPr>
          <p:nvPr>
            <p:ph type="title"/>
          </p:nvPr>
        </p:nvSpPr>
        <p:spPr>
          <a:xfrm>
            <a:off x="842095" y="-370234"/>
            <a:ext cx="10515600" cy="1325563"/>
          </a:xfrm>
        </p:spPr>
        <p:txBody>
          <a:bodyPr>
            <a:normAutofit/>
          </a:bodyPr>
          <a:lstStyle/>
          <a:p>
            <a:pPr algn="ctr"/>
            <a:r>
              <a:rPr lang="en-GB" sz="4800" b="1" dirty="0">
                <a:latin typeface="Calibri Light"/>
                <a:ea typeface="Calibri Light"/>
                <a:cs typeface="Calibri Light"/>
              </a:rPr>
              <a:t>RESULT</a:t>
            </a:r>
            <a:endParaRPr lang="en-US" sz="4800" dirty="0"/>
          </a:p>
        </p:txBody>
      </p:sp>
      <p:sp>
        <p:nvSpPr>
          <p:cNvPr id="3" name="TextBox 2">
            <a:extLst>
              <a:ext uri="{FF2B5EF4-FFF2-40B4-BE49-F238E27FC236}">
                <a16:creationId xmlns:a16="http://schemas.microsoft.com/office/drawing/2014/main" id="{CAC8B5D5-50FD-3520-EFA3-B727E461FECD}"/>
              </a:ext>
            </a:extLst>
          </p:cNvPr>
          <p:cNvSpPr txBox="1"/>
          <p:nvPr/>
        </p:nvSpPr>
        <p:spPr>
          <a:xfrm>
            <a:off x="6152742" y="583799"/>
            <a:ext cx="582531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u="sng" dirty="0">
                <a:latin typeface="The Hand Bold"/>
                <a:ea typeface="+mn-lt"/>
                <a:cs typeface="+mn-lt"/>
              </a:rPr>
              <a:t>BLOOD CAMPS:</a:t>
            </a:r>
          </a:p>
          <a:p>
            <a:pPr marL="285750" indent="-285750">
              <a:buFont typeface="Arial"/>
              <a:buChar char="•"/>
            </a:pPr>
            <a:r>
              <a:rPr lang="en-GB" sz="2800" b="1" dirty="0">
                <a:latin typeface="The Hand Bold"/>
                <a:ea typeface="+mn-lt"/>
                <a:cs typeface="+mn-lt"/>
              </a:rPr>
              <a:t>The admin will be able to see the registered blood camps for the blood donation.</a:t>
            </a:r>
          </a:p>
          <a:p>
            <a:pPr marL="285750" indent="-285750">
              <a:buFont typeface="Arial"/>
              <a:buChar char="•"/>
            </a:pPr>
            <a:r>
              <a:rPr lang="en-GB" sz="2800" b="1" dirty="0">
                <a:latin typeface="The Hand Bold"/>
                <a:ea typeface="+mn-lt"/>
                <a:cs typeface="+mn-lt"/>
              </a:rPr>
              <a:t>In case any user in organizing a blood camp they can register the same by logging in.</a:t>
            </a:r>
          </a:p>
        </p:txBody>
      </p:sp>
      <p:sp>
        <p:nvSpPr>
          <p:cNvPr id="6" name="TextBox 5">
            <a:extLst>
              <a:ext uri="{FF2B5EF4-FFF2-40B4-BE49-F238E27FC236}">
                <a16:creationId xmlns:a16="http://schemas.microsoft.com/office/drawing/2014/main" id="{91B5032C-97F5-5D4F-CCAC-0934D956456F}"/>
              </a:ext>
            </a:extLst>
          </p:cNvPr>
          <p:cNvSpPr txBox="1"/>
          <p:nvPr/>
        </p:nvSpPr>
        <p:spPr>
          <a:xfrm>
            <a:off x="227037" y="3729961"/>
            <a:ext cx="561842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latin typeface="The Hand Bold"/>
                <a:ea typeface="+mn-lt"/>
                <a:cs typeface="+mn-lt"/>
              </a:rPr>
              <a:t>CURRENT BLOOD COUNT: </a:t>
            </a:r>
          </a:p>
          <a:p>
            <a:pPr marL="285750" indent="-285750">
              <a:buFont typeface="Arial"/>
              <a:buChar char="•"/>
            </a:pPr>
            <a:r>
              <a:rPr lang="en-GB" sz="3200" b="1" dirty="0">
                <a:latin typeface="The Hand Bold"/>
                <a:ea typeface="+mn-lt"/>
                <a:cs typeface="+mn-lt"/>
              </a:rPr>
              <a:t>All the provided data is saved to the database, and the current blood count which is at present available is shown on the admin side and user side.. </a:t>
            </a:r>
            <a:endParaRPr lang="en-US" sz="3200" b="1" dirty="0">
              <a:latin typeface="The Hand Bold"/>
              <a:ea typeface="+mn-lt"/>
              <a:cs typeface="+mn-lt"/>
            </a:endParaRPr>
          </a:p>
          <a:p>
            <a:pPr marL="285750" indent="-285750">
              <a:buFont typeface="Arial"/>
              <a:buChar char="•"/>
            </a:pPr>
            <a:r>
              <a:rPr lang="en-GB" sz="3200" b="1" dirty="0">
                <a:latin typeface="The Hand Bold"/>
                <a:ea typeface="+mn-lt"/>
                <a:cs typeface="+mn-lt"/>
              </a:rPr>
              <a:t>The system will now notify all selected donors and record the response, delete when blood is used.</a:t>
            </a:r>
            <a:endParaRPr lang="en-US" sz="3200" dirty="0">
              <a:latin typeface="The Hand Bold"/>
              <a:cs typeface="Calibri"/>
            </a:endParaRPr>
          </a:p>
        </p:txBody>
      </p:sp>
      <p:pic>
        <p:nvPicPr>
          <p:cNvPr id="7" name="Picture 6">
            <a:extLst>
              <a:ext uri="{FF2B5EF4-FFF2-40B4-BE49-F238E27FC236}">
                <a16:creationId xmlns:a16="http://schemas.microsoft.com/office/drawing/2014/main" id="{9797C2C0-0739-5FBF-BA90-284307285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6100"/>
            <a:ext cx="6096000" cy="2882900"/>
          </a:xfrm>
          <a:prstGeom prst="rect">
            <a:avLst/>
          </a:prstGeom>
        </p:spPr>
      </p:pic>
      <p:pic>
        <p:nvPicPr>
          <p:cNvPr id="9" name="Picture 8">
            <a:extLst>
              <a:ext uri="{FF2B5EF4-FFF2-40B4-BE49-F238E27FC236}">
                <a16:creationId xmlns:a16="http://schemas.microsoft.com/office/drawing/2014/main" id="{E1EFC649-6B21-FD48-38E0-86531AA00C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8804" y="3729961"/>
            <a:ext cx="6039257" cy="3021377"/>
          </a:xfrm>
          <a:prstGeom prst="rect">
            <a:avLst/>
          </a:prstGeom>
        </p:spPr>
      </p:pic>
    </p:spTree>
    <p:extLst>
      <p:ext uri="{BB962C8B-B14F-4D97-AF65-F5344CB8AC3E}">
        <p14:creationId xmlns:p14="http://schemas.microsoft.com/office/powerpoint/2010/main" val="236632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AF288-2199-2892-CE56-CC60BFA76173}"/>
              </a:ext>
            </a:extLst>
          </p:cNvPr>
          <p:cNvSpPr>
            <a:spLocks noGrp="1"/>
          </p:cNvSpPr>
          <p:nvPr>
            <p:ph type="title"/>
          </p:nvPr>
        </p:nvSpPr>
        <p:spPr>
          <a:xfrm>
            <a:off x="118178" y="1153572"/>
            <a:ext cx="4201235" cy="4461163"/>
          </a:xfrm>
        </p:spPr>
        <p:txBody>
          <a:bodyPr>
            <a:normAutofit/>
          </a:bodyPr>
          <a:lstStyle/>
          <a:p>
            <a:r>
              <a:rPr lang="en-GB" sz="4800" b="1" dirty="0">
                <a:solidFill>
                  <a:srgbClr val="FFFFFF"/>
                </a:solidFill>
                <a:latin typeface="Calibri Light"/>
                <a:ea typeface="Calibri Light"/>
                <a:cs typeface="Calibri Light"/>
              </a:rPr>
              <a:t>CONCLUSION</a:t>
            </a:r>
            <a:endParaRPr lang="en-GB" sz="4800" dirty="0">
              <a:solidFill>
                <a:srgbClr val="FFFFFF"/>
              </a:solidFill>
              <a:latin typeface="Calibri Light"/>
              <a:ea typeface="Calibri Light"/>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1330E2-6BC6-FFD4-969C-C65F308C162D}"/>
              </a:ext>
            </a:extLst>
          </p:cNvPr>
          <p:cNvSpPr>
            <a:spLocks noGrp="1"/>
          </p:cNvSpPr>
          <p:nvPr>
            <p:ph idx="1"/>
          </p:nvPr>
        </p:nvSpPr>
        <p:spPr>
          <a:xfrm>
            <a:off x="4447308" y="914933"/>
            <a:ext cx="6906491" cy="5585619"/>
          </a:xfrm>
        </p:spPr>
        <p:txBody>
          <a:bodyPr vert="horz" lIns="91440" tIns="45720" rIns="91440" bIns="45720" rtlCol="0" anchor="ctr">
            <a:normAutofit/>
          </a:bodyPr>
          <a:lstStyle/>
          <a:p>
            <a:r>
              <a:rPr lang="en-GB" sz="3200" b="1" dirty="0" err="1">
                <a:latin typeface="The Hand Bold"/>
                <a:ea typeface="+mn-lt"/>
                <a:cs typeface="+mn-lt"/>
              </a:rPr>
              <a:t>Arogini</a:t>
            </a:r>
            <a:r>
              <a:rPr lang="en-GB" sz="3200" b="1" dirty="0">
                <a:latin typeface="The Hand Bold"/>
                <a:ea typeface="+mn-lt"/>
                <a:cs typeface="+mn-lt"/>
              </a:rPr>
              <a:t> </a:t>
            </a:r>
            <a:r>
              <a:rPr lang="en-GB" sz="3200" b="1">
                <a:latin typeface="The Hand Bold"/>
                <a:ea typeface="+mn-lt"/>
                <a:cs typeface="+mn-lt"/>
              </a:rPr>
              <a:t>blood banking management </a:t>
            </a:r>
            <a:r>
              <a:rPr lang="en-GB" sz="3200" b="1" dirty="0">
                <a:latin typeface="The Hand Bold"/>
                <a:ea typeface="+mn-lt"/>
                <a:cs typeface="+mn-lt"/>
              </a:rPr>
              <a:t>system is designed for helping people who require blood and for those willing to donate blood in an emergency.</a:t>
            </a:r>
          </a:p>
          <a:p>
            <a:r>
              <a:rPr lang="en-GB" sz="3200" b="1" dirty="0">
                <a:latin typeface="The Hand Bold"/>
                <a:ea typeface="+mn-lt"/>
                <a:cs typeface="+mn-lt"/>
              </a:rPr>
              <a:t>The  intention is to set up an online platform for matching mutually giving blood donors and patients who need blood. </a:t>
            </a:r>
          </a:p>
          <a:p>
            <a:r>
              <a:rPr lang="en-GB" sz="3200" b="1" dirty="0">
                <a:latin typeface="The Hand Bold"/>
                <a:ea typeface="+mn-lt"/>
                <a:cs typeface="+mn-lt"/>
              </a:rPr>
              <a:t>Our focus is on creating an interactive donor, blood requester, and blood bank clinic experience. </a:t>
            </a:r>
          </a:p>
          <a:p>
            <a:pPr marL="0" indent="0">
              <a:buNone/>
            </a:pPr>
            <a:endParaRPr lang="en-GB" sz="2400" dirty="0">
              <a:latin typeface="Book Antiqua"/>
              <a:ea typeface="Calibri" panose="020F0502020204030204"/>
              <a:cs typeface="Calibri"/>
            </a:endParaRPr>
          </a:p>
        </p:txBody>
      </p:sp>
    </p:spTree>
    <p:extLst>
      <p:ext uri="{BB962C8B-B14F-4D97-AF65-F5344CB8AC3E}">
        <p14:creationId xmlns:p14="http://schemas.microsoft.com/office/powerpoint/2010/main" val="14782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629C6-9F37-5486-311B-9961C9CAD52E}"/>
              </a:ext>
            </a:extLst>
          </p:cNvPr>
          <p:cNvSpPr>
            <a:spLocks noGrp="1"/>
          </p:cNvSpPr>
          <p:nvPr>
            <p:ph type="title"/>
          </p:nvPr>
        </p:nvSpPr>
        <p:spPr>
          <a:xfrm>
            <a:off x="838200" y="365125"/>
            <a:ext cx="10515600" cy="1325563"/>
          </a:xfrm>
        </p:spPr>
        <p:txBody>
          <a:bodyPr>
            <a:normAutofit/>
          </a:bodyPr>
          <a:lstStyle/>
          <a:p>
            <a:pPr algn="ctr"/>
            <a:r>
              <a:rPr lang="en-GB" sz="5400" b="1" dirty="0">
                <a:latin typeface="Calibri Light"/>
                <a:ea typeface="Calibri Light"/>
                <a:cs typeface="Calibri Light"/>
              </a:rPr>
              <a:t>REFERENCES</a:t>
            </a:r>
            <a:endParaRPr lang="en-GB" sz="5400" dirty="0">
              <a:latin typeface="Calibri Light"/>
              <a:ea typeface="Calibri Light"/>
              <a:cs typeface="Calibri Light"/>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861CC8-CDC1-59D4-D07C-394BA1E6A405}"/>
              </a:ext>
            </a:extLst>
          </p:cNvPr>
          <p:cNvSpPr>
            <a:spLocks noGrp="1"/>
          </p:cNvSpPr>
          <p:nvPr>
            <p:ph idx="1"/>
          </p:nvPr>
        </p:nvSpPr>
        <p:spPr>
          <a:xfrm>
            <a:off x="838200" y="1815653"/>
            <a:ext cx="10515600" cy="4251960"/>
          </a:xfrm>
        </p:spPr>
        <p:txBody>
          <a:bodyPr vert="horz" lIns="91440" tIns="45720" rIns="91440" bIns="45720" rtlCol="0" anchor="t">
            <a:noAutofit/>
          </a:bodyPr>
          <a:lstStyle/>
          <a:p>
            <a:pPr marL="0" indent="0">
              <a:buNone/>
            </a:pPr>
            <a:r>
              <a:rPr lang="en-GB" sz="1200" dirty="0">
                <a:ea typeface="+mn-lt"/>
                <a:cs typeface="+mn-lt"/>
              </a:rPr>
              <a:t>1. </a:t>
            </a:r>
            <a:r>
              <a:rPr lang="en-GB" sz="1200" dirty="0">
                <a:ea typeface="+mn-lt"/>
                <a:cs typeface="+mn-lt"/>
                <a:hlinkClick r:id="rId2"/>
              </a:rPr>
              <a:t>https://studylib.net/doc/25463289/research-paper-blood-bankmanagement-system</a:t>
            </a:r>
            <a:endParaRPr lang="en-GB" sz="1200" dirty="0">
              <a:ea typeface="+mn-lt"/>
              <a:cs typeface="+mn-lt"/>
            </a:endParaRPr>
          </a:p>
          <a:p>
            <a:pPr marL="0" indent="0">
              <a:buNone/>
            </a:pPr>
            <a:r>
              <a:rPr lang="en-GB" sz="1200" dirty="0">
                <a:ea typeface="+mn-lt"/>
                <a:cs typeface="+mn-lt"/>
              </a:rPr>
              <a:t> 2. International Journal of Engineering and Advanced Technology (IJEAT) ISSN: 2249-8958 (Online), Volume-9 Issue-2, December, 2019 3246 Published By: Blue Eyes Intelligence Engineering &amp; Sciences Publication Retrieval Number: B2850129219/2019©BEIESP DOI: 10.35940/ijeat.B2850.129219 Journal Website: www.ijeat.org E-Blood Bank Application using GPS and Cloud Computing</a:t>
            </a:r>
          </a:p>
          <a:p>
            <a:pPr marL="0" indent="0">
              <a:buNone/>
            </a:pPr>
            <a:r>
              <a:rPr lang="en-GB" sz="1200" dirty="0">
                <a:ea typeface="+mn-lt"/>
                <a:cs typeface="+mn-lt"/>
              </a:rPr>
              <a:t> 3. 2019 IEEE Bombay Section Signature Conference (IBSSC),Intelligent Blood Management System </a:t>
            </a:r>
          </a:p>
          <a:p>
            <a:pPr marL="0" indent="0">
              <a:buNone/>
            </a:pPr>
            <a:r>
              <a:rPr lang="en-GB" sz="1200" dirty="0">
                <a:ea typeface="+mn-lt"/>
                <a:cs typeface="+mn-lt"/>
              </a:rPr>
              <a:t>4. International Research Journal of Engineering and Technology (IRJET) e-ISSN: 2395-0056 Volume: 05 Issue: 02 | Feb-2018 www.irjet.net p-ISSN: 2395-0072 © 2018, IRJET | Impact Factor value: 6.171 | ISO 9001:2008 Certified Journal | Page 278 E-Blood Bank Application Using Cloud Computing Shubham Pande1, Shweta Mate2, Pradnya Mawal3, Ayusha Jambulkar4, Prof. N. S. More5 1,2,3,4,5Department of Information Technology, Smt. </a:t>
            </a:r>
            <a:r>
              <a:rPr lang="en-GB" sz="1200" dirty="0" err="1">
                <a:ea typeface="+mn-lt"/>
                <a:cs typeface="+mn-lt"/>
              </a:rPr>
              <a:t>Kashibai</a:t>
            </a:r>
            <a:r>
              <a:rPr lang="en-GB" sz="1200" dirty="0">
                <a:ea typeface="+mn-lt"/>
                <a:cs typeface="+mn-lt"/>
              </a:rPr>
              <a:t> </a:t>
            </a:r>
            <a:r>
              <a:rPr lang="en-GB" sz="1200" dirty="0" err="1">
                <a:ea typeface="+mn-lt"/>
                <a:cs typeface="+mn-lt"/>
              </a:rPr>
              <a:t>Navle</a:t>
            </a:r>
            <a:r>
              <a:rPr lang="en-GB" sz="1200" dirty="0">
                <a:ea typeface="+mn-lt"/>
                <a:cs typeface="+mn-lt"/>
              </a:rPr>
              <a:t> College of Engineering ,India. </a:t>
            </a:r>
          </a:p>
          <a:p>
            <a:pPr marL="0" indent="0">
              <a:buNone/>
            </a:pPr>
            <a:r>
              <a:rPr lang="en-GB" sz="1200" dirty="0">
                <a:ea typeface="+mn-lt"/>
                <a:cs typeface="+mn-lt"/>
              </a:rPr>
              <a:t>5. ICCOMSET 2018 IOP Conf. Series: Journal of Physics: Conf. Series 1179 (2019) 012028 IOP Publishing doi:10.1088/1742- 6596/1179/1/012028 1 Blood Bank Information System Based on Cloud Computing In Indonesia Muhammad Nur Sahid Ramadhan1*, Arinda </a:t>
            </a:r>
            <a:r>
              <a:rPr lang="en-GB" sz="1200" dirty="0" err="1">
                <a:ea typeface="+mn-lt"/>
                <a:cs typeface="+mn-lt"/>
              </a:rPr>
              <a:t>Amyus</a:t>
            </a:r>
            <a:r>
              <a:rPr lang="en-GB" sz="1200" dirty="0">
                <a:ea typeface="+mn-lt"/>
                <a:cs typeface="+mn-lt"/>
              </a:rPr>
              <a:t> 1 , Ahmad Nurul Fajar1 , </a:t>
            </a:r>
            <a:r>
              <a:rPr lang="en-GB" sz="1200" dirty="0" err="1">
                <a:ea typeface="+mn-lt"/>
                <a:cs typeface="+mn-lt"/>
              </a:rPr>
              <a:t>Sfenrianto</a:t>
            </a:r>
            <a:r>
              <a:rPr lang="en-GB" sz="1200" dirty="0">
                <a:ea typeface="+mn-lt"/>
                <a:cs typeface="+mn-lt"/>
              </a:rPr>
              <a:t> Sfenrianto1 , </a:t>
            </a:r>
            <a:r>
              <a:rPr lang="en-GB" sz="1200" dirty="0" err="1">
                <a:ea typeface="+mn-lt"/>
                <a:cs typeface="+mn-lt"/>
              </a:rPr>
              <a:t>Abiyyu</a:t>
            </a:r>
            <a:r>
              <a:rPr lang="en-GB" sz="1200" dirty="0">
                <a:ea typeface="+mn-lt"/>
                <a:cs typeface="+mn-lt"/>
              </a:rPr>
              <a:t> Fawwaz Kanz1 , Moh </a:t>
            </a:r>
            <a:r>
              <a:rPr lang="en-GB" sz="1200" dirty="0" err="1">
                <a:ea typeface="+mn-lt"/>
                <a:cs typeface="+mn-lt"/>
              </a:rPr>
              <a:t>Sukron</a:t>
            </a:r>
            <a:r>
              <a:rPr lang="en-GB" sz="1200" dirty="0">
                <a:ea typeface="+mn-lt"/>
                <a:cs typeface="+mn-lt"/>
              </a:rPr>
              <a:t> Mufaqih1 1 Information Systems Management Department, BINUS Graduate Program – Master of Information Systems Management, Universitas Bina Nusantara, Jakarta, Indonesia</a:t>
            </a:r>
          </a:p>
          <a:p>
            <a:pPr marL="0" indent="0">
              <a:buNone/>
            </a:pPr>
            <a:r>
              <a:rPr lang="en-GB" sz="1200" dirty="0">
                <a:ea typeface="+mn-lt"/>
                <a:cs typeface="+mn-lt"/>
              </a:rPr>
              <a:t> 6. A Research Paper on Blood Donation Management System 1Devanjan K. Srivastava, 2Utkarsh Tanwar, 3M.G.Krishna Rao, 4Priya Manohar, 5Balraj Singh 1234Student, Computer Science Engineering, 5Assistant Professor, School of Computer Science Engineering 12345Lovely Professional University, Jalandhar, India</a:t>
            </a:r>
          </a:p>
          <a:p>
            <a:pPr marL="0" indent="0">
              <a:buNone/>
            </a:pPr>
            <a:r>
              <a:rPr lang="en-GB" sz="1200" dirty="0">
                <a:ea typeface="+mn-lt"/>
                <a:cs typeface="+mn-lt"/>
              </a:rPr>
              <a:t> 7. International Journal of Applied Engineering Research ISSN 0973- 4562 Volume 15, Number 6 (2020) pp. 609-611 © Research India Publications. http://www.ripublication.com 609 Cloud Computing Based Framework for Blood Services Albert Kurian1 , Basil Joseph Benny2 , Adharsh Raju3 , Joby P P4 1,2,3 </a:t>
            </a:r>
            <a:r>
              <a:rPr lang="en-GB" sz="1200" err="1">
                <a:ea typeface="+mn-lt"/>
                <a:cs typeface="+mn-lt"/>
              </a:rPr>
              <a:t>B.Tech</a:t>
            </a:r>
            <a:r>
              <a:rPr lang="en-GB" sz="1200" dirty="0">
                <a:ea typeface="+mn-lt"/>
                <a:cs typeface="+mn-lt"/>
              </a:rPr>
              <a:t> Student, 4. Professor, St. </a:t>
            </a:r>
            <a:r>
              <a:rPr lang="en-GB" sz="1200" err="1">
                <a:ea typeface="+mn-lt"/>
                <a:cs typeface="+mn-lt"/>
              </a:rPr>
              <a:t>Josephs</a:t>
            </a:r>
            <a:r>
              <a:rPr lang="en-GB" sz="1200" dirty="0">
                <a:ea typeface="+mn-lt"/>
                <a:cs typeface="+mn-lt"/>
              </a:rPr>
              <a:t> college of Engineering and Technology, </a:t>
            </a:r>
            <a:r>
              <a:rPr lang="en-GB" sz="1200" err="1">
                <a:ea typeface="+mn-lt"/>
                <a:cs typeface="+mn-lt"/>
              </a:rPr>
              <a:t>Palai</a:t>
            </a:r>
            <a:r>
              <a:rPr lang="en-GB" sz="1200" dirty="0">
                <a:ea typeface="+mn-lt"/>
                <a:cs typeface="+mn-lt"/>
              </a:rPr>
              <a:t> </a:t>
            </a:r>
          </a:p>
          <a:p>
            <a:pPr marL="0" indent="0">
              <a:buNone/>
            </a:pPr>
            <a:r>
              <a:rPr lang="en-GB" sz="1200" dirty="0">
                <a:ea typeface="+mn-lt"/>
                <a:cs typeface="+mn-lt"/>
              </a:rPr>
              <a:t>8. American Red Cross Blood Services - https://www.redcrossblood.org/ [6] Blood Bank India </a:t>
            </a:r>
          </a:p>
          <a:p>
            <a:pPr marL="0" indent="0">
              <a:buNone/>
            </a:pPr>
            <a:r>
              <a:rPr lang="en-GB" sz="1200" dirty="0">
                <a:ea typeface="+mn-lt"/>
                <a:cs typeface="+mn-lt"/>
              </a:rPr>
              <a:t>9. https://www.bloodbankindia.net/ [7] e-</a:t>
            </a:r>
            <a:r>
              <a:rPr lang="en-GB" sz="1200" err="1">
                <a:ea typeface="+mn-lt"/>
                <a:cs typeface="+mn-lt"/>
              </a:rPr>
              <a:t>Rakt</a:t>
            </a:r>
            <a:r>
              <a:rPr lang="en-GB" sz="1200" dirty="0">
                <a:ea typeface="+mn-lt"/>
                <a:cs typeface="+mn-lt"/>
              </a:rPr>
              <a:t> Kosh</a:t>
            </a:r>
          </a:p>
          <a:p>
            <a:pPr marL="0" indent="0">
              <a:buNone/>
            </a:pPr>
            <a:r>
              <a:rPr lang="en-GB" sz="1200" dirty="0">
                <a:ea typeface="+mn-lt"/>
                <a:cs typeface="+mn-lt"/>
              </a:rPr>
              <a:t> 10. </a:t>
            </a:r>
            <a:r>
              <a:rPr lang="en-GB" sz="1200" dirty="0">
                <a:ea typeface="+mn-lt"/>
                <a:cs typeface="+mn-lt"/>
                <a:hlinkClick r:id="rId3"/>
              </a:rPr>
              <a:t>https://www.eraktkosh.in</a:t>
            </a:r>
            <a:endParaRPr lang="en-GB" sz="1200" dirty="0">
              <a:ea typeface="+mn-lt"/>
              <a:cs typeface="+mn-lt"/>
            </a:endParaRPr>
          </a:p>
          <a:p>
            <a:pPr marL="0" indent="0">
              <a:buNone/>
            </a:pPr>
            <a:r>
              <a:rPr lang="en-GB" sz="1200" dirty="0">
                <a:ea typeface="+mn-lt"/>
                <a:cs typeface="+mn-lt"/>
              </a:rPr>
              <a:t> 11. https://cdsco.gov.in/opencms/resources/UploadCDSCOWeb/ 2018/</a:t>
            </a:r>
            <a:r>
              <a:rPr lang="en-GB" sz="1200" dirty="0" err="1">
                <a:ea typeface="+mn-lt"/>
                <a:cs typeface="+mn-lt"/>
              </a:rPr>
              <a:t>UploadBloodBank</a:t>
            </a:r>
            <a:r>
              <a:rPr lang="en-GB" sz="1200" dirty="0">
                <a:ea typeface="+mn-lt"/>
                <a:cs typeface="+mn-lt"/>
              </a:rPr>
              <a:t>/newBLOOD_BANKS_INDIA.pdf</a:t>
            </a:r>
            <a:endParaRPr lang="en-GB" sz="1050" dirty="0">
              <a:cs typeface="Calibri"/>
            </a:endParaRPr>
          </a:p>
        </p:txBody>
      </p:sp>
    </p:spTree>
    <p:extLst>
      <p:ext uri="{BB962C8B-B14F-4D97-AF65-F5344CB8AC3E}">
        <p14:creationId xmlns:p14="http://schemas.microsoft.com/office/powerpoint/2010/main" val="50046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1">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c 4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23D492-D88F-8BB0-9604-798AD117F93D}"/>
              </a:ext>
            </a:extLst>
          </p:cNvPr>
          <p:cNvSpPr>
            <a:spLocks noGrp="1"/>
          </p:cNvSpPr>
          <p:nvPr>
            <p:ph type="title"/>
          </p:nvPr>
        </p:nvSpPr>
        <p:spPr>
          <a:xfrm>
            <a:off x="6986793" y="1002497"/>
            <a:ext cx="4739189" cy="3060541"/>
          </a:xfrm>
        </p:spPr>
        <p:txBody>
          <a:bodyPr vert="horz" lIns="91440" tIns="45720" rIns="91440" bIns="45720" rtlCol="0" anchor="b">
            <a:normAutofit/>
          </a:bodyPr>
          <a:lstStyle/>
          <a:p>
            <a:pPr algn="ctr"/>
            <a:r>
              <a:rPr lang="en-US" sz="7200" b="1" kern="1200" dirty="0">
                <a:solidFill>
                  <a:srgbClr val="FFFFFF"/>
                </a:solidFill>
                <a:latin typeface="+mj-lt"/>
                <a:ea typeface="+mj-ea"/>
                <a:cs typeface="+mj-cs"/>
              </a:rPr>
              <a:t>THANK YOU</a:t>
            </a:r>
          </a:p>
        </p:txBody>
      </p:sp>
      <p:sp>
        <p:nvSpPr>
          <p:cNvPr id="46" name="Oval 4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ext&#10;&#10;Description automatically generated">
            <a:extLst>
              <a:ext uri="{FF2B5EF4-FFF2-40B4-BE49-F238E27FC236}">
                <a16:creationId xmlns:a16="http://schemas.microsoft.com/office/drawing/2014/main" id="{E5175FA7-85F2-419D-5191-DD4051054BAE}"/>
              </a:ext>
            </a:extLst>
          </p:cNvPr>
          <p:cNvPicPr>
            <a:picLocks noChangeAspect="1"/>
          </p:cNvPicPr>
          <p:nvPr/>
        </p:nvPicPr>
        <p:blipFill>
          <a:blip r:embed="rId2"/>
          <a:stretch>
            <a:fillRect/>
          </a:stretch>
        </p:blipFill>
        <p:spPr>
          <a:xfrm>
            <a:off x="1306747" y="1852497"/>
            <a:ext cx="4252055" cy="3153006"/>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225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CE1EE-117B-5037-CDDA-43B50E20F82F}"/>
              </a:ext>
            </a:extLst>
          </p:cNvPr>
          <p:cNvSpPr>
            <a:spLocks noGrp="1"/>
          </p:cNvSpPr>
          <p:nvPr>
            <p:ph type="title"/>
          </p:nvPr>
        </p:nvSpPr>
        <p:spPr>
          <a:xfrm>
            <a:off x="4654296" y="329184"/>
            <a:ext cx="6894576" cy="1783080"/>
          </a:xfrm>
        </p:spPr>
        <p:txBody>
          <a:bodyPr anchor="b">
            <a:normAutofit/>
          </a:bodyPr>
          <a:lstStyle/>
          <a:p>
            <a:r>
              <a:rPr lang="en-GB" sz="5400" b="1" dirty="0">
                <a:cs typeface="Calibri Light"/>
              </a:rPr>
              <a:t>OUTLINE</a:t>
            </a:r>
            <a:endParaRPr lang="en-GB" sz="5400" b="1" dirty="0"/>
          </a:p>
        </p:txBody>
      </p:sp>
      <p:pic>
        <p:nvPicPr>
          <p:cNvPr id="6" name="Picture 6" descr="A picture containing text&#10;&#10;Description automatically generated">
            <a:extLst>
              <a:ext uri="{FF2B5EF4-FFF2-40B4-BE49-F238E27FC236}">
                <a16:creationId xmlns:a16="http://schemas.microsoft.com/office/drawing/2014/main" id="{3899B445-1F1B-20B0-7CC1-30F8734374C7}"/>
              </a:ext>
            </a:extLst>
          </p:cNvPr>
          <p:cNvPicPr>
            <a:picLocks noChangeAspect="1"/>
          </p:cNvPicPr>
          <p:nvPr/>
        </p:nvPicPr>
        <p:blipFill rotWithShape="1">
          <a:blip r:embed="rId2"/>
          <a:srcRect r="1735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0"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8ECCB-9B68-7B11-083D-09533EC33D36}"/>
              </a:ext>
            </a:extLst>
          </p:cNvPr>
          <p:cNvSpPr>
            <a:spLocks noGrp="1"/>
          </p:cNvSpPr>
          <p:nvPr>
            <p:ph idx="1"/>
          </p:nvPr>
        </p:nvSpPr>
        <p:spPr>
          <a:xfrm>
            <a:off x="4675173" y="2539610"/>
            <a:ext cx="6894576" cy="3483864"/>
          </a:xfrm>
        </p:spPr>
        <p:txBody>
          <a:bodyPr vert="horz" lIns="91440" tIns="45720" rIns="91440" bIns="45720" rtlCol="0" anchor="t">
            <a:noAutofit/>
          </a:bodyPr>
          <a:lstStyle/>
          <a:p>
            <a:r>
              <a:rPr lang="en-GB" b="1" dirty="0">
                <a:latin typeface="The Hand Bold"/>
                <a:cs typeface="Calibri"/>
              </a:rPr>
              <a:t>ABSTRACT</a:t>
            </a:r>
          </a:p>
          <a:p>
            <a:r>
              <a:rPr lang="en-GB" b="1" dirty="0">
                <a:latin typeface="The Hand Bold"/>
                <a:cs typeface="Calibri"/>
              </a:rPr>
              <a:t>INTRODUCTION</a:t>
            </a:r>
            <a:endParaRPr lang="en-GB" b="1">
              <a:latin typeface="The Hand Bold"/>
              <a:ea typeface="Calibri"/>
              <a:cs typeface="Calibri"/>
            </a:endParaRPr>
          </a:p>
          <a:p>
            <a:r>
              <a:rPr lang="en-GB" b="1" dirty="0">
                <a:latin typeface="The Hand Bold"/>
                <a:cs typeface="Calibri"/>
              </a:rPr>
              <a:t>EXISTING SYSTEM</a:t>
            </a:r>
            <a:endParaRPr lang="en-GB" b="1">
              <a:latin typeface="The Hand Bold"/>
              <a:ea typeface="Calibri"/>
              <a:cs typeface="Calibri"/>
            </a:endParaRPr>
          </a:p>
          <a:p>
            <a:r>
              <a:rPr lang="en-GB" b="1" dirty="0">
                <a:latin typeface="The Hand Bold"/>
                <a:cs typeface="Calibri"/>
              </a:rPr>
              <a:t>DRAWBACKS OF EXISTING SYSTEM</a:t>
            </a:r>
            <a:endParaRPr lang="en-GB" b="1">
              <a:latin typeface="The Hand Bold"/>
              <a:ea typeface="Calibri"/>
              <a:cs typeface="Calibri"/>
            </a:endParaRPr>
          </a:p>
          <a:p>
            <a:r>
              <a:rPr lang="en-GB" b="1" dirty="0">
                <a:latin typeface="The Hand Bold"/>
                <a:cs typeface="Calibri"/>
              </a:rPr>
              <a:t>PROPOSED METHODOLOGY</a:t>
            </a:r>
            <a:endParaRPr lang="en-GB" b="1">
              <a:latin typeface="The Hand Bold"/>
              <a:ea typeface="Calibri"/>
              <a:cs typeface="Calibri"/>
            </a:endParaRPr>
          </a:p>
          <a:p>
            <a:r>
              <a:rPr lang="en-GB" b="1" dirty="0">
                <a:latin typeface="The Hand Bold"/>
                <a:cs typeface="Calibri"/>
              </a:rPr>
              <a:t>RESULT</a:t>
            </a:r>
            <a:endParaRPr lang="en-GB" b="1">
              <a:latin typeface="The Hand Bold"/>
              <a:ea typeface="Calibri"/>
              <a:cs typeface="Calibri"/>
            </a:endParaRPr>
          </a:p>
          <a:p>
            <a:r>
              <a:rPr lang="en-GB" b="1" dirty="0">
                <a:latin typeface="The Hand Bold"/>
                <a:cs typeface="Calibri"/>
              </a:rPr>
              <a:t>CONCLUSION</a:t>
            </a:r>
            <a:endParaRPr lang="en-GB" b="1">
              <a:latin typeface="The Hand Bold"/>
              <a:ea typeface="Calibri"/>
              <a:cs typeface="Calibri"/>
            </a:endParaRPr>
          </a:p>
          <a:p>
            <a:r>
              <a:rPr lang="en-GB" b="1" dirty="0">
                <a:latin typeface="The Hand Bold"/>
                <a:cs typeface="Calibri"/>
              </a:rPr>
              <a:t>REFERENCES</a:t>
            </a:r>
            <a:endParaRPr lang="en-GB" sz="2400" b="1" dirty="0">
              <a:latin typeface="The Hand Bold"/>
              <a:ea typeface="Calibri"/>
              <a:cs typeface="Calibri"/>
            </a:endParaRPr>
          </a:p>
        </p:txBody>
      </p:sp>
    </p:spTree>
    <p:extLst>
      <p:ext uri="{BB962C8B-B14F-4D97-AF65-F5344CB8AC3E}">
        <p14:creationId xmlns:p14="http://schemas.microsoft.com/office/powerpoint/2010/main" val="95510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4EB3-720D-4031-C762-0EB40D3B2426}"/>
              </a:ext>
            </a:extLst>
          </p:cNvPr>
          <p:cNvSpPr>
            <a:spLocks noGrp="1"/>
          </p:cNvSpPr>
          <p:nvPr>
            <p:ph type="title"/>
          </p:nvPr>
        </p:nvSpPr>
        <p:spPr>
          <a:xfrm>
            <a:off x="635000" y="640823"/>
            <a:ext cx="3418659" cy="5583148"/>
          </a:xfrm>
        </p:spPr>
        <p:txBody>
          <a:bodyPr anchor="ctr">
            <a:normAutofit/>
          </a:bodyPr>
          <a:lstStyle/>
          <a:p>
            <a:pPr algn="ctr"/>
            <a:r>
              <a:rPr lang="en-GB" sz="4800" b="1" dirty="0">
                <a:latin typeface="Calibri Light"/>
                <a:ea typeface="Calibri Light"/>
                <a:cs typeface="Calibri Light"/>
              </a:rPr>
              <a:t>ABSTRACT</a:t>
            </a:r>
            <a:r>
              <a:rPr lang="en-GB" sz="4800" b="1" dirty="0">
                <a:latin typeface="Book Antiqua"/>
                <a:cs typeface="Calibri Light"/>
              </a:rPr>
              <a:t> </a:t>
            </a:r>
            <a:endParaRPr lang="en-GB" dirty="0">
              <a:latin typeface="Book Antiqua"/>
              <a:ea typeface="Calibri Light" panose="020F0302020204030204"/>
              <a:cs typeface="Calibri Light"/>
            </a:endParaRPr>
          </a:p>
        </p:txBody>
      </p:sp>
      <p:sp>
        <p:nvSpPr>
          <p:cNvPr id="4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33">
            <a:extLst>
              <a:ext uri="{FF2B5EF4-FFF2-40B4-BE49-F238E27FC236}">
                <a16:creationId xmlns:a16="http://schemas.microsoft.com/office/drawing/2014/main" id="{D842F55C-013C-0696-6A2D-834EC56FD3CD}"/>
              </a:ext>
            </a:extLst>
          </p:cNvPr>
          <p:cNvGraphicFramePr>
            <a:graphicFrameLocks noGrp="1"/>
          </p:cNvGraphicFramePr>
          <p:nvPr>
            <p:ph idx="1"/>
            <p:extLst>
              <p:ext uri="{D42A27DB-BD31-4B8C-83A1-F6EECF244321}">
                <p14:modId xmlns:p14="http://schemas.microsoft.com/office/powerpoint/2010/main" val="2179058051"/>
              </p:ext>
            </p:extLst>
          </p:nvPr>
        </p:nvGraphicFramePr>
        <p:xfrm>
          <a:off x="4648018" y="686315"/>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2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1E685-4400-A8DE-DA74-114F4734E820}"/>
              </a:ext>
            </a:extLst>
          </p:cNvPr>
          <p:cNvSpPr>
            <a:spLocks noGrp="1"/>
          </p:cNvSpPr>
          <p:nvPr>
            <p:ph type="title"/>
          </p:nvPr>
        </p:nvSpPr>
        <p:spPr>
          <a:xfrm>
            <a:off x="5297762" y="329184"/>
            <a:ext cx="6251110" cy="1783080"/>
          </a:xfrm>
        </p:spPr>
        <p:txBody>
          <a:bodyPr anchor="b">
            <a:normAutofit/>
          </a:bodyPr>
          <a:lstStyle/>
          <a:p>
            <a:r>
              <a:rPr lang="en-GB" sz="5400" b="1" dirty="0">
                <a:latin typeface="Calibri Light"/>
                <a:ea typeface="Calibri Light"/>
                <a:cs typeface="Calibri Light"/>
              </a:rPr>
              <a:t>INTRODUCTION </a:t>
            </a:r>
            <a:endParaRPr lang="en-US" sz="5400" dirty="0">
              <a:latin typeface="Calibri Light"/>
              <a:ea typeface="Calibri Light" panose="020F0302020204030204"/>
              <a:cs typeface="Calibri Light" panose="020F0302020204030204"/>
            </a:endParaRPr>
          </a:p>
        </p:txBody>
      </p:sp>
      <p:pic>
        <p:nvPicPr>
          <p:cNvPr id="7" name="Picture 7" descr="Diagram&#10;&#10;Description automatically generated">
            <a:extLst>
              <a:ext uri="{FF2B5EF4-FFF2-40B4-BE49-F238E27FC236}">
                <a16:creationId xmlns:a16="http://schemas.microsoft.com/office/drawing/2014/main" id="{C92A2C13-F64C-0EC6-E024-D11F7ED2C160}"/>
              </a:ext>
            </a:extLst>
          </p:cNvPr>
          <p:cNvPicPr>
            <a:picLocks noChangeAspect="1"/>
          </p:cNvPicPr>
          <p:nvPr/>
        </p:nvPicPr>
        <p:blipFill rotWithShape="1">
          <a:blip r:embed="rId2"/>
          <a:srcRect l="20662" r="334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C0A2949-E943-49AC-2AAB-4A38B13EA66E}"/>
              </a:ext>
            </a:extLst>
          </p:cNvPr>
          <p:cNvSpPr>
            <a:spLocks noGrp="1"/>
          </p:cNvSpPr>
          <p:nvPr>
            <p:ph idx="1"/>
          </p:nvPr>
        </p:nvSpPr>
        <p:spPr>
          <a:xfrm>
            <a:off x="4572297" y="2374947"/>
            <a:ext cx="7702040" cy="4257237"/>
          </a:xfrm>
        </p:spPr>
        <p:txBody>
          <a:bodyPr vert="horz" lIns="91440" tIns="45720" rIns="91440" bIns="45720" rtlCol="0" anchor="t">
            <a:noAutofit/>
          </a:bodyPr>
          <a:lstStyle/>
          <a:p>
            <a:r>
              <a:rPr lang="en-GB" b="1" dirty="0">
                <a:latin typeface="The Hand Bold"/>
                <a:ea typeface="+mn-lt"/>
                <a:cs typeface="+mn-lt"/>
              </a:rPr>
              <a:t>Our  project is a response to the ongoing pandemic of  COVID-19, where four potential challenges </a:t>
            </a:r>
            <a:r>
              <a:rPr lang="en-GB" b="1">
                <a:latin typeface="The Hand Bold"/>
                <a:ea typeface="+mn-lt"/>
                <a:cs typeface="+mn-lt"/>
              </a:rPr>
              <a:t>have aroused, </a:t>
            </a:r>
            <a:r>
              <a:rPr lang="en-GB" b="1" dirty="0">
                <a:latin typeface="The Hand Bold"/>
                <a:ea typeface="+mn-lt"/>
                <a:cs typeface="+mn-lt"/>
              </a:rPr>
              <a:t>due to the lockdown of transfusion services:</a:t>
            </a:r>
            <a:endParaRPr lang="en-GB" b="1" dirty="0">
              <a:latin typeface="The Hand Bold"/>
            </a:endParaRPr>
          </a:p>
          <a:p>
            <a:pPr>
              <a:buFont typeface="Wingdings" panose="020B0604020202020204" pitchFamily="34" charset="0"/>
              <a:buChar char="Ø"/>
            </a:pPr>
            <a:r>
              <a:rPr lang="en-GB" b="1" dirty="0">
                <a:latin typeface="The Hand Bold"/>
                <a:ea typeface="+mn-lt"/>
                <a:cs typeface="+mn-lt"/>
              </a:rPr>
              <a:t> Lack of blood and its components </a:t>
            </a:r>
          </a:p>
          <a:p>
            <a:pPr>
              <a:buFont typeface="Wingdings" panose="020B0604020202020204" pitchFamily="34" charset="0"/>
              <a:buChar char="Ø"/>
            </a:pPr>
            <a:r>
              <a:rPr lang="en-GB" b="1" dirty="0">
                <a:latin typeface="The Hand Bold"/>
                <a:ea typeface="+mn-lt"/>
                <a:cs typeface="+mn-lt"/>
              </a:rPr>
              <a:t> Donor and staff safety </a:t>
            </a:r>
          </a:p>
          <a:p>
            <a:pPr>
              <a:buFont typeface="Wingdings" panose="020B0604020202020204" pitchFamily="34" charset="0"/>
              <a:buChar char="Ø"/>
            </a:pPr>
            <a:r>
              <a:rPr lang="en-GB" b="1" dirty="0">
                <a:latin typeface="The Hand Bold"/>
                <a:ea typeface="+mn-lt"/>
                <a:cs typeface="+mn-lt"/>
              </a:rPr>
              <a:t> Consumable supply and logistics </a:t>
            </a:r>
          </a:p>
          <a:p>
            <a:pPr>
              <a:buFont typeface="Wingdings" panose="020B0604020202020204" pitchFamily="34" charset="0"/>
              <a:buChar char="Ø"/>
            </a:pPr>
            <a:r>
              <a:rPr lang="en-GB" b="1" dirty="0">
                <a:latin typeface="The Hand Bold"/>
                <a:ea typeface="+mn-lt"/>
                <a:cs typeface="+mn-lt"/>
              </a:rPr>
              <a:t> Catering to convalescent plasma needs</a:t>
            </a:r>
          </a:p>
          <a:p>
            <a:pPr marL="0" indent="0">
              <a:buNone/>
            </a:pPr>
            <a:endParaRPr lang="en-GB" b="1" dirty="0">
              <a:latin typeface="The Hand Bold"/>
              <a:ea typeface="+mn-lt"/>
              <a:cs typeface="+mn-lt"/>
            </a:endParaRPr>
          </a:p>
          <a:p>
            <a:r>
              <a:rPr lang="en-GB" b="1" dirty="0">
                <a:latin typeface="The Hand Bold"/>
                <a:ea typeface="+mn-lt"/>
                <a:cs typeface="+mn-lt"/>
              </a:rPr>
              <a:t>Our goal is to enhance the functionality of the system that stores, retrieves, and analyses information regarding administrative and inventory management. </a:t>
            </a:r>
          </a:p>
          <a:p>
            <a:endParaRPr lang="en-GB" sz="2000" b="1" dirty="0">
              <a:latin typeface="The Hand Bold"/>
              <a:ea typeface="+mn-lt"/>
              <a:cs typeface="+mn-lt"/>
            </a:endParaRPr>
          </a:p>
          <a:p>
            <a:pPr marL="0" indent="0">
              <a:buNone/>
            </a:pPr>
            <a:endParaRPr lang="en-GB" sz="2000" b="1" dirty="0">
              <a:latin typeface="The Hand Bold"/>
              <a:ea typeface="+mn-lt"/>
              <a:cs typeface="+mn-lt"/>
            </a:endParaRPr>
          </a:p>
          <a:p>
            <a:pPr marL="0" indent="0">
              <a:buNone/>
            </a:pPr>
            <a:endParaRPr lang="en-GB" sz="2000" b="1" dirty="0">
              <a:latin typeface="The Hand Bold"/>
              <a:ea typeface="+mn-lt"/>
              <a:cs typeface="+mn-lt"/>
            </a:endParaRPr>
          </a:p>
          <a:p>
            <a:endParaRPr lang="en-GB" sz="2000" dirty="0">
              <a:ea typeface="+mn-lt"/>
              <a:cs typeface="+mn-lt"/>
            </a:endParaRPr>
          </a:p>
        </p:txBody>
      </p:sp>
    </p:spTree>
    <p:extLst>
      <p:ext uri="{BB962C8B-B14F-4D97-AF65-F5344CB8AC3E}">
        <p14:creationId xmlns:p14="http://schemas.microsoft.com/office/powerpoint/2010/main" val="101611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900" decel="100000" fill="hold"/>
                                        <p:tgtEl>
                                          <p:spTgt spid="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890FF-B754-33FC-4F32-138D98B72079}"/>
              </a:ext>
            </a:extLst>
          </p:cNvPr>
          <p:cNvSpPr>
            <a:spLocks noGrp="1"/>
          </p:cNvSpPr>
          <p:nvPr>
            <p:ph type="title"/>
          </p:nvPr>
        </p:nvSpPr>
        <p:spPr>
          <a:xfrm>
            <a:off x="641374" y="3054924"/>
            <a:ext cx="7146640" cy="1481328"/>
          </a:xfrm>
        </p:spPr>
        <p:txBody>
          <a:bodyPr vert="horz" lIns="91440" tIns="45720" rIns="91440" bIns="45720" rtlCol="0" anchor="b">
            <a:normAutofit fontScale="90000"/>
          </a:bodyPr>
          <a:lstStyle/>
          <a:p>
            <a:br>
              <a:rPr lang="en-US" sz="1600" b="1" kern="1200" dirty="0"/>
            </a:br>
            <a:r>
              <a:rPr lang="en-US" sz="3100" b="1" kern="1200" dirty="0">
                <a:latin typeface="The Hand Bold"/>
              </a:rPr>
              <a:t>The purpose of this study is to examine whether using online banking systems enhances blood transfusion safety as well as improves customer service. </a:t>
            </a:r>
            <a:br>
              <a:rPr lang="en-US" sz="3100" b="1" kern="1200" dirty="0">
                <a:latin typeface="The Hand Bold"/>
              </a:rPr>
            </a:br>
            <a:br>
              <a:rPr lang="en-US" sz="3100" b="1" kern="1200" dirty="0">
                <a:latin typeface="The Hand Bold"/>
              </a:rPr>
            </a:br>
            <a:r>
              <a:rPr lang="en-US" sz="3100" b="1" u="sng" kern="1200" dirty="0">
                <a:latin typeface="The Hand Bold"/>
              </a:rPr>
              <a:t>Therefor</a:t>
            </a:r>
            <a:r>
              <a:rPr lang="en-US" sz="3600" b="1" u="sng" kern="1200" dirty="0">
                <a:latin typeface="The Hand Bold"/>
              </a:rPr>
              <a:t>e, the following specific issues are addressed in this study:</a:t>
            </a:r>
            <a:r>
              <a:rPr lang="en-US" sz="2700" u="sng" kern="1200" dirty="0">
                <a:latin typeface="Book Antiqua"/>
              </a:rPr>
              <a:t> </a:t>
            </a:r>
            <a:br>
              <a:rPr lang="en-US" sz="1600" b="1" kern="1200" dirty="0"/>
            </a:br>
            <a:br>
              <a:rPr lang="en-US" sz="1600" b="1" kern="1200" dirty="0"/>
            </a:br>
            <a:endParaRPr lang="en-US" sz="1600" b="1" kern="1200" dirty="0">
              <a:solidFill>
                <a:schemeClr val="tx1"/>
              </a:solidFill>
              <a:latin typeface="+mj-lt"/>
              <a:ea typeface="+mj-ea"/>
              <a:cs typeface="+mj-cs"/>
            </a:endParaRPr>
          </a:p>
        </p:txBody>
      </p:sp>
      <p:sp>
        <p:nvSpPr>
          <p:cNvPr id="7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C94B77-1FF3-A684-8557-5D871C4DA33A}"/>
              </a:ext>
            </a:extLst>
          </p:cNvPr>
          <p:cNvSpPr txBox="1"/>
          <p:nvPr/>
        </p:nvSpPr>
        <p:spPr>
          <a:xfrm>
            <a:off x="723945" y="4214972"/>
            <a:ext cx="8023462"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800" b="1" dirty="0">
                <a:latin typeface="The Hand Bold"/>
              </a:rPr>
              <a:t>1) What is the expected user base of the system? </a:t>
            </a:r>
            <a:br>
              <a:rPr lang="en-US" sz="2800" b="1" dirty="0">
                <a:latin typeface="The Hand Bold"/>
              </a:rPr>
            </a:br>
            <a:r>
              <a:rPr lang="en-US" sz="2800" b="1" dirty="0">
                <a:latin typeface="The Hand Bold"/>
              </a:rPr>
              <a:t>2) What is the appropriate system architecture? </a:t>
            </a:r>
            <a:br>
              <a:rPr lang="en-US" sz="2800" b="1" dirty="0">
                <a:latin typeface="The Hand Bold"/>
              </a:rPr>
            </a:br>
            <a:r>
              <a:rPr lang="en-US" sz="2800" b="1" dirty="0">
                <a:latin typeface="The Hand Bold"/>
              </a:rPr>
              <a:t>3) What is the extent to which the online bank management information system can boost blood quality transfusion safety? </a:t>
            </a:r>
            <a:br>
              <a:rPr lang="en-US" sz="2800" b="1" dirty="0">
                <a:latin typeface="The Hand Bold"/>
              </a:rPr>
            </a:br>
            <a:r>
              <a:rPr lang="en-US" sz="2800" b="1" dirty="0">
                <a:latin typeface="The Hand Bold"/>
              </a:rPr>
              <a:t>4) Does the risk level of blood transfusion for manual blood transfusions and online blood banks differ significantly?</a:t>
            </a:r>
            <a:r>
              <a:rPr lang="en-US" sz="3600" b="1" dirty="0">
                <a:latin typeface="The Hand Bold"/>
              </a:rPr>
              <a:t> </a:t>
            </a:r>
            <a:endParaRPr lang="en-US" sz="3600" dirty="0">
              <a:latin typeface="The Hand Bold"/>
            </a:endParaRPr>
          </a:p>
        </p:txBody>
      </p:sp>
      <p:pic>
        <p:nvPicPr>
          <p:cNvPr id="42" name="Graphic 41" descr="IV">
            <a:extLst>
              <a:ext uri="{FF2B5EF4-FFF2-40B4-BE49-F238E27FC236}">
                <a16:creationId xmlns:a16="http://schemas.microsoft.com/office/drawing/2014/main" id="{7F479380-874A-E90C-0502-49D0EA9492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1651" y="699516"/>
            <a:ext cx="5458968" cy="5458968"/>
          </a:xfrm>
          <a:prstGeom prst="rect">
            <a:avLst/>
          </a:prstGeom>
        </p:spPr>
      </p:pic>
      <p:sp>
        <p:nvSpPr>
          <p:cNvPr id="5" name="TextBox 4">
            <a:extLst>
              <a:ext uri="{FF2B5EF4-FFF2-40B4-BE49-F238E27FC236}">
                <a16:creationId xmlns:a16="http://schemas.microsoft.com/office/drawing/2014/main" id="{3E07E717-D630-73A6-7EB4-CC7A64B9CB77}"/>
              </a:ext>
            </a:extLst>
          </p:cNvPr>
          <p:cNvSpPr txBox="1"/>
          <p:nvPr/>
        </p:nvSpPr>
        <p:spPr>
          <a:xfrm>
            <a:off x="475989" y="872647"/>
            <a:ext cx="7784924"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b="1" dirty="0">
                <a:latin typeface="Calibri Light"/>
                <a:ea typeface="Calibri Light"/>
                <a:cs typeface="Calibri"/>
              </a:rPr>
              <a:t>INTRODUCTION </a:t>
            </a:r>
            <a:endParaRPr lang="en-US" sz="2800" dirty="0">
              <a:latin typeface="Calibri Light"/>
              <a:ea typeface="Calibri Light"/>
              <a:cs typeface="Calibri"/>
            </a:endParaRPr>
          </a:p>
          <a:p>
            <a:r>
              <a:rPr lang="en-GB" sz="2800" b="1" dirty="0">
                <a:latin typeface="Calibri Light"/>
                <a:ea typeface="Calibri Light"/>
                <a:cs typeface="Calibri"/>
              </a:rPr>
              <a:t> </a:t>
            </a:r>
            <a:endParaRPr lang="en-US" sz="2800" dirty="0">
              <a:latin typeface="Calibri Light"/>
              <a:ea typeface="Calibri Light"/>
              <a:cs typeface="Calibri"/>
            </a:endParaRPr>
          </a:p>
        </p:txBody>
      </p:sp>
    </p:spTree>
    <p:extLst>
      <p:ext uri="{BB962C8B-B14F-4D97-AF65-F5344CB8AC3E}">
        <p14:creationId xmlns:p14="http://schemas.microsoft.com/office/powerpoint/2010/main" val="15129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17AA6-80AF-E7BC-6CE9-A554DD65C73D}"/>
              </a:ext>
            </a:extLst>
          </p:cNvPr>
          <p:cNvSpPr>
            <a:spLocks noGrp="1"/>
          </p:cNvSpPr>
          <p:nvPr>
            <p:ph type="title"/>
          </p:nvPr>
        </p:nvSpPr>
        <p:spPr>
          <a:xfrm>
            <a:off x="115718" y="639193"/>
            <a:ext cx="4129093" cy="3573516"/>
          </a:xfrm>
        </p:spPr>
        <p:txBody>
          <a:bodyPr vert="horz" lIns="91440" tIns="45720" rIns="91440" bIns="45720" rtlCol="0" anchor="b">
            <a:normAutofit/>
          </a:bodyPr>
          <a:lstStyle/>
          <a:p>
            <a:r>
              <a:rPr lang="en-US" sz="4800" b="1" kern="1200" dirty="0">
                <a:latin typeface="Calibri Light"/>
                <a:ea typeface="Calibri Light"/>
                <a:cs typeface="Calibri Light"/>
              </a:rPr>
              <a:t>SYSTEM ARCHITECTURE</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Diagram&#10;&#10;Description automatically generated">
            <a:extLst>
              <a:ext uri="{FF2B5EF4-FFF2-40B4-BE49-F238E27FC236}">
                <a16:creationId xmlns:a16="http://schemas.microsoft.com/office/drawing/2014/main" id="{BB1A0EC9-FDE2-407C-3BFD-BDFDBFA9D174}"/>
              </a:ext>
            </a:extLst>
          </p:cNvPr>
          <p:cNvPicPr>
            <a:picLocks noChangeAspect="1"/>
          </p:cNvPicPr>
          <p:nvPr/>
        </p:nvPicPr>
        <p:blipFill rotWithShape="1">
          <a:blip r:embed="rId2"/>
          <a:srcRect l="5394" r="-415" b="595"/>
          <a:stretch/>
        </p:blipFill>
        <p:spPr>
          <a:xfrm>
            <a:off x="4040148" y="-1646"/>
            <a:ext cx="8067600" cy="6856605"/>
          </a:xfrm>
          <a:prstGeom prst="rect">
            <a:avLst/>
          </a:prstGeom>
        </p:spPr>
      </p:pic>
    </p:spTree>
    <p:extLst>
      <p:ext uri="{BB962C8B-B14F-4D97-AF65-F5344CB8AC3E}">
        <p14:creationId xmlns:p14="http://schemas.microsoft.com/office/powerpoint/2010/main" val="13712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E4AB5-63B0-803E-1065-1733D1AF0EEE}"/>
              </a:ext>
            </a:extLst>
          </p:cNvPr>
          <p:cNvSpPr>
            <a:spLocks noGrp="1"/>
          </p:cNvSpPr>
          <p:nvPr>
            <p:ph type="title"/>
          </p:nvPr>
        </p:nvSpPr>
        <p:spPr>
          <a:xfrm>
            <a:off x="838200" y="365125"/>
            <a:ext cx="10515600" cy="1325563"/>
          </a:xfrm>
        </p:spPr>
        <p:txBody>
          <a:bodyPr>
            <a:normAutofit/>
          </a:bodyPr>
          <a:lstStyle/>
          <a:p>
            <a:r>
              <a:rPr lang="en-GB" sz="5000" b="1" dirty="0">
                <a:latin typeface="Calibri Light"/>
                <a:ea typeface="Calibri Light"/>
                <a:cs typeface="Calibri Light"/>
              </a:rPr>
              <a:t>EXISTING SYSTEM AND ITS DRAWBACKS</a:t>
            </a:r>
            <a:endParaRPr lang="en-GB" sz="5000" b="1" dirty="0">
              <a:latin typeface="Calibri Light"/>
              <a:ea typeface="Calibri Light"/>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0A6823-5C3E-A6AF-EA44-32644BAD4F71}"/>
              </a:ext>
            </a:extLst>
          </p:cNvPr>
          <p:cNvSpPr>
            <a:spLocks noGrp="1"/>
          </p:cNvSpPr>
          <p:nvPr>
            <p:ph idx="1"/>
          </p:nvPr>
        </p:nvSpPr>
        <p:spPr>
          <a:xfrm>
            <a:off x="335289" y="1774834"/>
            <a:ext cx="11695133" cy="4721686"/>
          </a:xfrm>
        </p:spPr>
        <p:txBody>
          <a:bodyPr vert="horz" lIns="91440" tIns="45720" rIns="91440" bIns="45720" rtlCol="0" anchor="t">
            <a:noAutofit/>
          </a:bodyPr>
          <a:lstStyle/>
          <a:p>
            <a:pPr marL="457200" indent="-457200"/>
            <a:r>
              <a:rPr lang="en-GB" b="1" dirty="0">
                <a:latin typeface="The Hand Bold"/>
                <a:ea typeface="+mn-lt"/>
                <a:cs typeface="+mn-lt"/>
              </a:rPr>
              <a:t>In this study, we gathered and analysed data related to blood banks located in urban and rural areas. Few hospitals have blood banks with all the technical capabilities, but these facilities are insufficient for rural areas. </a:t>
            </a:r>
            <a:endParaRPr lang="en-US" b="1" dirty="0">
              <a:latin typeface="The Hand Bold"/>
            </a:endParaRPr>
          </a:p>
          <a:p>
            <a:pPr marL="457200" indent="-457200"/>
            <a:r>
              <a:rPr lang="en-GB" b="1" dirty="0">
                <a:latin typeface="The Hand Bold"/>
                <a:ea typeface="+mn-lt"/>
                <a:cs typeface="+mn-lt"/>
              </a:rPr>
              <a:t>Cloud computing, health care, and social media have blended into several research programs.</a:t>
            </a:r>
            <a:endParaRPr lang="en-GB" sz="2000" b="1" dirty="0">
              <a:latin typeface="The Hand Bold"/>
              <a:ea typeface="Calibri" panose="020F0502020204030204"/>
              <a:cs typeface="Calibri" panose="020F0502020204030204"/>
            </a:endParaRPr>
          </a:p>
          <a:p>
            <a:pPr marL="0" indent="0">
              <a:buNone/>
            </a:pPr>
            <a:r>
              <a:rPr lang="en-GB" b="1" u="sng" dirty="0">
                <a:latin typeface="The Hand Bold"/>
                <a:ea typeface="Calibri" panose="020F0502020204030204"/>
                <a:cs typeface="Calibri" panose="020F0502020204030204"/>
              </a:rPr>
              <a:t>DRAWBACKS:</a:t>
            </a:r>
          </a:p>
          <a:p>
            <a:pPr marL="457200" indent="-457200">
              <a:buAutoNum type="arabicPeriod"/>
            </a:pPr>
            <a:r>
              <a:rPr lang="en-US" b="1" dirty="0">
                <a:latin typeface="The Hand Bold"/>
                <a:ea typeface="+mn-lt"/>
                <a:cs typeface="+mn-lt"/>
              </a:rPr>
              <a:t>Donors and blood banks do not have GPS coordinates.</a:t>
            </a:r>
            <a:endParaRPr lang="en-GB" b="1" dirty="0">
              <a:latin typeface="The Hand Bold"/>
              <a:ea typeface="+mn-lt"/>
              <a:cs typeface="+mn-lt"/>
            </a:endParaRPr>
          </a:p>
          <a:p>
            <a:pPr marL="457200" indent="-457200">
              <a:buAutoNum type="arabicPeriod"/>
            </a:pPr>
            <a:r>
              <a:rPr lang="en-US" b="1" dirty="0">
                <a:latin typeface="The Hand Bold"/>
                <a:ea typeface="+mn-lt"/>
                <a:cs typeface="+mn-lt"/>
              </a:rPr>
              <a:t>Mobile applications are not available.</a:t>
            </a:r>
            <a:endParaRPr lang="en-GB" b="1" dirty="0">
              <a:latin typeface="The Hand Bold"/>
            </a:endParaRPr>
          </a:p>
          <a:p>
            <a:pPr marL="457200" indent="-457200">
              <a:buAutoNum type="arabicPeriod"/>
            </a:pPr>
            <a:r>
              <a:rPr lang="en-GB" b="1" dirty="0">
                <a:latin typeface="The Hand Bold"/>
                <a:ea typeface="+mn-lt"/>
                <a:cs typeface="+mn-lt"/>
              </a:rPr>
              <a:t>There is no link between hospital databases and the applications.</a:t>
            </a:r>
            <a:endParaRPr lang="en-GB" b="1" dirty="0">
              <a:latin typeface="The Hand Bold"/>
            </a:endParaRPr>
          </a:p>
          <a:p>
            <a:pPr marL="457200" indent="-457200">
              <a:buAutoNum type="arabicPeriod"/>
            </a:pPr>
            <a:r>
              <a:rPr lang="en-GB" b="1" dirty="0">
                <a:latin typeface="The Hand Bold"/>
                <a:ea typeface="+mn-lt"/>
                <a:cs typeface="+mn-lt"/>
              </a:rPr>
              <a:t>Management of data is time-consuming and clerical.</a:t>
            </a:r>
            <a:endParaRPr lang="en-GB" b="1" dirty="0">
              <a:latin typeface="The Hand Bold"/>
            </a:endParaRPr>
          </a:p>
          <a:p>
            <a:pPr marL="457200" indent="-457200">
              <a:buAutoNum type="arabicPeriod"/>
            </a:pPr>
            <a:r>
              <a:rPr lang="en-GB" b="1" dirty="0">
                <a:latin typeface="The Hand Bold"/>
                <a:ea typeface="+mn-lt"/>
                <a:cs typeface="+mn-lt"/>
              </a:rPr>
              <a:t>The availability of blood is limited in an emergency.</a:t>
            </a:r>
            <a:endParaRPr lang="en-GB" b="1" dirty="0">
              <a:latin typeface="The Hand Bold"/>
            </a:endParaRPr>
          </a:p>
          <a:p>
            <a:pPr marL="457200" indent="-457200">
              <a:buAutoNum type="arabicPeriod"/>
            </a:pPr>
            <a:endParaRPr lang="en-GB" b="1" dirty="0">
              <a:latin typeface="The Hand Bold"/>
              <a:ea typeface="+mn-lt"/>
              <a:cs typeface="+mn-lt"/>
            </a:endParaRPr>
          </a:p>
        </p:txBody>
      </p:sp>
    </p:spTree>
    <p:extLst>
      <p:ext uri="{BB962C8B-B14F-4D97-AF65-F5344CB8AC3E}">
        <p14:creationId xmlns:p14="http://schemas.microsoft.com/office/powerpoint/2010/main" val="338729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0">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2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A25A11-7054-16D2-1B9A-2D86CC2202B5}"/>
              </a:ext>
            </a:extLst>
          </p:cNvPr>
          <p:cNvSpPr>
            <a:spLocks noGrp="1"/>
          </p:cNvSpPr>
          <p:nvPr>
            <p:ph type="title"/>
          </p:nvPr>
        </p:nvSpPr>
        <p:spPr>
          <a:xfrm>
            <a:off x="121694" y="609348"/>
            <a:ext cx="4372844" cy="5571066"/>
          </a:xfrm>
        </p:spPr>
        <p:txBody>
          <a:bodyPr>
            <a:normAutofit/>
          </a:bodyPr>
          <a:lstStyle/>
          <a:p>
            <a:r>
              <a:rPr lang="en-GB" sz="4800" b="1" dirty="0">
                <a:solidFill>
                  <a:srgbClr val="FFFFFF"/>
                </a:solidFill>
                <a:latin typeface="Calibri Light"/>
                <a:ea typeface="+mj-lt"/>
                <a:cs typeface="+mj-lt"/>
              </a:rPr>
              <a:t>PROPOSED </a:t>
            </a:r>
            <a:br>
              <a:rPr lang="en-GB" sz="4800" b="1" dirty="0">
                <a:latin typeface="Calibri Light"/>
                <a:ea typeface="+mj-lt"/>
                <a:cs typeface="+mj-lt"/>
              </a:rPr>
            </a:br>
            <a:r>
              <a:rPr lang="en-GB" sz="4800" b="1" dirty="0">
                <a:solidFill>
                  <a:srgbClr val="FFFFFF"/>
                </a:solidFill>
                <a:latin typeface="Calibri Light"/>
                <a:ea typeface="+mj-lt"/>
                <a:cs typeface="+mj-lt"/>
              </a:rPr>
              <a:t>METHODOLOGY</a:t>
            </a:r>
            <a:endParaRPr lang="en-US" sz="4800" b="1" dirty="0">
              <a:latin typeface="Calibri Light"/>
              <a:ea typeface="Calibri Light"/>
              <a:cs typeface="Calibri Light"/>
            </a:endParaRPr>
          </a:p>
          <a:p>
            <a:endParaRPr lang="en-GB" sz="2400" b="1" dirty="0">
              <a:solidFill>
                <a:srgbClr val="FFFFFF"/>
              </a:solidFill>
              <a:latin typeface="Calibri Light"/>
              <a:ea typeface="Calibri Light"/>
              <a:cs typeface="Calibri Light"/>
            </a:endParaRPr>
          </a:p>
        </p:txBody>
      </p:sp>
      <p:sp>
        <p:nvSpPr>
          <p:cNvPr id="33" name="Rectangle: Rounded Corners 24">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2">
            <a:extLst>
              <a:ext uri="{FF2B5EF4-FFF2-40B4-BE49-F238E27FC236}">
                <a16:creationId xmlns:a16="http://schemas.microsoft.com/office/drawing/2014/main" id="{0127E5BE-F5F6-F57D-C6B1-98126B503BA9}"/>
              </a:ext>
            </a:extLst>
          </p:cNvPr>
          <p:cNvGraphicFramePr/>
          <p:nvPr>
            <p:extLst>
              <p:ext uri="{D42A27DB-BD31-4B8C-83A1-F6EECF244321}">
                <p14:modId xmlns:p14="http://schemas.microsoft.com/office/powerpoint/2010/main" val="1496810824"/>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50" name="Picture 1850">
            <a:extLst>
              <a:ext uri="{FF2B5EF4-FFF2-40B4-BE49-F238E27FC236}">
                <a16:creationId xmlns:a16="http://schemas.microsoft.com/office/drawing/2014/main" id="{08145900-3260-A3A6-4E34-89365EFECAF2}"/>
              </a:ext>
            </a:extLst>
          </p:cNvPr>
          <p:cNvPicPr>
            <a:picLocks noChangeAspect="1"/>
          </p:cNvPicPr>
          <p:nvPr/>
        </p:nvPicPr>
        <p:blipFill>
          <a:blip r:embed="rId7"/>
          <a:stretch>
            <a:fillRect/>
          </a:stretch>
        </p:blipFill>
        <p:spPr>
          <a:xfrm>
            <a:off x="5023941" y="794058"/>
            <a:ext cx="540507" cy="550032"/>
          </a:xfrm>
          <a:prstGeom prst="rect">
            <a:avLst/>
          </a:prstGeom>
        </p:spPr>
      </p:pic>
      <p:pic>
        <p:nvPicPr>
          <p:cNvPr id="1851" name="Picture 1851">
            <a:extLst>
              <a:ext uri="{FF2B5EF4-FFF2-40B4-BE49-F238E27FC236}">
                <a16:creationId xmlns:a16="http://schemas.microsoft.com/office/drawing/2014/main" id="{9A429091-63D8-E22C-6F42-5E964C0D631A}"/>
              </a:ext>
            </a:extLst>
          </p:cNvPr>
          <p:cNvPicPr>
            <a:picLocks noChangeAspect="1"/>
          </p:cNvPicPr>
          <p:nvPr/>
        </p:nvPicPr>
        <p:blipFill>
          <a:blip r:embed="rId8"/>
          <a:stretch>
            <a:fillRect/>
          </a:stretch>
        </p:blipFill>
        <p:spPr>
          <a:xfrm>
            <a:off x="5026855" y="5453347"/>
            <a:ext cx="534678" cy="500559"/>
          </a:xfrm>
          <a:prstGeom prst="rect">
            <a:avLst/>
          </a:prstGeom>
        </p:spPr>
      </p:pic>
    </p:spTree>
    <p:extLst>
      <p:ext uri="{BB962C8B-B14F-4D97-AF65-F5344CB8AC3E}">
        <p14:creationId xmlns:p14="http://schemas.microsoft.com/office/powerpoint/2010/main" val="416171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0">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2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A25A11-7054-16D2-1B9A-2D86CC2202B5}"/>
              </a:ext>
            </a:extLst>
          </p:cNvPr>
          <p:cNvSpPr>
            <a:spLocks noGrp="1"/>
          </p:cNvSpPr>
          <p:nvPr>
            <p:ph type="title"/>
          </p:nvPr>
        </p:nvSpPr>
        <p:spPr>
          <a:xfrm>
            <a:off x="121694" y="609348"/>
            <a:ext cx="4372844" cy="5571066"/>
          </a:xfrm>
        </p:spPr>
        <p:txBody>
          <a:bodyPr>
            <a:normAutofit/>
          </a:bodyPr>
          <a:lstStyle/>
          <a:p>
            <a:r>
              <a:rPr lang="en-GB" sz="4800" b="1" dirty="0">
                <a:solidFill>
                  <a:srgbClr val="FFFFFF"/>
                </a:solidFill>
                <a:latin typeface="Calibri Light"/>
                <a:ea typeface="+mj-lt"/>
                <a:cs typeface="+mj-lt"/>
              </a:rPr>
              <a:t>PROPOSED </a:t>
            </a:r>
            <a:br>
              <a:rPr lang="en-GB" sz="4800" b="1" dirty="0">
                <a:latin typeface="Calibri Light"/>
                <a:ea typeface="+mj-lt"/>
                <a:cs typeface="+mj-lt"/>
              </a:rPr>
            </a:br>
            <a:r>
              <a:rPr lang="en-GB" sz="4800" b="1" dirty="0">
                <a:solidFill>
                  <a:srgbClr val="FFFFFF"/>
                </a:solidFill>
                <a:latin typeface="Calibri Light"/>
                <a:ea typeface="+mj-lt"/>
                <a:cs typeface="+mj-lt"/>
              </a:rPr>
              <a:t>METHODOLOGY</a:t>
            </a:r>
            <a:endParaRPr lang="en-US" sz="4800" b="1" dirty="0">
              <a:latin typeface="Calibri Light"/>
              <a:ea typeface="Calibri Light"/>
              <a:cs typeface="Calibri Light"/>
            </a:endParaRPr>
          </a:p>
          <a:p>
            <a:endParaRPr lang="en-GB" sz="2400" b="1" dirty="0">
              <a:solidFill>
                <a:srgbClr val="FFFFFF"/>
              </a:solidFill>
              <a:latin typeface="Calibri Light"/>
              <a:ea typeface="Calibri Light"/>
              <a:cs typeface="Calibri Light"/>
            </a:endParaRPr>
          </a:p>
        </p:txBody>
      </p:sp>
      <p:sp>
        <p:nvSpPr>
          <p:cNvPr id="33" name="Rectangle: Rounded Corners 24">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2">
            <a:extLst>
              <a:ext uri="{FF2B5EF4-FFF2-40B4-BE49-F238E27FC236}">
                <a16:creationId xmlns:a16="http://schemas.microsoft.com/office/drawing/2014/main" id="{0127E5BE-F5F6-F57D-C6B1-98126B503BA9}"/>
              </a:ext>
            </a:extLst>
          </p:cNvPr>
          <p:cNvGraphicFramePr/>
          <p:nvPr>
            <p:extLst>
              <p:ext uri="{D42A27DB-BD31-4B8C-83A1-F6EECF244321}">
                <p14:modId xmlns:p14="http://schemas.microsoft.com/office/powerpoint/2010/main" val="976190162"/>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413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up)">
                                      <p:cBhvr>
                                        <p:cTn id="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657</TotalTime>
  <Words>1642</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Meiryo</vt:lpstr>
      <vt:lpstr>Arial</vt:lpstr>
      <vt:lpstr>Book Antiqua</vt:lpstr>
      <vt:lpstr>Bookman Old Style</vt:lpstr>
      <vt:lpstr>Calibri</vt:lpstr>
      <vt:lpstr>Calibri Light</vt:lpstr>
      <vt:lpstr>The Hand Bold</vt:lpstr>
      <vt:lpstr>Wingdings</vt:lpstr>
      <vt:lpstr>office theme</vt:lpstr>
      <vt:lpstr>BLOOD BANKING APPLICATION USING  CLOUD COMPUTING</vt:lpstr>
      <vt:lpstr>OUTLINE</vt:lpstr>
      <vt:lpstr>ABSTRACT </vt:lpstr>
      <vt:lpstr>INTRODUCTION </vt:lpstr>
      <vt:lpstr> The purpose of this study is to examine whether using online banking systems enhances blood transfusion safety as well as improves customer service.   Therefore, the following specific issues are addressed in this study:   </vt:lpstr>
      <vt:lpstr>SYSTEM ARCHITECTURE</vt:lpstr>
      <vt:lpstr>EXISTING SYSTEM AND ITS DRAWBACKS</vt:lpstr>
      <vt:lpstr>PROPOSED  METHODOLOGY </vt:lpstr>
      <vt:lpstr>PROPOSED  METHODOLOGY </vt:lpstr>
      <vt:lpstr>RESULT </vt:lpstr>
      <vt:lpstr>RESULT</vt:lpstr>
      <vt:lpstr>RESULT</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SREE VAGDEVI KANDUKURI</cp:lastModifiedBy>
  <cp:revision>1154</cp:revision>
  <dcterms:created xsi:type="dcterms:W3CDTF">2022-04-23T13:26:44Z</dcterms:created>
  <dcterms:modified xsi:type="dcterms:W3CDTF">2023-11-18T20:59:28Z</dcterms:modified>
</cp:coreProperties>
</file>