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Finds the id from the params then gets the review and the room it is reviewing</a:t>
            </a:r>
          </a:p>
          <a:p>
            <a:pPr indent="-298450" lvl="0" marL="457200" rtl="0">
              <a:spcBef>
                <a:spcPts val="0"/>
              </a:spcBef>
              <a:spcAft>
                <a:spcPts val="0"/>
              </a:spcAft>
              <a:buSzPts val="1100"/>
              <a:buChar char="-"/>
            </a:pPr>
            <a:r>
              <a:rPr lang="en"/>
              <a:t>Updates the room values then saves the new ones</a:t>
            </a:r>
          </a:p>
          <a:p>
            <a:pPr indent="-298450" lvl="0" marL="457200" rtl="0">
              <a:spcBef>
                <a:spcPts val="0"/>
              </a:spcBef>
              <a:buSzPts val="1100"/>
              <a:buChar char="-"/>
            </a:pPr>
            <a:r>
              <a:rPr lang="en"/>
              <a:t>Destroys the review to delete it from the table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Finds the id from the params then gets the review and the room it is reviewing</a:t>
            </a:r>
          </a:p>
          <a:p>
            <a:pPr indent="-298450" lvl="0" marL="457200" rtl="0">
              <a:spcBef>
                <a:spcPts val="0"/>
              </a:spcBef>
              <a:spcAft>
                <a:spcPts val="0"/>
              </a:spcAft>
              <a:buSzPts val="1100"/>
              <a:buChar char="-"/>
            </a:pPr>
            <a:r>
              <a:rPr lang="en"/>
              <a:t>Updates the room values then saves the new ones</a:t>
            </a:r>
          </a:p>
          <a:p>
            <a:pPr indent="-298450" lvl="0" marL="457200" rtl="0">
              <a:spcBef>
                <a:spcPts val="0"/>
              </a:spcBef>
              <a:buSzPts val="1100"/>
              <a:buChar char="-"/>
            </a:pPr>
            <a:r>
              <a:rPr lang="en"/>
              <a:t>Destroys the review to delete it from the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Finds the id from the params then gets the review and the room it is reviewing</a:t>
            </a:r>
          </a:p>
          <a:p>
            <a:pPr indent="-298450" lvl="0" marL="457200" rtl="0">
              <a:spcBef>
                <a:spcPts val="0"/>
              </a:spcBef>
              <a:spcAft>
                <a:spcPts val="0"/>
              </a:spcAft>
              <a:buSzPts val="1100"/>
              <a:buChar char="-"/>
            </a:pPr>
            <a:r>
              <a:rPr lang="en"/>
              <a:t>Updates the room values then saves the new ones</a:t>
            </a:r>
          </a:p>
          <a:p>
            <a:pPr indent="-298450" lvl="0" marL="457200" rtl="0">
              <a:spcBef>
                <a:spcPts val="0"/>
              </a:spcBef>
              <a:buSzPts val="1100"/>
              <a:buChar char="-"/>
            </a:pPr>
            <a:r>
              <a:rPr lang="en"/>
              <a:t>Destroys the review to delete it from the table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Bootstrap - Gives CSS and JavaScript code to help in the design of elements like buttons, links, drop down menus and more</a:t>
            </a:r>
          </a:p>
          <a:p>
            <a:pPr lvl="0">
              <a:spcBef>
                <a:spcPts val="0"/>
              </a:spcBef>
              <a:buNone/>
            </a:pPr>
            <a:r>
              <a:t/>
            </a:r>
            <a:endParaRPr/>
          </a:p>
          <a:p>
            <a:pPr lvl="0">
              <a:spcBef>
                <a:spcPts val="0"/>
              </a:spcBef>
              <a:buNone/>
            </a:pPr>
            <a:r>
              <a:rPr lang="en"/>
              <a:t>Devise - Gives the </a:t>
            </a:r>
            <a:r>
              <a:rPr lang="en"/>
              <a:t>functionality to support the logging into the website, logging out and maintaining the table containing information about the users</a:t>
            </a:r>
          </a:p>
          <a:p>
            <a:pPr lvl="0">
              <a:spcBef>
                <a:spcPts val="0"/>
              </a:spcBef>
              <a:buNone/>
            </a:pPr>
            <a:r>
              <a:t/>
            </a:r>
            <a:endParaRPr/>
          </a:p>
          <a:p>
            <a:pPr lvl="0">
              <a:spcBef>
                <a:spcPts val="0"/>
              </a:spcBef>
              <a:buNone/>
            </a:pPr>
            <a:r>
              <a:rPr lang="en"/>
              <a:t>jQuery - </a:t>
            </a:r>
            <a:r>
              <a:rPr lang="en"/>
              <a:t>table sorting, autocomplete, stupidtables plugin, navigation</a:t>
            </a:r>
          </a:p>
          <a:p>
            <a:pPr lvl="0">
              <a:spcBef>
                <a:spcPts val="0"/>
              </a:spcBef>
              <a:buNone/>
            </a:pPr>
            <a:r>
              <a:t/>
            </a:r>
            <a:endParaRPr/>
          </a:p>
          <a:p>
            <a:pPr lvl="0">
              <a:spcBef>
                <a:spcPts val="0"/>
              </a:spcBef>
              <a:buNone/>
            </a:pPr>
            <a:r>
              <a:rPr lang="en"/>
              <a:t>Autocomplete - Used to allow the user to enter text to the building search which is then autocompleted with suggestions instead of using a massive drop down menu</a:t>
            </a:r>
          </a:p>
          <a:p>
            <a:pPr lvl="0">
              <a:spcBef>
                <a:spcPts val="0"/>
              </a:spcBef>
              <a:buNone/>
            </a:pPr>
            <a:r>
              <a:t/>
            </a:r>
            <a:endParaRPr/>
          </a:p>
          <a:p>
            <a:pPr lvl="0" rtl="0">
              <a:spcBef>
                <a:spcPts val="0"/>
              </a:spcBef>
              <a:buNone/>
            </a:pPr>
            <a:r>
              <a:rPr lang="en"/>
              <a:t>g</a:t>
            </a:r>
            <a:r>
              <a:rPr lang="en"/>
              <a:t>maps4rails - Allowed us to add a google map to every room page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5 Main tables</a:t>
            </a:r>
          </a:p>
          <a:p>
            <a:pPr lvl="0">
              <a:spcBef>
                <a:spcPts val="0"/>
              </a:spcBef>
              <a:buNone/>
            </a:pPr>
            <a:r>
              <a:rPr lang="en"/>
              <a:t>-discuss relationship  					Weak </a:t>
            </a:r>
            <a:r>
              <a:rPr lang="en"/>
              <a:t>entities</a:t>
            </a:r>
            <a:r>
              <a:rPr lang="en"/>
              <a:t> are rooms and reviews because cannot stand on their own, is defined by foreign key relationship </a:t>
            </a:r>
          </a:p>
          <a:p>
            <a:pPr lvl="0">
              <a:spcBef>
                <a:spcPts val="0"/>
              </a:spcBef>
              <a:buNone/>
            </a:pPr>
            <a:r>
              <a:rPr lang="en"/>
              <a:t>--</a:t>
            </a:r>
            <a:r>
              <a:rPr lang="en"/>
              <a:t>Building</a:t>
            </a:r>
            <a:r>
              <a:rPr lang="en"/>
              <a:t> to rooms (many to 1)			All rooms need to have a facility type attached to it but not all facility type are rooms (i.e garages, bathrooms)</a:t>
            </a:r>
          </a:p>
          <a:p>
            <a:pPr lvl="0">
              <a:spcBef>
                <a:spcPts val="0"/>
              </a:spcBef>
              <a:buNone/>
            </a:pPr>
            <a:r>
              <a:rPr lang="en"/>
              <a:t>--Rooms to </a:t>
            </a:r>
            <a:r>
              <a:rPr lang="en"/>
              <a:t>facility</a:t>
            </a:r>
            <a:r>
              <a:rPr lang="en"/>
              <a:t> type (1:1)</a:t>
            </a:r>
          </a:p>
          <a:p>
            <a:pPr lvl="0">
              <a:spcBef>
                <a:spcPts val="0"/>
              </a:spcBef>
              <a:buNone/>
            </a:pPr>
            <a:r>
              <a:rPr lang="en"/>
              <a:t>--Rooms to Reviews (1:M)</a:t>
            </a:r>
          </a:p>
          <a:p>
            <a:pPr lvl="0">
              <a:spcBef>
                <a:spcPts val="0"/>
              </a:spcBef>
              <a:buNone/>
            </a:pPr>
            <a:r>
              <a:rPr lang="en"/>
              <a:t>--Users to </a:t>
            </a:r>
            <a:r>
              <a:rPr lang="en"/>
              <a:t>Review</a:t>
            </a:r>
            <a:r>
              <a:rPr lang="en"/>
              <a:t> (1:M)</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All come from the database</a:t>
            </a:r>
          </a:p>
          <a:p>
            <a:pPr indent="-298450" lvl="0" marL="457200" rtl="0">
              <a:spcBef>
                <a:spcPts val="0"/>
              </a:spcBef>
              <a:spcAft>
                <a:spcPts val="0"/>
              </a:spcAft>
              <a:buSzPts val="1100"/>
              <a:buChar char="-"/>
            </a:pPr>
            <a:r>
              <a:rPr lang="en"/>
              <a:t>First get all rows from the table then convert that to an array that can be sorted by their type, name, etc</a:t>
            </a:r>
          </a:p>
          <a:p>
            <a:pPr indent="-298450" lvl="0" marL="457200" rtl="0">
              <a:spcBef>
                <a:spcPts val="0"/>
              </a:spcBef>
              <a:buSzPts val="1100"/>
              <a:buChar char="-"/>
            </a:pPr>
            <a:r>
              <a:rPr lang="en"/>
              <a:t>Used in the home page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ts val="1100"/>
              <a:buChar char="-"/>
            </a:pPr>
            <a:r>
              <a:rPr lang="en"/>
              <a:t>All from the database tables</a:t>
            </a:r>
          </a:p>
          <a:p>
            <a:pPr indent="-298450" lvl="0" marL="457200" rtl="0">
              <a:spcBef>
                <a:spcPts val="0"/>
              </a:spcBef>
              <a:spcAft>
                <a:spcPts val="0"/>
              </a:spcAft>
              <a:buSzPts val="1100"/>
              <a:buChar char="-"/>
            </a:pPr>
            <a:r>
              <a:rPr lang="en"/>
              <a:t>If user is not logged in, redirect to an error page</a:t>
            </a:r>
          </a:p>
          <a:p>
            <a:pPr indent="-298450" lvl="0" marL="457200" rtl="0">
              <a:spcBef>
                <a:spcPts val="0"/>
              </a:spcBef>
              <a:spcAft>
                <a:spcPts val="0"/>
              </a:spcAft>
              <a:buSzPts val="1100"/>
              <a:buChar char="-"/>
            </a:pPr>
            <a:r>
              <a:rPr lang="en"/>
              <a:t>Gets the use id number by checking the user table for first occurrence of a user with email equal to the current_user’s email (should only be one so first works)</a:t>
            </a:r>
          </a:p>
          <a:p>
            <a:pPr indent="-298450" lvl="0" marL="457200" rtl="0">
              <a:spcBef>
                <a:spcPts val="0"/>
              </a:spcBef>
              <a:spcAft>
                <a:spcPts val="0"/>
              </a:spcAft>
              <a:buSzPts val="1100"/>
              <a:buChar char="-"/>
            </a:pPr>
            <a:r>
              <a:rPr lang="en"/>
              <a:t>Uses that ID to check the reviews table and get ALL reviews made by that user id</a:t>
            </a:r>
          </a:p>
          <a:p>
            <a:pPr indent="-298450" lvl="0" marL="457200" rtl="0">
              <a:spcBef>
                <a:spcPts val="0"/>
              </a:spcBef>
              <a:spcAft>
                <a:spcPts val="0"/>
              </a:spcAft>
              <a:buSzPts val="1100"/>
              <a:buChar char="-"/>
            </a:pPr>
            <a:r>
              <a:rPr lang="en"/>
              <a:t>Gets the number of posts by just checking the length of the array</a:t>
            </a:r>
          </a:p>
          <a:p>
            <a:pPr indent="-298450" lvl="0" marL="457200" rtl="0">
              <a:spcBef>
                <a:spcPts val="0"/>
              </a:spcBef>
              <a:buSzPts val="1100"/>
              <a:buChar char="-"/>
            </a:pPr>
            <a:r>
              <a:rPr lang="en"/>
              <a:t>Gets the average rating by summing all the review ratings then dividing by number (0 if no posts to avoid divide by 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-First the parameters are send to helper method in application controller where it goes through a series of if else </a:t>
            </a:r>
            <a:r>
              <a:rPr lang="en"/>
              <a:t>statements</a:t>
            </a:r>
            <a:r>
              <a:rPr lang="en"/>
              <a:t> to find rooms matching the filters/categories set by the user</a:t>
            </a:r>
          </a:p>
          <a:p>
            <a:pPr lvl="0">
              <a:spcBef>
                <a:spcPts val="0"/>
              </a:spcBef>
              <a:buNone/>
            </a:pPr>
            <a:r>
              <a:t/>
            </a:r>
            <a:endParaRP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helper method returns a variable @result where in the controller we check if it exists if it does, we obtain all of the rooms id and obtain all the room with the ids in the result array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a:spcBef>
                <a:spcPts val="0"/>
              </a:spcBef>
              <a:spcAft>
                <a:spcPts val="0"/>
              </a:spcAft>
              <a:buSzPts val="1100"/>
              <a:buChar char="-"/>
            </a:pPr>
            <a:r>
              <a:rPr lang="en"/>
              <a:t>Gets passed a room id and uses it find the the information like average reviews, building location, and facility type for the room</a:t>
            </a:r>
          </a:p>
          <a:p>
            <a:pPr indent="-298450" lvl="0" marL="457200">
              <a:spcBef>
                <a:spcPts val="0"/>
              </a:spcBef>
              <a:buSzPts val="1100"/>
              <a:buChar char="-"/>
            </a:pPr>
            <a:r>
              <a:rPr lang="en"/>
              <a:t>Gathers the information to display maps, reviews and ratings about individual rooms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3000"/>
              <a:buFont typeface="Oswald"/>
              <a:buNone/>
              <a:defRPr sz="3000">
                <a:solidFill>
                  <a:schemeClr val="dk1"/>
                </a:solidFill>
                <a:latin typeface="Oswald"/>
                <a:ea typeface="Oswald"/>
                <a:cs typeface="Oswald"/>
                <a:sym typeface="Oswald"/>
              </a:defRPr>
            </a:lvl1pPr>
            <a:lvl2pPr lvl="1">
              <a:spcBef>
                <a:spcPts val="0"/>
              </a:spcBef>
              <a:buClr>
                <a:schemeClr val="dk1"/>
              </a:buClr>
              <a:buSzPts val="3000"/>
              <a:buFont typeface="Oswald"/>
              <a:buNone/>
              <a:defRPr sz="3000">
                <a:solidFill>
                  <a:schemeClr val="dk1"/>
                </a:solidFill>
                <a:latin typeface="Oswald"/>
                <a:ea typeface="Oswald"/>
                <a:cs typeface="Oswald"/>
                <a:sym typeface="Oswald"/>
              </a:defRPr>
            </a:lvl2pPr>
            <a:lvl3pPr lvl="2">
              <a:spcBef>
                <a:spcPts val="0"/>
              </a:spcBef>
              <a:buClr>
                <a:schemeClr val="dk1"/>
              </a:buClr>
              <a:buSzPts val="3000"/>
              <a:buFont typeface="Oswald"/>
              <a:buNone/>
              <a:defRPr sz="3000">
                <a:solidFill>
                  <a:schemeClr val="dk1"/>
                </a:solidFill>
                <a:latin typeface="Oswald"/>
                <a:ea typeface="Oswald"/>
                <a:cs typeface="Oswald"/>
                <a:sym typeface="Oswald"/>
              </a:defRPr>
            </a:lvl3pPr>
            <a:lvl4pPr lvl="3">
              <a:spcBef>
                <a:spcPts val="0"/>
              </a:spcBef>
              <a:buClr>
                <a:schemeClr val="dk1"/>
              </a:buClr>
              <a:buSzPts val="3000"/>
              <a:buFont typeface="Oswald"/>
              <a:buNone/>
              <a:defRPr sz="3000">
                <a:solidFill>
                  <a:schemeClr val="dk1"/>
                </a:solidFill>
                <a:latin typeface="Oswald"/>
                <a:ea typeface="Oswald"/>
                <a:cs typeface="Oswald"/>
                <a:sym typeface="Oswald"/>
              </a:defRPr>
            </a:lvl4pPr>
            <a:lvl5pPr lvl="4">
              <a:spcBef>
                <a:spcPts val="0"/>
              </a:spcBef>
              <a:buClr>
                <a:schemeClr val="dk1"/>
              </a:buClr>
              <a:buSzPts val="3000"/>
              <a:buFont typeface="Oswald"/>
              <a:buNone/>
              <a:defRPr sz="3000">
                <a:solidFill>
                  <a:schemeClr val="dk1"/>
                </a:solidFill>
                <a:latin typeface="Oswald"/>
                <a:ea typeface="Oswald"/>
                <a:cs typeface="Oswald"/>
                <a:sym typeface="Oswald"/>
              </a:defRPr>
            </a:lvl5pPr>
            <a:lvl6pPr lvl="5">
              <a:spcBef>
                <a:spcPts val="0"/>
              </a:spcBef>
              <a:buClr>
                <a:schemeClr val="dk1"/>
              </a:buClr>
              <a:buSzPts val="3000"/>
              <a:buFont typeface="Oswald"/>
              <a:buNone/>
              <a:defRPr sz="3000">
                <a:solidFill>
                  <a:schemeClr val="dk1"/>
                </a:solidFill>
                <a:latin typeface="Oswald"/>
                <a:ea typeface="Oswald"/>
                <a:cs typeface="Oswald"/>
                <a:sym typeface="Oswald"/>
              </a:defRPr>
            </a:lvl6pPr>
            <a:lvl7pPr lvl="6">
              <a:spcBef>
                <a:spcPts val="0"/>
              </a:spcBef>
              <a:buClr>
                <a:schemeClr val="dk1"/>
              </a:buClr>
              <a:buSzPts val="3000"/>
              <a:buFont typeface="Oswald"/>
              <a:buNone/>
              <a:defRPr sz="3000">
                <a:solidFill>
                  <a:schemeClr val="dk1"/>
                </a:solidFill>
                <a:latin typeface="Oswald"/>
                <a:ea typeface="Oswald"/>
                <a:cs typeface="Oswald"/>
                <a:sym typeface="Oswald"/>
              </a:defRPr>
            </a:lvl7pPr>
            <a:lvl8pPr lvl="7">
              <a:spcBef>
                <a:spcPts val="0"/>
              </a:spcBef>
              <a:buClr>
                <a:schemeClr val="dk1"/>
              </a:buClr>
              <a:buSzPts val="3000"/>
              <a:buFont typeface="Oswald"/>
              <a:buNone/>
              <a:defRPr sz="3000">
                <a:solidFill>
                  <a:schemeClr val="dk1"/>
                </a:solidFill>
                <a:latin typeface="Oswald"/>
                <a:ea typeface="Oswald"/>
                <a:cs typeface="Oswald"/>
                <a:sym typeface="Oswald"/>
              </a:defRPr>
            </a:lvl8pPr>
            <a:lvl9pPr lvl="8">
              <a:spcBef>
                <a:spcPts val="0"/>
              </a:spcBef>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0" y="-464518"/>
            <a:ext cx="9144000" cy="6072542"/>
          </a:xfrm>
          <a:prstGeom prst="rect">
            <a:avLst/>
          </a:prstGeom>
          <a:noFill/>
          <a:ln>
            <a:noFill/>
          </a:ln>
        </p:spPr>
      </p:pic>
      <p:sp>
        <p:nvSpPr>
          <p:cNvPr id="60" name="Shape 60"/>
          <p:cNvSpPr txBox="1"/>
          <p:nvPr>
            <p:ph type="ctrTitle"/>
          </p:nvPr>
        </p:nvSpPr>
        <p:spPr>
          <a:xfrm>
            <a:off x="671258" y="1318750"/>
            <a:ext cx="7801500" cy="1730100"/>
          </a:xfrm>
          <a:prstGeom prst="rect">
            <a:avLst/>
          </a:prstGeom>
        </p:spPr>
        <p:txBody>
          <a:bodyPr anchorCtr="0" anchor="b" bIns="91425" lIns="91425" rIns="91425" wrap="square" tIns="91425">
            <a:noAutofit/>
          </a:bodyPr>
          <a:lstStyle/>
          <a:p>
            <a:pPr lvl="0">
              <a:spcBef>
                <a:spcPts val="0"/>
              </a:spcBef>
              <a:buNone/>
            </a:pPr>
            <a:r>
              <a:rPr lang="en" sz="6000">
                <a:solidFill>
                  <a:srgbClr val="FFFFFF"/>
                </a:solidFill>
                <a:highlight>
                  <a:srgbClr val="FFFFFF"/>
                </a:highlight>
              </a:rPr>
              <a:t>_</a:t>
            </a:r>
            <a:r>
              <a:rPr lang="en" sz="6000">
                <a:solidFill>
                  <a:schemeClr val="lt1"/>
                </a:solidFill>
                <a:highlight>
                  <a:srgbClr val="FFFFFF"/>
                </a:highlight>
              </a:rPr>
              <a:t>FaciliRate</a:t>
            </a:r>
            <a:r>
              <a:rPr lang="en" sz="6000">
                <a:solidFill>
                  <a:srgbClr val="FFFFFF"/>
                </a:solidFill>
                <a:highlight>
                  <a:srgbClr val="FFFFFF"/>
                </a:highlight>
              </a:rPr>
              <a:t>_</a:t>
            </a:r>
          </a:p>
        </p:txBody>
      </p:sp>
      <p:sp>
        <p:nvSpPr>
          <p:cNvPr id="61" name="Shape 61"/>
          <p:cNvSpPr txBox="1"/>
          <p:nvPr>
            <p:ph idx="1" type="subTitle"/>
          </p:nvPr>
        </p:nvSpPr>
        <p:spPr>
          <a:xfrm>
            <a:off x="2656150" y="4279526"/>
            <a:ext cx="7801500" cy="7926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highlight>
                  <a:srgbClr val="FFFFFF"/>
                </a:highlight>
              </a:rPr>
              <a:t>_</a:t>
            </a:r>
            <a:r>
              <a:rPr lang="en">
                <a:solidFill>
                  <a:schemeClr val="accent1"/>
                </a:solidFill>
                <a:highlight>
                  <a:srgbClr val="FFFFFF"/>
                </a:highlight>
              </a:rPr>
              <a:t>Computer Science Squad (CSS)</a:t>
            </a:r>
            <a:r>
              <a:rPr lang="en">
                <a:solidFill>
                  <a:srgbClr val="FFFFFF"/>
                </a:solidFill>
                <a:highlight>
                  <a:srgbClr val="FFFFFF"/>
                </a:highlight>
              </a:rPr>
              <a:t>_</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Geolocation</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Fetched every OSU building, along with its longitude and latitude and inserted into database</a:t>
            </a:r>
          </a:p>
          <a:p>
            <a:pPr indent="-342900" lvl="0" marL="457200" rtl="0">
              <a:spcBef>
                <a:spcPts val="0"/>
              </a:spcBef>
              <a:spcAft>
                <a:spcPts val="0"/>
              </a:spcAft>
              <a:buSzPts val="1800"/>
              <a:buChar char="●"/>
            </a:pPr>
            <a:r>
              <a:rPr lang="en"/>
              <a:t>HTML5 Geolocation API</a:t>
            </a:r>
          </a:p>
          <a:p>
            <a:pPr indent="-317500" lvl="1" marL="914400" rtl="0">
              <a:spcBef>
                <a:spcPts val="0"/>
              </a:spcBef>
              <a:spcAft>
                <a:spcPts val="0"/>
              </a:spcAft>
              <a:buSzPts val="1400"/>
              <a:buChar char="○"/>
            </a:pPr>
            <a:r>
              <a:rPr lang="en"/>
              <a:t>Handling if not available</a:t>
            </a:r>
          </a:p>
          <a:p>
            <a:pPr indent="-342900" lvl="0" marL="457200" rtl="0">
              <a:spcBef>
                <a:spcPts val="0"/>
              </a:spcBef>
              <a:spcAft>
                <a:spcPts val="0"/>
              </a:spcAft>
              <a:buSzPts val="1800"/>
              <a:buChar char="●"/>
            </a:pPr>
            <a:r>
              <a:rPr lang="en"/>
              <a:t>Haversine formula to calculate distance from user coordinates to each building</a:t>
            </a:r>
          </a:p>
          <a:p>
            <a:pPr indent="-342900" lvl="0" marL="457200" rtl="0">
              <a:spcBef>
                <a:spcPts val="0"/>
              </a:spcBef>
              <a:spcAft>
                <a:spcPts val="0"/>
              </a:spcAft>
              <a:buSzPts val="1800"/>
              <a:buChar char="●"/>
            </a:pPr>
            <a:r>
              <a:rPr lang="en"/>
              <a:t>Displaying distance in results table</a:t>
            </a:r>
          </a:p>
          <a:p>
            <a:pPr indent="-317500" lvl="1" marL="914400" rtl="0">
              <a:spcBef>
                <a:spcPts val="0"/>
              </a:spcBef>
              <a:buSzPts val="1400"/>
              <a:buChar char="○"/>
            </a:pPr>
            <a:r>
              <a:rPr lang="en"/>
              <a:t>Sortable using jQuery plugin</a:t>
            </a:r>
          </a:p>
          <a:p>
            <a:pPr lvl="0">
              <a:spcBef>
                <a:spcPts val="0"/>
              </a:spcBef>
              <a:buNone/>
            </a:pPr>
            <a:r>
              <a:t/>
            </a:r>
            <a:endParaRPr/>
          </a:p>
        </p:txBody>
      </p:sp>
      <p:pic>
        <p:nvPicPr>
          <p:cNvPr id="124" name="Shape 124"/>
          <p:cNvPicPr preferRelativeResize="0"/>
          <p:nvPr/>
        </p:nvPicPr>
        <p:blipFill>
          <a:blip r:embed="rId3">
            <a:alphaModFix/>
          </a:blip>
          <a:stretch>
            <a:fillRect/>
          </a:stretch>
        </p:blipFill>
        <p:spPr>
          <a:xfrm>
            <a:off x="4596100" y="3268550"/>
            <a:ext cx="4547899" cy="178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n"/>
              <a:t>Facility</a:t>
            </a:r>
            <a:r>
              <a:rPr lang="en"/>
              <a:t> Controller - New</a:t>
            </a:r>
          </a:p>
        </p:txBody>
      </p:sp>
      <p:sp>
        <p:nvSpPr>
          <p:cNvPr id="130" name="Shape 130"/>
          <p:cNvSpPr txBox="1"/>
          <p:nvPr>
            <p:ph idx="1" type="body"/>
          </p:nvPr>
        </p:nvSpPr>
        <p:spPr>
          <a:xfrm>
            <a:off x="311700" y="1152475"/>
            <a:ext cx="4046400" cy="10596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Renders an empty form for the user to create a review</a:t>
            </a:r>
          </a:p>
        </p:txBody>
      </p:sp>
      <p:sp>
        <p:nvSpPr>
          <p:cNvPr id="131" name="Shape 131"/>
          <p:cNvSpPr txBox="1"/>
          <p:nvPr/>
        </p:nvSpPr>
        <p:spPr>
          <a:xfrm>
            <a:off x="286500" y="2358300"/>
            <a:ext cx="4096800" cy="10596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accent3"/>
              </a:buClr>
              <a:buSzPts val="1800"/>
              <a:buFont typeface="Average"/>
              <a:buChar char="●"/>
            </a:pPr>
            <a:r>
              <a:rPr lang="en" sz="1800">
                <a:solidFill>
                  <a:schemeClr val="accent3"/>
                </a:solidFill>
                <a:latin typeface="Average"/>
                <a:ea typeface="Average"/>
                <a:cs typeface="Average"/>
                <a:sym typeface="Average"/>
              </a:rPr>
              <a:t>Fetches buildings, facility types, and rooms so client input fields have autocomplete suggestions</a:t>
            </a:r>
          </a:p>
        </p:txBody>
      </p:sp>
      <p:pic>
        <p:nvPicPr>
          <p:cNvPr id="132" name="Shape 132"/>
          <p:cNvPicPr preferRelativeResize="0"/>
          <p:nvPr/>
        </p:nvPicPr>
        <p:blipFill>
          <a:blip r:embed="rId3">
            <a:alphaModFix/>
          </a:blip>
          <a:stretch>
            <a:fillRect/>
          </a:stretch>
        </p:blipFill>
        <p:spPr>
          <a:xfrm>
            <a:off x="4535700" y="1170125"/>
            <a:ext cx="4455900" cy="32743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n"/>
              <a:t>Facility Controller - Create</a:t>
            </a:r>
          </a:p>
        </p:txBody>
      </p:sp>
      <p:sp>
        <p:nvSpPr>
          <p:cNvPr id="138" name="Shape 138"/>
          <p:cNvSpPr txBox="1"/>
          <p:nvPr>
            <p:ph idx="1" type="body"/>
          </p:nvPr>
        </p:nvSpPr>
        <p:spPr>
          <a:xfrm>
            <a:off x="311700" y="1152475"/>
            <a:ext cx="4046400" cy="10596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Given a filled form of review data, creates a review in the database</a:t>
            </a:r>
          </a:p>
        </p:txBody>
      </p:sp>
      <p:sp>
        <p:nvSpPr>
          <p:cNvPr id="139" name="Shape 139"/>
          <p:cNvSpPr txBox="1"/>
          <p:nvPr/>
        </p:nvSpPr>
        <p:spPr>
          <a:xfrm>
            <a:off x="334200" y="3061150"/>
            <a:ext cx="4096800" cy="10596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accent3"/>
              </a:buClr>
              <a:buSzPts val="1800"/>
              <a:buFont typeface="Average"/>
              <a:buChar char="●"/>
            </a:pPr>
            <a:r>
              <a:rPr lang="en" sz="1800">
                <a:solidFill>
                  <a:schemeClr val="accent3"/>
                </a:solidFill>
                <a:latin typeface="Average"/>
                <a:ea typeface="Average"/>
                <a:cs typeface="Average"/>
                <a:sym typeface="Average"/>
              </a:rPr>
              <a:t>In addition to client-side validation, performs some basic server-side validation</a:t>
            </a:r>
          </a:p>
        </p:txBody>
      </p:sp>
      <p:pic>
        <p:nvPicPr>
          <p:cNvPr id="140" name="Shape 140"/>
          <p:cNvPicPr preferRelativeResize="0"/>
          <p:nvPr/>
        </p:nvPicPr>
        <p:blipFill>
          <a:blip r:embed="rId3">
            <a:alphaModFix/>
          </a:blip>
          <a:stretch>
            <a:fillRect/>
          </a:stretch>
        </p:blipFill>
        <p:spPr>
          <a:xfrm>
            <a:off x="4535700" y="1170125"/>
            <a:ext cx="4455901" cy="3490968"/>
          </a:xfrm>
          <a:prstGeom prst="rect">
            <a:avLst/>
          </a:prstGeom>
          <a:noFill/>
          <a:ln>
            <a:noFill/>
          </a:ln>
        </p:spPr>
      </p:pic>
      <p:sp>
        <p:nvSpPr>
          <p:cNvPr id="141" name="Shape 141"/>
          <p:cNvSpPr txBox="1"/>
          <p:nvPr/>
        </p:nvSpPr>
        <p:spPr>
          <a:xfrm>
            <a:off x="311700" y="1971900"/>
            <a:ext cx="4141800" cy="11997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accent3"/>
              </a:buClr>
              <a:buSzPts val="1800"/>
              <a:buFont typeface="Average"/>
              <a:buChar char="●"/>
            </a:pPr>
            <a:r>
              <a:rPr lang="en" sz="1800">
                <a:solidFill>
                  <a:schemeClr val="accent3"/>
                </a:solidFill>
                <a:latin typeface="Average"/>
                <a:ea typeface="Average"/>
                <a:cs typeface="Average"/>
                <a:sym typeface="Average"/>
              </a:rPr>
              <a:t>Creates facility if not already present in database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n"/>
              <a:t>Facility Controller - Delete</a:t>
            </a:r>
          </a:p>
        </p:txBody>
      </p:sp>
      <p:sp>
        <p:nvSpPr>
          <p:cNvPr id="147" name="Shape 147"/>
          <p:cNvSpPr txBox="1"/>
          <p:nvPr>
            <p:ph idx="1" type="body"/>
          </p:nvPr>
        </p:nvSpPr>
        <p:spPr>
          <a:xfrm>
            <a:off x="311700" y="1152475"/>
            <a:ext cx="4046400" cy="10596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Deletes the review that is passed through the url from the Review table</a:t>
            </a:r>
          </a:p>
        </p:txBody>
      </p:sp>
      <p:sp>
        <p:nvSpPr>
          <p:cNvPr id="148" name="Shape 148"/>
          <p:cNvSpPr txBox="1"/>
          <p:nvPr/>
        </p:nvSpPr>
        <p:spPr>
          <a:xfrm>
            <a:off x="286500" y="2358300"/>
            <a:ext cx="4096800" cy="10596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accent3"/>
              </a:buClr>
              <a:buSzPts val="1800"/>
              <a:buFont typeface="Average"/>
              <a:buChar char="●"/>
            </a:pPr>
            <a:r>
              <a:rPr lang="en" sz="1800">
                <a:solidFill>
                  <a:schemeClr val="accent3"/>
                </a:solidFill>
                <a:latin typeface="Average"/>
                <a:ea typeface="Average"/>
                <a:cs typeface="Average"/>
                <a:sym typeface="Average"/>
              </a:rPr>
              <a:t>Updates the value of the average rating of the room to account for the deleted review</a:t>
            </a:r>
          </a:p>
        </p:txBody>
      </p:sp>
      <p:pic>
        <p:nvPicPr>
          <p:cNvPr id="149" name="Shape 149"/>
          <p:cNvPicPr preferRelativeResize="0"/>
          <p:nvPr/>
        </p:nvPicPr>
        <p:blipFill>
          <a:blip r:embed="rId3">
            <a:alphaModFix/>
          </a:blip>
          <a:stretch>
            <a:fillRect/>
          </a:stretch>
        </p:blipFill>
        <p:spPr>
          <a:xfrm>
            <a:off x="4358100" y="1854274"/>
            <a:ext cx="4567151" cy="162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b="1" lang="en"/>
              <a:t>Frameworks Used in FaciliRate</a:t>
            </a:r>
          </a:p>
        </p:txBody>
      </p:sp>
      <p:sp>
        <p:nvSpPr>
          <p:cNvPr id="155" name="Shape 155"/>
          <p:cNvSpPr txBox="1"/>
          <p:nvPr>
            <p:ph idx="1" type="body"/>
          </p:nvPr>
        </p:nvSpPr>
        <p:spPr>
          <a:xfrm>
            <a:off x="692700" y="1304875"/>
            <a:ext cx="8520600" cy="572700"/>
          </a:xfrm>
          <a:prstGeom prst="rect">
            <a:avLst/>
          </a:prstGeom>
        </p:spPr>
        <p:txBody>
          <a:bodyPr anchorCtr="0" anchor="t" bIns="91425" lIns="91425" rIns="91425" wrap="square" tIns="91425">
            <a:noAutofit/>
          </a:bodyPr>
          <a:lstStyle/>
          <a:p>
            <a:pPr indent="-355600" lvl="0" marL="457200" rtl="0">
              <a:lnSpc>
                <a:spcPct val="200000"/>
              </a:lnSpc>
              <a:spcBef>
                <a:spcPts val="0"/>
              </a:spcBef>
              <a:buSzPts val="2000"/>
              <a:buChar char="●"/>
            </a:pPr>
            <a:r>
              <a:rPr lang="en" sz="2000"/>
              <a:t>Bootstrap</a:t>
            </a:r>
          </a:p>
        </p:txBody>
      </p:sp>
      <p:sp>
        <p:nvSpPr>
          <p:cNvPr id="156" name="Shape 156"/>
          <p:cNvSpPr txBox="1"/>
          <p:nvPr>
            <p:ph idx="1" type="body"/>
          </p:nvPr>
        </p:nvSpPr>
        <p:spPr>
          <a:xfrm>
            <a:off x="692700" y="1877575"/>
            <a:ext cx="8520600" cy="572700"/>
          </a:xfrm>
          <a:prstGeom prst="rect">
            <a:avLst/>
          </a:prstGeom>
        </p:spPr>
        <p:txBody>
          <a:bodyPr anchorCtr="0" anchor="t" bIns="91425" lIns="91425" rIns="91425" wrap="square" tIns="91425">
            <a:noAutofit/>
          </a:bodyPr>
          <a:lstStyle/>
          <a:p>
            <a:pPr indent="-355600" lvl="0" marL="457200" rtl="0">
              <a:lnSpc>
                <a:spcPct val="200000"/>
              </a:lnSpc>
              <a:spcBef>
                <a:spcPts val="0"/>
              </a:spcBef>
              <a:buSzPts val="2000"/>
              <a:buChar char="●"/>
            </a:pPr>
            <a:r>
              <a:rPr lang="en" sz="2000"/>
              <a:t>Devise</a:t>
            </a:r>
          </a:p>
        </p:txBody>
      </p:sp>
      <p:sp>
        <p:nvSpPr>
          <p:cNvPr id="157" name="Shape 157"/>
          <p:cNvSpPr txBox="1"/>
          <p:nvPr>
            <p:ph idx="1" type="body"/>
          </p:nvPr>
        </p:nvSpPr>
        <p:spPr>
          <a:xfrm>
            <a:off x="692700" y="2517650"/>
            <a:ext cx="8520600" cy="572700"/>
          </a:xfrm>
          <a:prstGeom prst="rect">
            <a:avLst/>
          </a:prstGeom>
        </p:spPr>
        <p:txBody>
          <a:bodyPr anchorCtr="0" anchor="t" bIns="91425" lIns="91425" rIns="91425" wrap="square" tIns="91425">
            <a:noAutofit/>
          </a:bodyPr>
          <a:lstStyle/>
          <a:p>
            <a:pPr indent="-355600" lvl="0" marL="457200" rtl="0">
              <a:lnSpc>
                <a:spcPct val="200000"/>
              </a:lnSpc>
              <a:spcBef>
                <a:spcPts val="0"/>
              </a:spcBef>
              <a:buSzPts val="2000"/>
              <a:buChar char="●"/>
            </a:pPr>
            <a:r>
              <a:rPr lang="en" sz="2000"/>
              <a:t>jQuery</a:t>
            </a:r>
          </a:p>
        </p:txBody>
      </p:sp>
      <p:sp>
        <p:nvSpPr>
          <p:cNvPr id="158" name="Shape 158"/>
          <p:cNvSpPr txBox="1"/>
          <p:nvPr>
            <p:ph idx="1" type="body"/>
          </p:nvPr>
        </p:nvSpPr>
        <p:spPr>
          <a:xfrm>
            <a:off x="692700" y="3157725"/>
            <a:ext cx="8520600" cy="572700"/>
          </a:xfrm>
          <a:prstGeom prst="rect">
            <a:avLst/>
          </a:prstGeom>
        </p:spPr>
        <p:txBody>
          <a:bodyPr anchorCtr="0" anchor="t" bIns="91425" lIns="91425" rIns="91425" wrap="square" tIns="91425">
            <a:noAutofit/>
          </a:bodyPr>
          <a:lstStyle/>
          <a:p>
            <a:pPr indent="-355600" lvl="0" marL="457200" rtl="0">
              <a:lnSpc>
                <a:spcPct val="200000"/>
              </a:lnSpc>
              <a:spcBef>
                <a:spcPts val="0"/>
              </a:spcBef>
              <a:buSzPts val="2000"/>
              <a:buChar char="●"/>
            </a:pPr>
            <a:r>
              <a:rPr lang="en" sz="2000"/>
              <a:t>Autocomplete</a:t>
            </a:r>
          </a:p>
        </p:txBody>
      </p:sp>
      <p:sp>
        <p:nvSpPr>
          <p:cNvPr id="159" name="Shape 159"/>
          <p:cNvSpPr txBox="1"/>
          <p:nvPr>
            <p:ph idx="1" type="body"/>
          </p:nvPr>
        </p:nvSpPr>
        <p:spPr>
          <a:xfrm>
            <a:off x="692700" y="3806625"/>
            <a:ext cx="8520600" cy="572700"/>
          </a:xfrm>
          <a:prstGeom prst="rect">
            <a:avLst/>
          </a:prstGeom>
        </p:spPr>
        <p:txBody>
          <a:bodyPr anchorCtr="0" anchor="t" bIns="91425" lIns="91425" rIns="91425" wrap="square" tIns="91425">
            <a:noAutofit/>
          </a:bodyPr>
          <a:lstStyle/>
          <a:p>
            <a:pPr indent="-355600" lvl="0" marL="457200" rtl="0">
              <a:lnSpc>
                <a:spcPct val="200000"/>
              </a:lnSpc>
              <a:spcBef>
                <a:spcPts val="0"/>
              </a:spcBef>
              <a:buSzPts val="2000"/>
              <a:buChar char="●"/>
            </a:pPr>
            <a:r>
              <a:rPr lang="en" sz="2000"/>
              <a:t>gmaps4rails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Demo</a:t>
            </a:r>
          </a:p>
          <a:p>
            <a:pPr lvl="0">
              <a:spcBef>
                <a:spcPts val="0"/>
              </a:spcBef>
              <a:buNone/>
            </a:pPr>
            <a:r>
              <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Overview</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ts val="1800"/>
              <a:buChar char="-"/>
            </a:pPr>
            <a:r>
              <a:rPr lang="en"/>
              <a:t>Schema presented </a:t>
            </a:r>
            <a:r>
              <a:rPr lang="en"/>
              <a:t>through</a:t>
            </a:r>
            <a:r>
              <a:rPr lang="en"/>
              <a:t> E.R. diagram</a:t>
            </a:r>
          </a:p>
          <a:p>
            <a:pPr indent="-342900" lvl="0" marL="457200" rtl="0">
              <a:lnSpc>
                <a:spcPct val="200000"/>
              </a:lnSpc>
              <a:spcBef>
                <a:spcPts val="0"/>
              </a:spcBef>
              <a:spcAft>
                <a:spcPts val="0"/>
              </a:spcAft>
              <a:buSzPts val="1800"/>
              <a:buChar char="-"/>
            </a:pPr>
            <a:r>
              <a:rPr lang="en"/>
              <a:t>Controllers and Views (</a:t>
            </a:r>
            <a:r>
              <a:rPr lang="en"/>
              <a:t>Home, User, Result</a:t>
            </a:r>
            <a:r>
              <a:rPr lang="en"/>
              <a:t>, Room, and Facility)</a:t>
            </a:r>
          </a:p>
          <a:p>
            <a:pPr indent="-342900" lvl="0" marL="457200" rtl="0">
              <a:lnSpc>
                <a:spcPct val="200000"/>
              </a:lnSpc>
              <a:spcBef>
                <a:spcPts val="0"/>
              </a:spcBef>
              <a:spcAft>
                <a:spcPts val="0"/>
              </a:spcAft>
              <a:buSzPts val="1800"/>
              <a:buChar char="-"/>
            </a:pPr>
            <a:r>
              <a:rPr lang="en"/>
              <a:t>Frameworks</a:t>
            </a:r>
          </a:p>
          <a:p>
            <a:pPr indent="-342900" lvl="0" marL="457200">
              <a:lnSpc>
                <a:spcPct val="200000"/>
              </a:lnSpc>
              <a:spcBef>
                <a:spcPts val="0"/>
              </a:spcBef>
              <a:buSzPts val="1800"/>
              <a:buChar char="-"/>
            </a:pPr>
            <a:r>
              <a:rPr lang="en"/>
              <a:t>Demo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1290838" y="481463"/>
            <a:ext cx="6562324" cy="4180574"/>
          </a:xfrm>
          <a:prstGeom prst="rect">
            <a:avLst/>
          </a:prstGeom>
          <a:noFill/>
          <a:ln>
            <a:noFill/>
          </a:ln>
        </p:spPr>
      </p:pic>
      <p:sp>
        <p:nvSpPr>
          <p:cNvPr id="73" name="Shape 73"/>
          <p:cNvSpPr txBox="1"/>
          <p:nvPr/>
        </p:nvSpPr>
        <p:spPr>
          <a:xfrm>
            <a:off x="1632050" y="-142200"/>
            <a:ext cx="5712300" cy="843900"/>
          </a:xfrm>
          <a:prstGeom prst="rect">
            <a:avLst/>
          </a:prstGeom>
          <a:noFill/>
          <a:ln>
            <a:noFill/>
          </a:ln>
        </p:spPr>
        <p:txBody>
          <a:bodyPr anchorCtr="0" anchor="ctr" bIns="91425" lIns="91425" rIns="91425" wrap="square" tIns="91425">
            <a:noAutofit/>
          </a:bodyPr>
          <a:lstStyle/>
          <a:p>
            <a:pPr lvl="0" rtl="0" algn="ctr">
              <a:spcBef>
                <a:spcPts val="0"/>
              </a:spcBef>
              <a:buNone/>
            </a:pPr>
            <a:r>
              <a:rPr lang="en" sz="3000">
                <a:solidFill>
                  <a:schemeClr val="dk1"/>
                </a:solidFill>
                <a:latin typeface="Oswald"/>
                <a:ea typeface="Oswald"/>
                <a:cs typeface="Oswald"/>
                <a:sym typeface="Oswald"/>
              </a:rPr>
              <a:t>Website Diagram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292625"/>
            <a:ext cx="8520600" cy="572700"/>
          </a:xfrm>
          <a:prstGeom prst="rect">
            <a:avLst/>
          </a:prstGeom>
        </p:spPr>
        <p:txBody>
          <a:bodyPr anchorCtr="0" anchor="t" bIns="91425" lIns="91425" rIns="91425" wrap="square" tIns="91425">
            <a:noAutofit/>
          </a:bodyPr>
          <a:lstStyle/>
          <a:p>
            <a:pPr lvl="0" algn="ctr">
              <a:spcBef>
                <a:spcPts val="0"/>
              </a:spcBef>
              <a:buNone/>
            </a:pPr>
            <a:r>
              <a:rPr lang="en"/>
              <a:t>E.R Diagram</a:t>
            </a:r>
          </a:p>
        </p:txBody>
      </p:sp>
      <p:pic>
        <p:nvPicPr>
          <p:cNvPr id="79" name="Shape 79"/>
          <p:cNvPicPr preferRelativeResize="0"/>
          <p:nvPr/>
        </p:nvPicPr>
        <p:blipFill>
          <a:blip r:embed="rId3">
            <a:alphaModFix/>
          </a:blip>
          <a:stretch>
            <a:fillRect/>
          </a:stretch>
        </p:blipFill>
        <p:spPr>
          <a:xfrm>
            <a:off x="1354350" y="1017725"/>
            <a:ext cx="6559086" cy="397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n"/>
              <a:t>Home</a:t>
            </a:r>
            <a:r>
              <a:rPr lang="en"/>
              <a:t> Controller</a:t>
            </a:r>
          </a:p>
        </p:txBody>
      </p:sp>
      <p:sp>
        <p:nvSpPr>
          <p:cNvPr id="85" name="Shape 85"/>
          <p:cNvSpPr txBox="1"/>
          <p:nvPr>
            <p:ph idx="1" type="body"/>
          </p:nvPr>
        </p:nvSpPr>
        <p:spPr>
          <a:xfrm>
            <a:off x="311700" y="1152475"/>
            <a:ext cx="8520600" cy="10596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Sets up the variables needed for the home page to give user options for </a:t>
            </a:r>
            <a:r>
              <a:rPr lang="en"/>
              <a:t>autocomplete</a:t>
            </a:r>
            <a:r>
              <a:rPr lang="en"/>
              <a:t> text entry (Buildings) and for drop down menus (Facility Types)</a:t>
            </a:r>
          </a:p>
        </p:txBody>
      </p:sp>
      <p:sp>
        <p:nvSpPr>
          <p:cNvPr id="86" name="Shape 86"/>
          <p:cNvSpPr txBox="1"/>
          <p:nvPr/>
        </p:nvSpPr>
        <p:spPr>
          <a:xfrm>
            <a:off x="311850" y="1839350"/>
            <a:ext cx="8520600" cy="1059600"/>
          </a:xfrm>
          <a:prstGeom prst="rect">
            <a:avLst/>
          </a:prstGeom>
          <a:noFill/>
          <a:ln>
            <a:noFill/>
          </a:ln>
        </p:spPr>
        <p:txBody>
          <a:bodyPr anchorCtr="0" anchor="ctr" bIns="91425" lIns="91425" rIns="91425" wrap="square" tIns="91425">
            <a:noAutofit/>
          </a:bodyPr>
          <a:lstStyle/>
          <a:p>
            <a:pPr indent="-342900" lvl="0" marL="457200" rtl="0">
              <a:lnSpc>
                <a:spcPct val="115000"/>
              </a:lnSpc>
              <a:spcBef>
                <a:spcPts val="0"/>
              </a:spcBef>
              <a:spcAft>
                <a:spcPts val="1600"/>
              </a:spcAft>
              <a:buClr>
                <a:schemeClr val="accent3"/>
              </a:buClr>
              <a:buSzPts val="1800"/>
              <a:buFont typeface="Average"/>
              <a:buChar char="●"/>
            </a:pPr>
            <a:r>
              <a:rPr lang="en" sz="1800">
                <a:solidFill>
                  <a:schemeClr val="accent3"/>
                </a:solidFill>
                <a:latin typeface="Average"/>
                <a:ea typeface="Average"/>
                <a:cs typeface="Average"/>
                <a:sym typeface="Average"/>
              </a:rPr>
              <a:t>Creates an array variables to contain all possible types of facilities and all possible buildings</a:t>
            </a:r>
          </a:p>
        </p:txBody>
      </p:sp>
      <p:pic>
        <p:nvPicPr>
          <p:cNvPr id="87" name="Shape 87"/>
          <p:cNvPicPr preferRelativeResize="0"/>
          <p:nvPr/>
        </p:nvPicPr>
        <p:blipFill>
          <a:blip r:embed="rId3">
            <a:alphaModFix/>
          </a:blip>
          <a:stretch>
            <a:fillRect/>
          </a:stretch>
        </p:blipFill>
        <p:spPr>
          <a:xfrm>
            <a:off x="2142886" y="3203751"/>
            <a:ext cx="6689416" cy="105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n"/>
              <a:t>User </a:t>
            </a:r>
            <a:r>
              <a:rPr lang="en"/>
              <a:t>Controller</a:t>
            </a:r>
          </a:p>
        </p:txBody>
      </p:sp>
      <p:sp>
        <p:nvSpPr>
          <p:cNvPr id="93" name="Shape 93"/>
          <p:cNvSpPr txBox="1"/>
          <p:nvPr>
            <p:ph idx="1" type="body"/>
          </p:nvPr>
        </p:nvSpPr>
        <p:spPr>
          <a:xfrm>
            <a:off x="311700" y="1152475"/>
            <a:ext cx="8520600" cy="4929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Allows only signed in users to reach the profile page</a:t>
            </a:r>
          </a:p>
        </p:txBody>
      </p:sp>
      <p:sp>
        <p:nvSpPr>
          <p:cNvPr id="94" name="Shape 94"/>
          <p:cNvSpPr txBox="1"/>
          <p:nvPr>
            <p:ph idx="1" type="body"/>
          </p:nvPr>
        </p:nvSpPr>
        <p:spPr>
          <a:xfrm>
            <a:off x="311700" y="1609825"/>
            <a:ext cx="8520600" cy="10089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Assigns a variables to contain all reviews made by the user, the number of reviews made by the user and the average rating made by the user</a:t>
            </a:r>
          </a:p>
        </p:txBody>
      </p:sp>
      <p:pic>
        <p:nvPicPr>
          <p:cNvPr id="95" name="Shape 95"/>
          <p:cNvPicPr preferRelativeResize="0"/>
          <p:nvPr/>
        </p:nvPicPr>
        <p:blipFill>
          <a:blip r:embed="rId3">
            <a:alphaModFix/>
          </a:blip>
          <a:stretch>
            <a:fillRect/>
          </a:stretch>
        </p:blipFill>
        <p:spPr>
          <a:xfrm>
            <a:off x="2164050" y="2618725"/>
            <a:ext cx="6219699" cy="212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Result Controller</a:t>
            </a:r>
          </a:p>
        </p:txBody>
      </p:sp>
      <p:sp>
        <p:nvSpPr>
          <p:cNvPr id="101" name="Shape 101"/>
          <p:cNvSpPr txBox="1"/>
          <p:nvPr>
            <p:ph idx="1" type="body"/>
          </p:nvPr>
        </p:nvSpPr>
        <p:spPr>
          <a:xfrm>
            <a:off x="89400" y="1662148"/>
            <a:ext cx="3902400" cy="2918700"/>
          </a:xfrm>
          <a:prstGeom prst="rect">
            <a:avLst/>
          </a:prstGeom>
        </p:spPr>
        <p:txBody>
          <a:bodyPr anchorCtr="0" anchor="t" bIns="91425" lIns="91425" rIns="91425" wrap="square" tIns="91425">
            <a:noAutofit/>
          </a:bodyPr>
          <a:lstStyle/>
          <a:p>
            <a:pPr indent="-342900" lvl="0" marL="457200" rtl="0">
              <a:lnSpc>
                <a:spcPct val="115000"/>
              </a:lnSpc>
              <a:spcBef>
                <a:spcPts val="0"/>
              </a:spcBef>
              <a:buSzPts val="1800"/>
              <a:buChar char="●"/>
            </a:pPr>
            <a:r>
              <a:rPr lang="en"/>
              <a:t>Search request in </a:t>
            </a:r>
            <a:r>
              <a:rPr lang="en"/>
              <a:t>homepage</a:t>
            </a:r>
            <a:r>
              <a:rPr lang="en"/>
              <a:t> routes to showResult method in result controller </a:t>
            </a:r>
          </a:p>
          <a:p>
            <a:pPr lvl="0" rtl="0">
              <a:lnSpc>
                <a:spcPct val="100000"/>
              </a:lnSpc>
              <a:spcBef>
                <a:spcPts val="0"/>
              </a:spcBef>
              <a:buNone/>
            </a:pPr>
            <a:r>
              <a:t/>
            </a:r>
            <a:endParaRPr/>
          </a:p>
          <a:p>
            <a:pPr indent="-342900" lvl="0" marL="457200" rtl="0">
              <a:lnSpc>
                <a:spcPct val="115000"/>
              </a:lnSpc>
              <a:spcBef>
                <a:spcPts val="0"/>
              </a:spcBef>
              <a:buSzPts val="1800"/>
              <a:buChar char="●"/>
            </a:pPr>
            <a:r>
              <a:rPr lang="en"/>
              <a:t>@finalResult contains array of rooms and in the model the variable is looped to create a table </a:t>
            </a:r>
          </a:p>
        </p:txBody>
      </p:sp>
      <p:pic>
        <p:nvPicPr>
          <p:cNvPr id="102" name="Shape 102"/>
          <p:cNvPicPr preferRelativeResize="0"/>
          <p:nvPr/>
        </p:nvPicPr>
        <p:blipFill>
          <a:blip r:embed="rId3">
            <a:alphaModFix/>
          </a:blip>
          <a:stretch>
            <a:fillRect/>
          </a:stretch>
        </p:blipFill>
        <p:spPr>
          <a:xfrm>
            <a:off x="4490815" y="1507775"/>
            <a:ext cx="4500786" cy="291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Result Controller(Helper)</a:t>
            </a:r>
          </a:p>
        </p:txBody>
      </p:sp>
      <p:sp>
        <p:nvSpPr>
          <p:cNvPr id="108" name="Shape 108"/>
          <p:cNvSpPr txBox="1"/>
          <p:nvPr>
            <p:ph idx="1" type="body"/>
          </p:nvPr>
        </p:nvSpPr>
        <p:spPr>
          <a:xfrm>
            <a:off x="171925" y="1304875"/>
            <a:ext cx="36885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Helper method is called from result controller with arguments</a:t>
            </a:r>
          </a:p>
          <a:p>
            <a:pPr lvl="0" rtl="0">
              <a:spcBef>
                <a:spcPts val="0"/>
              </a:spcBef>
              <a:buNone/>
            </a:pPr>
            <a:r>
              <a:t/>
            </a:r>
            <a:endParaRPr/>
          </a:p>
          <a:p>
            <a:pPr indent="-342900" lvl="0" marL="457200">
              <a:spcBef>
                <a:spcPts val="0"/>
              </a:spcBef>
              <a:buSzPts val="1800"/>
              <a:buChar char="●"/>
            </a:pPr>
            <a:r>
              <a:rPr lang="en"/>
              <a:t>Goes through nested if else </a:t>
            </a:r>
            <a:r>
              <a:rPr lang="en"/>
              <a:t>conditions</a:t>
            </a:r>
            <a:r>
              <a:rPr lang="en"/>
              <a:t> and obtain rooms matching the criteria user requested</a:t>
            </a:r>
          </a:p>
        </p:txBody>
      </p:sp>
      <p:pic>
        <p:nvPicPr>
          <p:cNvPr id="109" name="Shape 109"/>
          <p:cNvPicPr preferRelativeResize="0"/>
          <p:nvPr/>
        </p:nvPicPr>
        <p:blipFill>
          <a:blip r:embed="rId3">
            <a:alphaModFix/>
          </a:blip>
          <a:stretch>
            <a:fillRect/>
          </a:stretch>
        </p:blipFill>
        <p:spPr>
          <a:xfrm>
            <a:off x="3779450" y="2672875"/>
            <a:ext cx="5281450" cy="1370000"/>
          </a:xfrm>
          <a:prstGeom prst="rect">
            <a:avLst/>
          </a:prstGeom>
          <a:noFill/>
          <a:ln>
            <a:noFill/>
          </a:ln>
        </p:spPr>
      </p:pic>
      <p:pic>
        <p:nvPicPr>
          <p:cNvPr id="110" name="Shape 110"/>
          <p:cNvPicPr preferRelativeResize="0"/>
          <p:nvPr/>
        </p:nvPicPr>
        <p:blipFill>
          <a:blip r:embed="rId4">
            <a:alphaModFix/>
          </a:blip>
          <a:stretch>
            <a:fillRect/>
          </a:stretch>
        </p:blipFill>
        <p:spPr>
          <a:xfrm>
            <a:off x="3779450" y="1469325"/>
            <a:ext cx="5281450" cy="85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Room Page Controller</a:t>
            </a:r>
          </a:p>
        </p:txBody>
      </p:sp>
      <p:sp>
        <p:nvSpPr>
          <p:cNvPr id="116" name="Shape 116"/>
          <p:cNvSpPr txBox="1"/>
          <p:nvPr>
            <p:ph idx="1" type="body"/>
          </p:nvPr>
        </p:nvSpPr>
        <p:spPr>
          <a:xfrm>
            <a:off x="311700" y="1152475"/>
            <a:ext cx="34980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Gathers building, facility, and location information about a specific room</a:t>
            </a:r>
          </a:p>
          <a:p>
            <a:pPr lvl="0" rtl="0">
              <a:spcBef>
                <a:spcPts val="0"/>
              </a:spcBef>
              <a:buNone/>
            </a:pPr>
            <a:r>
              <a:t/>
            </a:r>
            <a:endParaRPr/>
          </a:p>
          <a:p>
            <a:pPr indent="-342900" lvl="0" marL="457200" rtl="0">
              <a:spcBef>
                <a:spcPts val="0"/>
              </a:spcBef>
              <a:buSzPts val="1800"/>
              <a:buChar char="●"/>
            </a:pPr>
            <a:r>
              <a:rPr lang="en"/>
              <a:t>Creates an </a:t>
            </a:r>
            <a:r>
              <a:rPr lang="en"/>
              <a:t>array </a:t>
            </a:r>
            <a:r>
              <a:rPr lang="en"/>
              <a:t>of reviews for the room to be displayed on the room’s page</a:t>
            </a:r>
          </a:p>
        </p:txBody>
      </p:sp>
      <p:pic>
        <p:nvPicPr>
          <p:cNvPr id="117" name="Shape 117"/>
          <p:cNvPicPr preferRelativeResize="0"/>
          <p:nvPr/>
        </p:nvPicPr>
        <p:blipFill>
          <a:blip r:embed="rId3">
            <a:alphaModFix/>
          </a:blip>
          <a:stretch>
            <a:fillRect/>
          </a:stretch>
        </p:blipFill>
        <p:spPr>
          <a:xfrm>
            <a:off x="3809700" y="1246325"/>
            <a:ext cx="5188600" cy="233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