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86" r:id="rId12"/>
    <p:sldId id="266" r:id="rId13"/>
    <p:sldId id="267" r:id="rId14"/>
    <p:sldId id="268" r:id="rId15"/>
    <p:sldId id="269" r:id="rId16"/>
    <p:sldId id="270" r:id="rId17"/>
    <p:sldId id="271" r:id="rId18"/>
    <p:sldId id="272" r:id="rId19"/>
    <p:sldId id="287"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C8A4351-50B1-4E89-ACCD-3AF605BE150A}" type="datetimeFigureOut">
              <a:rPr lang="en-US" smtClean="0"/>
              <a:t>1/2/2023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255610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8A4351-50B1-4E89-ACCD-3AF605BE150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417393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8A4351-50B1-4E89-ACCD-3AF605BE150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1734301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8A4351-50B1-4E89-ACCD-3AF605BE150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2502919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A4351-50B1-4E89-ACCD-3AF605BE150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4075489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8A4351-50B1-4E89-ACCD-3AF605BE150A}"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307998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8A4351-50B1-4E89-ACCD-3AF605BE150A}" type="datetimeFigureOut">
              <a:rPr lang="en-US" smtClean="0"/>
              <a:t>1/2/2023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1187347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C8A4351-50B1-4E89-ACCD-3AF605BE150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439973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C8A4351-50B1-4E89-ACCD-3AF605BE150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1027019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A4351-50B1-4E89-ACCD-3AF605BE150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348275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A4351-50B1-4E89-ACCD-3AF605BE150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369744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8A4351-50B1-4E89-ACCD-3AF605BE150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302766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8A4351-50B1-4E89-ACCD-3AF605BE150A}"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1317062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8A4351-50B1-4E89-ACCD-3AF605BE150A}" type="datetimeFigureOut">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249968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A4351-50B1-4E89-ACCD-3AF605BE150A}" type="datetimeFigureOut">
              <a:rPr lang="en-US" smtClean="0"/>
              <a:t>1/2/2023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2369696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8A4351-50B1-4E89-ACCD-3AF605BE150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93307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8A4351-50B1-4E89-ACCD-3AF605BE150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73F108-C1D4-45ED-BA06-86F0CB0006EF}" type="slidenum">
              <a:rPr lang="en-US" smtClean="0"/>
              <a:t>‹#›</a:t>
            </a:fld>
            <a:endParaRPr lang="en-US"/>
          </a:p>
        </p:txBody>
      </p:sp>
    </p:spTree>
    <p:extLst>
      <p:ext uri="{BB962C8B-B14F-4D97-AF65-F5344CB8AC3E}">
        <p14:creationId xmlns:p14="http://schemas.microsoft.com/office/powerpoint/2010/main" val="136808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C8A4351-50B1-4E89-ACCD-3AF605BE150A}" type="datetimeFigureOut">
              <a:rPr lang="en-US" smtClean="0"/>
              <a:t>1/2/2023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F73F108-C1D4-45ED-BA06-86F0CB0006EF}" type="slidenum">
              <a:rPr lang="en-US" smtClean="0"/>
              <a:t>‹#›</a:t>
            </a:fld>
            <a:endParaRPr lang="en-US"/>
          </a:p>
        </p:txBody>
      </p:sp>
    </p:spTree>
    <p:extLst>
      <p:ext uri="{BB962C8B-B14F-4D97-AF65-F5344CB8AC3E}">
        <p14:creationId xmlns:p14="http://schemas.microsoft.com/office/powerpoint/2010/main" val="3567094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0591-C160-477A-ABD8-5BA72133869D}"/>
              </a:ext>
            </a:extLst>
          </p:cNvPr>
          <p:cNvSpPr>
            <a:spLocks noGrp="1"/>
          </p:cNvSpPr>
          <p:nvPr>
            <p:ph type="ctrTitle"/>
          </p:nvPr>
        </p:nvSpPr>
        <p:spPr/>
        <p:txBody>
          <a:bodyPr/>
          <a:lstStyle/>
          <a:p>
            <a:r>
              <a:rPr lang="en-US" dirty="0"/>
              <a:t>SQL (Scratch to Advance)</a:t>
            </a:r>
          </a:p>
        </p:txBody>
      </p:sp>
      <p:sp>
        <p:nvSpPr>
          <p:cNvPr id="3" name="Subtitle 2">
            <a:extLst>
              <a:ext uri="{FF2B5EF4-FFF2-40B4-BE49-F238E27FC236}">
                <a16:creationId xmlns:a16="http://schemas.microsoft.com/office/drawing/2014/main" id="{06EFDE97-C038-44D0-8A0F-84C69DB9C3AE}"/>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D09AC7AD-26F1-4F00-8471-99CA334506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371405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EA88-FFC0-474B-9F22-2D1651C18B33}"/>
              </a:ext>
            </a:extLst>
          </p:cNvPr>
          <p:cNvSpPr>
            <a:spLocks noGrp="1"/>
          </p:cNvSpPr>
          <p:nvPr>
            <p:ph type="title"/>
          </p:nvPr>
        </p:nvSpPr>
        <p:spPr/>
        <p:txBody>
          <a:bodyPr/>
          <a:lstStyle/>
          <a:p>
            <a:r>
              <a:rPr lang="en-US" dirty="0"/>
              <a:t>DBMS </a:t>
            </a:r>
          </a:p>
        </p:txBody>
      </p:sp>
      <p:sp>
        <p:nvSpPr>
          <p:cNvPr id="3" name="Content Placeholder 2">
            <a:extLst>
              <a:ext uri="{FF2B5EF4-FFF2-40B4-BE49-F238E27FC236}">
                <a16:creationId xmlns:a16="http://schemas.microsoft.com/office/drawing/2014/main" id="{6EB44EC3-0837-4E36-B10D-E4FEDBE05C56}"/>
              </a:ext>
            </a:extLst>
          </p:cNvPr>
          <p:cNvSpPr>
            <a:spLocks noGrp="1"/>
          </p:cNvSpPr>
          <p:nvPr>
            <p:ph idx="1"/>
          </p:nvPr>
        </p:nvSpPr>
        <p:spPr/>
        <p:txBody>
          <a:bodyPr/>
          <a:lstStyle/>
          <a:p>
            <a:pPr lvl="1"/>
            <a:r>
              <a:rPr lang="en-US" b="1" i="0" dirty="0">
                <a:solidFill>
                  <a:srgbClr val="222222"/>
                </a:solidFill>
                <a:effectLst/>
                <a:latin typeface="Source Sans Pro" panose="020B0503030403020204" pitchFamily="34" charset="0"/>
              </a:rPr>
              <a:t>Database Management System (DBMS)</a:t>
            </a:r>
            <a:r>
              <a:rPr lang="en-US" b="0" i="0" dirty="0">
                <a:solidFill>
                  <a:srgbClr val="222222"/>
                </a:solidFill>
                <a:effectLst/>
                <a:latin typeface="Source Sans Pro" panose="020B0503030403020204" pitchFamily="34" charset="0"/>
              </a:rPr>
              <a:t> is a collection of programs that enable its users to access databases, manipulate data, report, and represent data. It also helps to control access to the database. </a:t>
            </a:r>
          </a:p>
          <a:p>
            <a:pPr lvl="1"/>
            <a:endParaRPr lang="en-US" dirty="0">
              <a:solidFill>
                <a:srgbClr val="222222"/>
              </a:solidFill>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Advantages of DBMS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DBMS offers a variety of techniques to store &amp; retrieve data.</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DBMS serves as an efficient handler to balance the needs of multiple applications using the same data.</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Uniform administration procedures for data.</a:t>
            </a:r>
          </a:p>
          <a:p>
            <a:pPr lvl="1"/>
            <a:endParaRPr lang="en-US" dirty="0"/>
          </a:p>
        </p:txBody>
      </p:sp>
      <p:pic>
        <p:nvPicPr>
          <p:cNvPr id="5" name="Picture 4">
            <a:extLst>
              <a:ext uri="{FF2B5EF4-FFF2-40B4-BE49-F238E27FC236}">
                <a16:creationId xmlns:a16="http://schemas.microsoft.com/office/drawing/2014/main" id="{353BCAA5-6B30-49E8-B3AC-D5F8688FFA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2212810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2D23-F029-42D5-9EDC-A891DB6AA6B0}"/>
              </a:ext>
            </a:extLst>
          </p:cNvPr>
          <p:cNvSpPr>
            <a:spLocks noGrp="1"/>
          </p:cNvSpPr>
          <p:nvPr>
            <p:ph type="title"/>
          </p:nvPr>
        </p:nvSpPr>
        <p:spPr/>
        <p:txBody>
          <a:bodyPr/>
          <a:lstStyle/>
          <a:p>
            <a:r>
              <a:rPr lang="en-US" dirty="0"/>
              <a:t>DBMS</a:t>
            </a:r>
          </a:p>
        </p:txBody>
      </p:sp>
      <p:pic>
        <p:nvPicPr>
          <p:cNvPr id="4" name="Picture 2" descr="Which Database You Should Choose For Web Development? - GeeksforGeeks">
            <a:extLst>
              <a:ext uri="{FF2B5EF4-FFF2-40B4-BE49-F238E27FC236}">
                <a16:creationId xmlns:a16="http://schemas.microsoft.com/office/drawing/2014/main" id="{98349A06-8907-434F-9FCF-A857819D1E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0528" y="2628900"/>
            <a:ext cx="7268723" cy="3416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D6E0C31-A987-40F3-8D51-44D62C5EFA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234316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CBC2-9AAF-4BBB-B76B-503A1692E847}"/>
              </a:ext>
            </a:extLst>
          </p:cNvPr>
          <p:cNvSpPr>
            <a:spLocks noGrp="1"/>
          </p:cNvSpPr>
          <p:nvPr>
            <p:ph type="title"/>
          </p:nvPr>
        </p:nvSpPr>
        <p:spPr/>
        <p:txBody>
          <a:bodyPr/>
          <a:lstStyle/>
          <a:p>
            <a:r>
              <a:rPr lang="en-US" dirty="0"/>
              <a:t>Disadvantage</a:t>
            </a:r>
          </a:p>
        </p:txBody>
      </p:sp>
      <p:sp>
        <p:nvSpPr>
          <p:cNvPr id="3" name="Content Placeholder 2">
            <a:extLst>
              <a:ext uri="{FF2B5EF4-FFF2-40B4-BE49-F238E27FC236}">
                <a16:creationId xmlns:a16="http://schemas.microsoft.com/office/drawing/2014/main" id="{87200F74-5459-4938-93E7-3D679B7BE10C}"/>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Disadvantage of DBMS</a:t>
            </a:r>
          </a:p>
          <a:p>
            <a:pPr algn="l"/>
            <a:r>
              <a:rPr lang="en-US" b="0" i="0" dirty="0">
                <a:solidFill>
                  <a:srgbClr val="222222"/>
                </a:solidFill>
                <a:effectLst/>
                <a:latin typeface="Source Sans Pro" panose="020B0503030403020204" pitchFamily="34" charset="0"/>
              </a:rPr>
              <a:t>DBMS may offer plenty of advantages but, it has certain flaws-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Cost of Hardware and Software of a DBMS is quite high which increases the budget of your organization.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Most database management systems are often complex systems, so the training for users to use the DBMS is required.</a:t>
            </a:r>
          </a:p>
          <a:p>
            <a:endParaRPr lang="en-US" dirty="0"/>
          </a:p>
        </p:txBody>
      </p:sp>
      <p:pic>
        <p:nvPicPr>
          <p:cNvPr id="4" name="Picture 3">
            <a:extLst>
              <a:ext uri="{FF2B5EF4-FFF2-40B4-BE49-F238E27FC236}">
                <a16:creationId xmlns:a16="http://schemas.microsoft.com/office/drawing/2014/main" id="{027F405E-800F-46B5-B1F7-B388852464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294539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0724-4370-4352-9C1A-5AC06AE561CB}"/>
              </a:ext>
            </a:extLst>
          </p:cNvPr>
          <p:cNvSpPr>
            <a:spLocks noGrp="1"/>
          </p:cNvSpPr>
          <p:nvPr>
            <p:ph type="title"/>
          </p:nvPr>
        </p:nvSpPr>
        <p:spPr/>
        <p:txBody>
          <a:bodyPr/>
          <a:lstStyle/>
          <a:p>
            <a:r>
              <a:rPr lang="en-US" dirty="0"/>
              <a:t>RDBMS</a:t>
            </a:r>
          </a:p>
        </p:txBody>
      </p:sp>
      <p:sp>
        <p:nvSpPr>
          <p:cNvPr id="3" name="Content Placeholder 2">
            <a:extLst>
              <a:ext uri="{FF2B5EF4-FFF2-40B4-BE49-F238E27FC236}">
                <a16:creationId xmlns:a16="http://schemas.microsoft.com/office/drawing/2014/main" id="{0F3FA236-B3DB-4FAE-B57C-AB56AFAA0403}"/>
              </a:ext>
            </a:extLst>
          </p:cNvPr>
          <p:cNvSpPr>
            <a:spLocks noGrp="1"/>
          </p:cNvSpPr>
          <p:nvPr>
            <p:ph idx="1"/>
          </p:nvPr>
        </p:nvSpPr>
        <p:spPr/>
        <p:txBody>
          <a:bodyPr/>
          <a:lstStyle/>
          <a:p>
            <a:r>
              <a:rPr lang="en-US" b="0" i="0" dirty="0">
                <a:solidFill>
                  <a:srgbClr val="202124"/>
                </a:solidFill>
                <a:effectLst/>
                <a:latin typeface="arial" panose="020B0604020202020204" pitchFamily="34" charset="0"/>
              </a:rPr>
              <a:t>RDBMS stands for </a:t>
            </a:r>
            <a:r>
              <a:rPr lang="en-US" b="1" i="0" dirty="0">
                <a:solidFill>
                  <a:srgbClr val="202124"/>
                </a:solidFill>
                <a:effectLst/>
                <a:latin typeface="arial" panose="020B0604020202020204" pitchFamily="34" charset="0"/>
              </a:rPr>
              <a:t>Relational Database Management System</a:t>
            </a:r>
            <a:r>
              <a:rPr lang="en-US" b="0" i="0" dirty="0">
                <a:solidFill>
                  <a:srgbClr val="202124"/>
                </a:solidFill>
                <a:effectLst/>
                <a:latin typeface="arial" panose="020B0604020202020204" pitchFamily="34" charset="0"/>
              </a:rPr>
              <a:t>.</a:t>
            </a:r>
          </a:p>
          <a:p>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 RDBMS is a program used to maintain a relational database. </a:t>
            </a:r>
          </a:p>
          <a:p>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RDBMS is the basis for all modern database systems such as MySQL, Microsoft SQL Server, Oracle, and Microsoft Access.</a:t>
            </a:r>
          </a:p>
          <a:p>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 RDBMS uses SQL queries to access the data in the database.</a:t>
            </a:r>
            <a:endParaRPr lang="en-US" dirty="0"/>
          </a:p>
        </p:txBody>
      </p:sp>
      <p:pic>
        <p:nvPicPr>
          <p:cNvPr id="14338" name="Picture 2" descr="Relational database - Wikipedia">
            <a:extLst>
              <a:ext uri="{FF2B5EF4-FFF2-40B4-BE49-F238E27FC236}">
                <a16:creationId xmlns:a16="http://schemas.microsoft.com/office/drawing/2014/main" id="{F98D5636-F8D8-4E06-9472-AC33C1D88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4650" y="2603500"/>
            <a:ext cx="209550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E82DC24-546D-44D8-B07B-37C3C65C555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698178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A296-C48F-4B72-9EAA-0BC98141A8AF}"/>
              </a:ext>
            </a:extLst>
          </p:cNvPr>
          <p:cNvSpPr>
            <a:spLocks noGrp="1"/>
          </p:cNvSpPr>
          <p:nvPr>
            <p:ph type="title"/>
          </p:nvPr>
        </p:nvSpPr>
        <p:spPr/>
        <p:txBody>
          <a:bodyPr/>
          <a:lstStyle/>
          <a:p>
            <a:r>
              <a:rPr lang="en-US" dirty="0" err="1"/>
              <a:t>E.g</a:t>
            </a:r>
            <a:r>
              <a:rPr lang="en-US" dirty="0"/>
              <a:t> of RDBMS</a:t>
            </a:r>
          </a:p>
        </p:txBody>
      </p:sp>
      <p:pic>
        <p:nvPicPr>
          <p:cNvPr id="1026" name="Picture 2" descr="What is RDBMS">
            <a:extLst>
              <a:ext uri="{FF2B5EF4-FFF2-40B4-BE49-F238E27FC236}">
                <a16:creationId xmlns:a16="http://schemas.microsoft.com/office/drawing/2014/main" id="{FC00F970-4AA4-4BBA-9E18-F942B239CA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8156" y="2701925"/>
            <a:ext cx="7620000" cy="32194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6E7EF70-9A27-40FE-9519-737EA46D4B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119246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8004-D066-461E-B6B9-78EA383A6E8E}"/>
              </a:ext>
            </a:extLst>
          </p:cNvPr>
          <p:cNvSpPr>
            <a:spLocks noGrp="1"/>
          </p:cNvSpPr>
          <p:nvPr>
            <p:ph type="title"/>
          </p:nvPr>
        </p:nvSpPr>
        <p:spPr/>
        <p:txBody>
          <a:bodyPr/>
          <a:lstStyle/>
          <a:p>
            <a:r>
              <a:rPr lang="en-US" dirty="0"/>
              <a:t>Table/Row</a:t>
            </a:r>
          </a:p>
        </p:txBody>
      </p:sp>
      <p:sp>
        <p:nvSpPr>
          <p:cNvPr id="3" name="Content Placeholder 2">
            <a:extLst>
              <a:ext uri="{FF2B5EF4-FFF2-40B4-BE49-F238E27FC236}">
                <a16:creationId xmlns:a16="http://schemas.microsoft.com/office/drawing/2014/main" id="{8C8A2724-6445-4C28-8398-F6E07DBD0228}"/>
              </a:ext>
            </a:extLst>
          </p:cNvPr>
          <p:cNvSpPr>
            <a:spLocks noGrp="1"/>
          </p:cNvSpPr>
          <p:nvPr>
            <p:ph idx="1"/>
          </p:nvPr>
        </p:nvSpPr>
        <p:spPr/>
        <p:txBody>
          <a:bodyPr/>
          <a:lstStyle/>
          <a:p>
            <a:pPr algn="just"/>
            <a:r>
              <a:rPr lang="en-US" b="0" i="0" dirty="0">
                <a:solidFill>
                  <a:srgbClr val="610B38"/>
                </a:solidFill>
                <a:effectLst/>
                <a:latin typeface="erdana"/>
              </a:rPr>
              <a:t>What is table/Relation?</a:t>
            </a:r>
          </a:p>
          <a:p>
            <a:pPr lvl="1" algn="just"/>
            <a:r>
              <a:rPr lang="en-US" b="0" i="0" dirty="0">
                <a:solidFill>
                  <a:srgbClr val="333333"/>
                </a:solidFill>
                <a:effectLst/>
                <a:latin typeface="inter-regular"/>
              </a:rPr>
              <a:t>Everything in a relational database is stored in the form of relations</a:t>
            </a:r>
          </a:p>
          <a:p>
            <a:pPr algn="just"/>
            <a:r>
              <a:rPr lang="en-US" b="1" i="0" dirty="0">
                <a:solidFill>
                  <a:srgbClr val="333333"/>
                </a:solidFill>
                <a:effectLst/>
                <a:latin typeface="inter-bold"/>
              </a:rPr>
              <a:t>Properties of a Relation:</a:t>
            </a:r>
            <a:endParaRPr lang="en-US" b="0" i="0" dirty="0">
              <a:solidFill>
                <a:srgbClr val="333333"/>
              </a:solidFill>
              <a:effectLst/>
              <a:latin typeface="inter-regular"/>
            </a:endParaRPr>
          </a:p>
          <a:p>
            <a:pPr lvl="1" algn="just">
              <a:buFont typeface="Arial" panose="020B0604020202020204" pitchFamily="34" charset="0"/>
              <a:buChar char="•"/>
            </a:pPr>
            <a:r>
              <a:rPr lang="en-US" b="0" i="0" dirty="0">
                <a:solidFill>
                  <a:srgbClr val="000000"/>
                </a:solidFill>
                <a:effectLst/>
                <a:latin typeface="inter-regular"/>
              </a:rPr>
              <a:t>Each relation has a unique name by which it is identified in the database.</a:t>
            </a:r>
          </a:p>
          <a:p>
            <a:pPr lvl="1" algn="just">
              <a:buFont typeface="Arial" panose="020B0604020202020204" pitchFamily="34" charset="0"/>
              <a:buChar char="•"/>
            </a:pPr>
            <a:r>
              <a:rPr lang="en-US" b="0" i="0" dirty="0">
                <a:solidFill>
                  <a:srgbClr val="000000"/>
                </a:solidFill>
                <a:effectLst/>
                <a:latin typeface="inter-regular"/>
              </a:rPr>
              <a:t>Relation does not contain duplicate tuples.</a:t>
            </a:r>
          </a:p>
          <a:p>
            <a:pPr algn="just"/>
            <a:r>
              <a:rPr lang="en-US" b="0" i="0" dirty="0">
                <a:solidFill>
                  <a:srgbClr val="610B38"/>
                </a:solidFill>
                <a:effectLst/>
                <a:latin typeface="erdana"/>
              </a:rPr>
              <a:t>What is a row or record?</a:t>
            </a:r>
          </a:p>
          <a:p>
            <a:pPr lvl="1" algn="just"/>
            <a:r>
              <a:rPr lang="en-US" b="0" i="0" dirty="0">
                <a:solidFill>
                  <a:srgbClr val="333333"/>
                </a:solidFill>
                <a:effectLst/>
                <a:latin typeface="inter-regular"/>
              </a:rPr>
              <a:t>A row of a table is also called a record or tuple</a:t>
            </a:r>
          </a:p>
          <a:p>
            <a:endParaRPr lang="en-US" dirty="0"/>
          </a:p>
        </p:txBody>
      </p:sp>
      <p:pic>
        <p:nvPicPr>
          <p:cNvPr id="4" name="Picture 3">
            <a:extLst>
              <a:ext uri="{FF2B5EF4-FFF2-40B4-BE49-F238E27FC236}">
                <a16:creationId xmlns:a16="http://schemas.microsoft.com/office/drawing/2014/main" id="{0917746D-AE29-4F67-B5B6-3D098F41FD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160852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483E-7DDD-42EB-92BB-D8E511C5DA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B1DC6E-AE9F-4D52-9B91-0EDB0074CBED}"/>
              </a:ext>
            </a:extLst>
          </p:cNvPr>
          <p:cNvSpPr>
            <a:spLocks noGrp="1"/>
          </p:cNvSpPr>
          <p:nvPr>
            <p:ph idx="1"/>
          </p:nvPr>
        </p:nvSpPr>
        <p:spPr/>
        <p:txBody>
          <a:bodyPr/>
          <a:lstStyle/>
          <a:p>
            <a:pPr algn="just"/>
            <a:r>
              <a:rPr lang="en-US" b="0" i="0" dirty="0">
                <a:solidFill>
                  <a:srgbClr val="610B38"/>
                </a:solidFill>
                <a:effectLst/>
                <a:latin typeface="erdana"/>
              </a:rPr>
              <a:t>What is a column/attribute?</a:t>
            </a:r>
          </a:p>
          <a:p>
            <a:pPr lvl="1" algn="just"/>
            <a:r>
              <a:rPr lang="en-US" b="0" i="0" dirty="0">
                <a:solidFill>
                  <a:srgbClr val="333333"/>
                </a:solidFill>
                <a:effectLst/>
                <a:latin typeface="inter-regular"/>
              </a:rPr>
              <a:t>A column is a vertical entity in the table which contains all information associated with a specific field in a table.</a:t>
            </a:r>
          </a:p>
          <a:p>
            <a:pPr algn="just"/>
            <a:r>
              <a:rPr lang="en-US" b="1" i="0" dirty="0">
                <a:solidFill>
                  <a:srgbClr val="333333"/>
                </a:solidFill>
                <a:effectLst/>
                <a:latin typeface="inter-bold"/>
              </a:rPr>
              <a:t>Properties of an Attribute:</a:t>
            </a:r>
            <a:endParaRPr lang="en-US" b="0" i="0" dirty="0">
              <a:solidFill>
                <a:srgbClr val="333333"/>
              </a:solidFill>
              <a:effectLst/>
              <a:latin typeface="inter-regular"/>
            </a:endParaRPr>
          </a:p>
          <a:p>
            <a:pPr lvl="1" algn="just">
              <a:buFont typeface="Arial" panose="020B0604020202020204" pitchFamily="34" charset="0"/>
              <a:buChar char="•"/>
            </a:pPr>
            <a:r>
              <a:rPr lang="en-US" b="0" i="0" dirty="0">
                <a:solidFill>
                  <a:srgbClr val="000000"/>
                </a:solidFill>
                <a:effectLst/>
                <a:latin typeface="inter-regular"/>
              </a:rPr>
              <a:t>Every attribute of a relation must have a name.</a:t>
            </a:r>
          </a:p>
          <a:p>
            <a:pPr lvl="1" algn="just">
              <a:buFont typeface="Arial" panose="020B0604020202020204" pitchFamily="34" charset="0"/>
              <a:buChar char="•"/>
            </a:pPr>
            <a:r>
              <a:rPr lang="en-US" b="0" i="0" dirty="0">
                <a:solidFill>
                  <a:srgbClr val="000000"/>
                </a:solidFill>
                <a:effectLst/>
                <a:latin typeface="inter-regular"/>
              </a:rPr>
              <a:t>Null values are permitted for the attributes.</a:t>
            </a:r>
          </a:p>
          <a:p>
            <a:pPr algn="just"/>
            <a:r>
              <a:rPr lang="en-US" b="0" i="0" dirty="0">
                <a:solidFill>
                  <a:srgbClr val="610B38"/>
                </a:solidFill>
                <a:effectLst/>
                <a:latin typeface="erdana"/>
              </a:rPr>
              <a:t>What is data item/Cells?</a:t>
            </a:r>
          </a:p>
          <a:p>
            <a:pPr lvl="1" algn="just"/>
            <a:r>
              <a:rPr lang="en-US" b="0" i="0" dirty="0">
                <a:solidFill>
                  <a:srgbClr val="333333"/>
                </a:solidFill>
                <a:effectLst/>
                <a:latin typeface="inter-regular"/>
              </a:rPr>
              <a:t>The smallest unit of data in the table is the individual data item. It is stored at the intersection of tuples and attributes.</a:t>
            </a:r>
          </a:p>
          <a:p>
            <a:endParaRPr lang="en-US" dirty="0"/>
          </a:p>
        </p:txBody>
      </p:sp>
      <p:pic>
        <p:nvPicPr>
          <p:cNvPr id="4" name="Picture 3">
            <a:extLst>
              <a:ext uri="{FF2B5EF4-FFF2-40B4-BE49-F238E27FC236}">
                <a16:creationId xmlns:a16="http://schemas.microsoft.com/office/drawing/2014/main" id="{05B4F013-8B94-44AD-98CE-DB07882F73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1863274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EC6B-CC5D-473C-8955-33BB69BBD9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5F6A57-B55A-4FA9-84AD-E45F5E6BBEA4}"/>
              </a:ext>
            </a:extLst>
          </p:cNvPr>
          <p:cNvSpPr>
            <a:spLocks noGrp="1"/>
          </p:cNvSpPr>
          <p:nvPr>
            <p:ph idx="1"/>
          </p:nvPr>
        </p:nvSpPr>
        <p:spPr/>
        <p:txBody>
          <a:bodyPr>
            <a:normAutofit fontScale="77500" lnSpcReduction="20000"/>
          </a:bodyPr>
          <a:lstStyle/>
          <a:p>
            <a:pPr algn="just"/>
            <a:r>
              <a:rPr lang="en-US" b="0" i="0" dirty="0">
                <a:solidFill>
                  <a:srgbClr val="610B4B"/>
                </a:solidFill>
                <a:effectLst/>
                <a:latin typeface="erdana"/>
              </a:rPr>
              <a:t>Domain:</a:t>
            </a:r>
          </a:p>
          <a:p>
            <a:pPr lvl="1" algn="just"/>
            <a:r>
              <a:rPr lang="en-US" b="0" i="0" dirty="0">
                <a:solidFill>
                  <a:srgbClr val="333333"/>
                </a:solidFill>
                <a:effectLst/>
                <a:latin typeface="inter-regular"/>
              </a:rPr>
              <a:t>The domain refers to the possible values each attribute can contain</a:t>
            </a:r>
          </a:p>
          <a:p>
            <a:pPr algn="just"/>
            <a:r>
              <a:rPr lang="en-US" b="0" i="0" dirty="0">
                <a:solidFill>
                  <a:srgbClr val="610B4B"/>
                </a:solidFill>
                <a:effectLst/>
                <a:latin typeface="erdana"/>
              </a:rPr>
              <a:t>NULL Values</a:t>
            </a:r>
          </a:p>
          <a:p>
            <a:pPr lvl="1" algn="just"/>
            <a:r>
              <a:rPr lang="en-US" b="0" i="0" dirty="0">
                <a:solidFill>
                  <a:srgbClr val="333333"/>
                </a:solidFill>
                <a:effectLst/>
                <a:latin typeface="inter-regular"/>
              </a:rPr>
              <a:t>The NULL value of the table specifies that the field has been left blank during record creation. It is different from the value filled with zero or a field that contains space.</a:t>
            </a:r>
          </a:p>
          <a:p>
            <a:pPr algn="just"/>
            <a:r>
              <a:rPr lang="en-US" b="0" i="0" dirty="0">
                <a:solidFill>
                  <a:srgbClr val="610B4B"/>
                </a:solidFill>
                <a:effectLst/>
                <a:latin typeface="erdana"/>
              </a:rPr>
              <a:t>Data Integrity</a:t>
            </a:r>
          </a:p>
          <a:p>
            <a:pPr lvl="1" algn="just"/>
            <a:r>
              <a:rPr lang="en-US" b="0" i="0" dirty="0">
                <a:solidFill>
                  <a:srgbClr val="333333"/>
                </a:solidFill>
                <a:effectLst/>
                <a:latin typeface="inter-regular"/>
              </a:rPr>
              <a:t>There are the following categories of data integrity exist with each RDBMS:</a:t>
            </a:r>
          </a:p>
          <a:p>
            <a:pPr lvl="1" algn="just"/>
            <a:r>
              <a:rPr lang="en-US" b="1" i="0" dirty="0">
                <a:solidFill>
                  <a:srgbClr val="333333"/>
                </a:solidFill>
                <a:effectLst/>
                <a:latin typeface="inter-bold"/>
              </a:rPr>
              <a:t>Entity integrity</a:t>
            </a:r>
            <a:r>
              <a:rPr lang="en-US" b="0" i="0" dirty="0">
                <a:solidFill>
                  <a:srgbClr val="333333"/>
                </a:solidFill>
                <a:effectLst/>
                <a:latin typeface="inter-regular"/>
              </a:rPr>
              <a:t>: It specifies that there should be no duplicate rows in a table.</a:t>
            </a:r>
          </a:p>
          <a:p>
            <a:pPr lvl="1" algn="just"/>
            <a:r>
              <a:rPr lang="en-US" b="1" i="0" dirty="0">
                <a:solidFill>
                  <a:srgbClr val="333333"/>
                </a:solidFill>
                <a:effectLst/>
                <a:latin typeface="inter-bold"/>
              </a:rPr>
              <a:t>Domain integrity</a:t>
            </a:r>
            <a:r>
              <a:rPr lang="en-US" b="0" i="0" dirty="0">
                <a:solidFill>
                  <a:srgbClr val="333333"/>
                </a:solidFill>
                <a:effectLst/>
                <a:latin typeface="inter-regular"/>
              </a:rPr>
              <a:t>: It enforces valid entries for a given column by restricting the type, the format, or the range of values.</a:t>
            </a:r>
          </a:p>
          <a:p>
            <a:pPr lvl="1" algn="just"/>
            <a:r>
              <a:rPr lang="en-US" b="1" i="0" dirty="0">
                <a:solidFill>
                  <a:srgbClr val="333333"/>
                </a:solidFill>
                <a:effectLst/>
                <a:latin typeface="inter-bold"/>
              </a:rPr>
              <a:t>Referential integrity</a:t>
            </a:r>
            <a:r>
              <a:rPr lang="en-US" b="0" i="0" dirty="0">
                <a:solidFill>
                  <a:srgbClr val="333333"/>
                </a:solidFill>
                <a:effectLst/>
                <a:latin typeface="inter-regular"/>
              </a:rPr>
              <a:t> specifies that rows cannot be deleted, which are used by other records.</a:t>
            </a:r>
          </a:p>
          <a:p>
            <a:pPr lvl="1" algn="just"/>
            <a:r>
              <a:rPr lang="en-US" b="1" i="0" dirty="0">
                <a:solidFill>
                  <a:srgbClr val="333333"/>
                </a:solidFill>
                <a:effectLst/>
                <a:latin typeface="inter-bold"/>
              </a:rPr>
              <a:t>User-defined integrity</a:t>
            </a:r>
            <a:r>
              <a:rPr lang="en-US" b="0" i="0" dirty="0">
                <a:solidFill>
                  <a:srgbClr val="333333"/>
                </a:solidFill>
                <a:effectLst/>
                <a:latin typeface="inter-regular"/>
              </a:rPr>
              <a:t>: It enforces some specific business rules defined by users.</a:t>
            </a:r>
            <a:br>
              <a:rPr lang="en-US" dirty="0"/>
            </a:br>
            <a:endParaRPr lang="en-US" dirty="0"/>
          </a:p>
        </p:txBody>
      </p:sp>
      <p:pic>
        <p:nvPicPr>
          <p:cNvPr id="4" name="Picture 3">
            <a:extLst>
              <a:ext uri="{FF2B5EF4-FFF2-40B4-BE49-F238E27FC236}">
                <a16:creationId xmlns:a16="http://schemas.microsoft.com/office/drawing/2014/main" id="{21A4A21C-3BF6-4F62-A0C3-8C316BED7D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146632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5976-A166-4001-AF33-3455DFB8EBD4}"/>
              </a:ext>
            </a:extLst>
          </p:cNvPr>
          <p:cNvSpPr>
            <a:spLocks noGrp="1"/>
          </p:cNvSpPr>
          <p:nvPr>
            <p:ph type="title"/>
          </p:nvPr>
        </p:nvSpPr>
        <p:spPr/>
        <p:txBody>
          <a:bodyPr/>
          <a:lstStyle/>
          <a:p>
            <a:r>
              <a:rPr lang="en-US" dirty="0"/>
              <a:t>Database Schema </a:t>
            </a:r>
          </a:p>
        </p:txBody>
      </p:sp>
      <p:sp>
        <p:nvSpPr>
          <p:cNvPr id="3" name="Content Placeholder 2">
            <a:extLst>
              <a:ext uri="{FF2B5EF4-FFF2-40B4-BE49-F238E27FC236}">
                <a16:creationId xmlns:a16="http://schemas.microsoft.com/office/drawing/2014/main" id="{0E225851-590C-4229-B77F-8214118FD29D}"/>
              </a:ext>
            </a:extLst>
          </p:cNvPr>
          <p:cNvSpPr>
            <a:spLocks noGrp="1"/>
          </p:cNvSpPr>
          <p:nvPr>
            <p:ph idx="1"/>
          </p:nvPr>
        </p:nvSpPr>
        <p:spPr/>
        <p:txBody>
          <a:bodyPr/>
          <a:lstStyle/>
          <a:p>
            <a:r>
              <a:rPr lang="en-US" b="0" i="0" dirty="0">
                <a:solidFill>
                  <a:srgbClr val="161616"/>
                </a:solidFill>
                <a:effectLst/>
                <a:latin typeface="IBM Plex Sans" panose="020B0503050203000203" pitchFamily="34" charset="0"/>
              </a:rPr>
              <a:t>A database schema defines how data is organized within a relational database; this is inclusive of logical constraints such as, table names, fields, data types, and the relationships between these entities.</a:t>
            </a:r>
          </a:p>
          <a:p>
            <a:endParaRPr lang="en-US" dirty="0">
              <a:solidFill>
                <a:srgbClr val="161616"/>
              </a:solidFill>
              <a:latin typeface="IBM Plex Sans" panose="020B0503050203000203" pitchFamily="34" charset="0"/>
            </a:endParaRPr>
          </a:p>
          <a:p>
            <a:pPr algn="l" fontAlgn="base"/>
            <a:r>
              <a:rPr lang="en-US" b="0" i="1" dirty="0">
                <a:solidFill>
                  <a:srgbClr val="161616"/>
                </a:solidFill>
                <a:effectLst/>
                <a:latin typeface="inherit"/>
              </a:rPr>
              <a:t>Database schema vs. database instance</a:t>
            </a:r>
            <a:endParaRPr lang="en-US" b="0" i="0" dirty="0">
              <a:solidFill>
                <a:srgbClr val="161616"/>
              </a:solidFill>
              <a:effectLst/>
              <a:latin typeface="IBM Plex Sans" panose="020B0503050203000203" pitchFamily="34" charset="0"/>
            </a:endParaRPr>
          </a:p>
          <a:p>
            <a:pPr algn="l" fontAlgn="base"/>
            <a:r>
              <a:rPr lang="en-US" b="0" i="0" dirty="0">
                <a:solidFill>
                  <a:srgbClr val="161616"/>
                </a:solidFill>
                <a:effectLst/>
                <a:latin typeface="IBM Plex Sans" panose="020B0503050203000203" pitchFamily="34" charset="0"/>
              </a:rPr>
              <a:t>A database schema is considered the “blueprint” of a database which describes how the data may relate to other tables or other data models. However, the schema does not actually contain data.</a:t>
            </a:r>
          </a:p>
          <a:p>
            <a:endParaRPr lang="en-US" dirty="0"/>
          </a:p>
        </p:txBody>
      </p:sp>
      <p:pic>
        <p:nvPicPr>
          <p:cNvPr id="4" name="Picture 3">
            <a:extLst>
              <a:ext uri="{FF2B5EF4-FFF2-40B4-BE49-F238E27FC236}">
                <a16:creationId xmlns:a16="http://schemas.microsoft.com/office/drawing/2014/main" id="{B0142987-89BA-4C14-B047-DD9C59F09A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229632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0B48-BAB0-4B03-992A-933C480C09E5}"/>
              </a:ext>
            </a:extLst>
          </p:cNvPr>
          <p:cNvSpPr>
            <a:spLocks noGrp="1"/>
          </p:cNvSpPr>
          <p:nvPr>
            <p:ph type="title"/>
          </p:nvPr>
        </p:nvSpPr>
        <p:spPr/>
        <p:txBody>
          <a:bodyPr/>
          <a:lstStyle/>
          <a:p>
            <a:r>
              <a:rPr lang="en-US" dirty="0"/>
              <a:t>Schema Types:-</a:t>
            </a:r>
          </a:p>
        </p:txBody>
      </p:sp>
      <p:pic>
        <p:nvPicPr>
          <p:cNvPr id="15362" name="Picture 2" descr="What is the Schema in DBMS? | Learn computer science, Master data  management, Dbms">
            <a:extLst>
              <a:ext uri="{FF2B5EF4-FFF2-40B4-BE49-F238E27FC236}">
                <a16:creationId xmlns:a16="http://schemas.microsoft.com/office/drawing/2014/main" id="{0D643684-B86B-40E3-B4FE-B33A6034E5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3732" y="2887463"/>
            <a:ext cx="4648849" cy="2848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35CC4C9-C574-46B2-B584-AA95BFA543B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225940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5536-06AD-41B6-B101-7D621A59C014}"/>
              </a:ext>
            </a:extLst>
          </p:cNvPr>
          <p:cNvSpPr>
            <a:spLocks noGrp="1"/>
          </p:cNvSpPr>
          <p:nvPr>
            <p:ph type="title"/>
          </p:nvPr>
        </p:nvSpPr>
        <p:spPr/>
        <p:txBody>
          <a:bodyPr/>
          <a:lstStyle/>
          <a:p>
            <a:r>
              <a:rPr lang="en-US" dirty="0"/>
              <a:t>What is SQL?</a:t>
            </a:r>
          </a:p>
        </p:txBody>
      </p:sp>
      <p:sp>
        <p:nvSpPr>
          <p:cNvPr id="3" name="Content Placeholder 2">
            <a:extLst>
              <a:ext uri="{FF2B5EF4-FFF2-40B4-BE49-F238E27FC236}">
                <a16:creationId xmlns:a16="http://schemas.microsoft.com/office/drawing/2014/main" id="{5F2D102D-0CBA-4C6A-9491-CA1E2F712BB4}"/>
              </a:ext>
            </a:extLst>
          </p:cNvPr>
          <p:cNvSpPr>
            <a:spLocks noGrp="1"/>
          </p:cNvSpPr>
          <p:nvPr>
            <p:ph idx="1"/>
          </p:nvPr>
        </p:nvSpPr>
        <p:spPr>
          <a:xfrm>
            <a:off x="1138021" y="2544232"/>
            <a:ext cx="8825659" cy="3416300"/>
          </a:xfrm>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SQL stands for Structured Query Language</a:t>
            </a:r>
          </a:p>
          <a:p>
            <a:pPr algn="l">
              <a:buFont typeface="Arial" panose="020B0604020202020204" pitchFamily="34" charset="0"/>
              <a:buChar char="•"/>
            </a:pPr>
            <a:r>
              <a:rPr lang="en-US" b="0" i="0" dirty="0">
                <a:solidFill>
                  <a:srgbClr val="000000"/>
                </a:solidFill>
                <a:effectLst/>
                <a:latin typeface="Verdana" panose="020B0604030504040204" pitchFamily="34" charset="0"/>
              </a:rPr>
              <a:t>SQL lets you access and manipulate databases</a:t>
            </a:r>
          </a:p>
          <a:p>
            <a:pPr algn="l">
              <a:buFont typeface="Arial" panose="020B0604020202020204" pitchFamily="34" charset="0"/>
              <a:buChar char="•"/>
            </a:pPr>
            <a:r>
              <a:rPr lang="en-US" b="0" i="0" dirty="0">
                <a:solidFill>
                  <a:srgbClr val="000000"/>
                </a:solidFill>
                <a:effectLst/>
                <a:latin typeface="Verdana" panose="020B0604030504040204" pitchFamily="34" charset="0"/>
              </a:rPr>
              <a:t>SQL became a standard of the American National Standards Institute (ANSI) in 1986, and of the International Organization for Standardization (ISO) in 1987</a:t>
            </a:r>
          </a:p>
          <a:p>
            <a:endParaRPr lang="en-US" dirty="0"/>
          </a:p>
        </p:txBody>
      </p:sp>
      <p:pic>
        <p:nvPicPr>
          <p:cNvPr id="7" name="Picture 2" descr="The Best Way to Learn SQL - Learn to code in 30 Days!">
            <a:extLst>
              <a:ext uri="{FF2B5EF4-FFF2-40B4-BE49-F238E27FC236}">
                <a16:creationId xmlns:a16="http://schemas.microsoft.com/office/drawing/2014/main" id="{5A8D81FB-5357-42CA-B328-09105BE18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5234" y="2752194"/>
            <a:ext cx="571500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B8DD541-95CB-4B08-B58D-22E4F9B7025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231722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E8591-900E-45D6-AAE0-87C984A2CEB2}"/>
              </a:ext>
            </a:extLst>
          </p:cNvPr>
          <p:cNvSpPr>
            <a:spLocks noGrp="1"/>
          </p:cNvSpPr>
          <p:nvPr>
            <p:ph type="title"/>
          </p:nvPr>
        </p:nvSpPr>
        <p:spPr/>
        <p:txBody>
          <a:bodyPr/>
          <a:lstStyle/>
          <a:p>
            <a:r>
              <a:rPr lang="en-US" b="0" i="0" dirty="0">
                <a:solidFill>
                  <a:srgbClr val="161616"/>
                </a:solidFill>
                <a:effectLst/>
                <a:latin typeface="IBM Plex Sans" panose="020B0503050203000203" pitchFamily="34" charset="0"/>
              </a:rPr>
              <a:t>Types of database schemas</a:t>
            </a:r>
            <a:endParaRPr lang="en-US" dirty="0"/>
          </a:p>
        </p:txBody>
      </p:sp>
      <p:pic>
        <p:nvPicPr>
          <p:cNvPr id="2050" name="Picture 2" descr="DBMS Three schema Architecture">
            <a:extLst>
              <a:ext uri="{FF2B5EF4-FFF2-40B4-BE49-F238E27FC236}">
                <a16:creationId xmlns:a16="http://schemas.microsoft.com/office/drawing/2014/main" id="{0F1FB79E-1B85-47D0-80BA-3F54631185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2926" y="2603500"/>
            <a:ext cx="4450461" cy="3416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C6129AA-33D5-4AF1-B75E-DB29BB56DE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235668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1C03-F693-460F-9AD0-42A4EEF23806}"/>
              </a:ext>
            </a:extLst>
          </p:cNvPr>
          <p:cNvSpPr>
            <a:spLocks noGrp="1"/>
          </p:cNvSpPr>
          <p:nvPr>
            <p:ph type="title"/>
          </p:nvPr>
        </p:nvSpPr>
        <p:spPr/>
        <p:txBody>
          <a:bodyPr/>
          <a:lstStyle/>
          <a:p>
            <a:r>
              <a:rPr lang="en-US" dirty="0"/>
              <a:t>Data Models</a:t>
            </a:r>
          </a:p>
        </p:txBody>
      </p:sp>
      <p:pic>
        <p:nvPicPr>
          <p:cNvPr id="3076" name="Picture 4" descr="Data Models">
            <a:extLst>
              <a:ext uri="{FF2B5EF4-FFF2-40B4-BE49-F238E27FC236}">
                <a16:creationId xmlns:a16="http://schemas.microsoft.com/office/drawing/2014/main" id="{79214519-24D3-4147-A195-18D4A7FF22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4406" y="2640012"/>
            <a:ext cx="6667500" cy="33432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CD8F1F5-C6C2-492F-82F2-A9D85BDD78E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118202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CEA4-B875-4F85-B564-A94340D72CF0}"/>
              </a:ext>
            </a:extLst>
          </p:cNvPr>
          <p:cNvSpPr>
            <a:spLocks noGrp="1"/>
          </p:cNvSpPr>
          <p:nvPr>
            <p:ph type="title"/>
          </p:nvPr>
        </p:nvSpPr>
        <p:spPr/>
        <p:txBody>
          <a:bodyPr/>
          <a:lstStyle/>
          <a:p>
            <a:r>
              <a:rPr lang="en-US" dirty="0"/>
              <a:t>Database Languages </a:t>
            </a:r>
          </a:p>
        </p:txBody>
      </p:sp>
      <p:sp>
        <p:nvSpPr>
          <p:cNvPr id="4" name="Content Placeholder 3">
            <a:extLst>
              <a:ext uri="{FF2B5EF4-FFF2-40B4-BE49-F238E27FC236}">
                <a16:creationId xmlns:a16="http://schemas.microsoft.com/office/drawing/2014/main" id="{03567E12-8BC5-4599-BF29-9D1100ACF3E1}"/>
              </a:ext>
            </a:extLst>
          </p:cNvPr>
          <p:cNvSpPr>
            <a:spLocks noGrp="1"/>
          </p:cNvSpPr>
          <p:nvPr>
            <p:ph idx="1"/>
          </p:nvPr>
        </p:nvSpPr>
        <p:spPr/>
        <p:txBody>
          <a:bodyPr/>
          <a:lstStyle/>
          <a:p>
            <a:endParaRPr lang="en-US" dirty="0"/>
          </a:p>
        </p:txBody>
      </p:sp>
      <p:pic>
        <p:nvPicPr>
          <p:cNvPr id="4100" name="Picture 4" descr="DBMS Language">
            <a:extLst>
              <a:ext uri="{FF2B5EF4-FFF2-40B4-BE49-F238E27FC236}">
                <a16:creationId xmlns:a16="http://schemas.microsoft.com/office/drawing/2014/main" id="{FD5964E8-C9FB-44BD-85A1-685D31D18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055" y="2952750"/>
            <a:ext cx="4772025" cy="30670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8D53FB4-4009-48C6-A412-BFB30DE538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1063192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54A0-6488-48F3-8998-40B2055A0B96}"/>
              </a:ext>
            </a:extLst>
          </p:cNvPr>
          <p:cNvSpPr>
            <a:spLocks noGrp="1"/>
          </p:cNvSpPr>
          <p:nvPr>
            <p:ph type="title"/>
          </p:nvPr>
        </p:nvSpPr>
        <p:spPr/>
        <p:txBody>
          <a:bodyPr/>
          <a:lstStyle/>
          <a:p>
            <a:r>
              <a:rPr lang="en-US" dirty="0">
                <a:solidFill>
                  <a:srgbClr val="FF0000"/>
                </a:solidFill>
                <a:latin typeface="erdana"/>
              </a:rPr>
              <a:t>Data Definition Language</a:t>
            </a:r>
            <a:endParaRPr lang="en-US" dirty="0">
              <a:solidFill>
                <a:srgbClr val="FF0000"/>
              </a:solidFill>
            </a:endParaRPr>
          </a:p>
        </p:txBody>
      </p:sp>
      <p:sp>
        <p:nvSpPr>
          <p:cNvPr id="3" name="Content Placeholder 2">
            <a:extLst>
              <a:ext uri="{FF2B5EF4-FFF2-40B4-BE49-F238E27FC236}">
                <a16:creationId xmlns:a16="http://schemas.microsoft.com/office/drawing/2014/main" id="{857102F6-5751-4223-BA75-92CE25B242DF}"/>
              </a:ext>
            </a:extLst>
          </p:cNvPr>
          <p:cNvSpPr>
            <a:spLocks noGrp="1"/>
          </p:cNvSpPr>
          <p:nvPr>
            <p:ph idx="1"/>
          </p:nvPr>
        </p:nvSpPr>
        <p:spPr/>
        <p:txBody>
          <a:bodyPr>
            <a:normAutofit fontScale="92500"/>
          </a:bodyPr>
          <a:lstStyle/>
          <a:p>
            <a:r>
              <a:rPr lang="en-US" b="1" i="0" dirty="0">
                <a:solidFill>
                  <a:srgbClr val="000000"/>
                </a:solidFill>
                <a:effectLst/>
                <a:latin typeface="inter-bold"/>
              </a:rPr>
              <a:t>DDL</a:t>
            </a:r>
            <a:r>
              <a:rPr lang="en-US" b="0" i="0" dirty="0">
                <a:solidFill>
                  <a:srgbClr val="000000"/>
                </a:solidFill>
                <a:effectLst/>
                <a:latin typeface="inter-regular"/>
              </a:rPr>
              <a:t> stands for </a:t>
            </a:r>
            <a:r>
              <a:rPr lang="en-US" b="1" i="0" dirty="0">
                <a:solidFill>
                  <a:srgbClr val="000000"/>
                </a:solidFill>
                <a:effectLst/>
                <a:latin typeface="inter-bold"/>
              </a:rPr>
              <a:t>D</a:t>
            </a:r>
            <a:r>
              <a:rPr lang="en-US" b="0" i="0" dirty="0">
                <a:solidFill>
                  <a:srgbClr val="000000"/>
                </a:solidFill>
                <a:effectLst/>
                <a:latin typeface="inter-regular"/>
              </a:rPr>
              <a:t>ata </a:t>
            </a:r>
            <a:r>
              <a:rPr lang="en-US" b="1" i="0" dirty="0">
                <a:solidFill>
                  <a:srgbClr val="000000"/>
                </a:solidFill>
                <a:effectLst/>
                <a:latin typeface="inter-bold"/>
              </a:rPr>
              <a:t>D</a:t>
            </a:r>
            <a:r>
              <a:rPr lang="en-US" b="0" i="0" dirty="0">
                <a:solidFill>
                  <a:srgbClr val="000000"/>
                </a:solidFill>
                <a:effectLst/>
                <a:latin typeface="inter-regular"/>
              </a:rPr>
              <a:t>efinition </a:t>
            </a:r>
            <a:r>
              <a:rPr lang="en-US" b="1" i="0" dirty="0">
                <a:solidFill>
                  <a:srgbClr val="000000"/>
                </a:solidFill>
                <a:effectLst/>
                <a:latin typeface="inter-bold"/>
              </a:rPr>
              <a:t>L</a:t>
            </a:r>
            <a:r>
              <a:rPr lang="en-US" b="0" i="0" dirty="0">
                <a:solidFill>
                  <a:srgbClr val="000000"/>
                </a:solidFill>
                <a:effectLst/>
                <a:latin typeface="inter-regular"/>
              </a:rPr>
              <a:t>anguage. It is used to define database structure or pattern.</a:t>
            </a:r>
          </a:p>
          <a:p>
            <a:r>
              <a:rPr lang="en-US" b="0" i="0" dirty="0">
                <a:solidFill>
                  <a:srgbClr val="000000"/>
                </a:solidFill>
                <a:effectLst/>
                <a:latin typeface="inter-regular"/>
              </a:rPr>
              <a:t>Data definition language is used to store the information of metadata like the number of tables and schemas, their names, indexes, columns in each table, constraints, etc.</a:t>
            </a:r>
          </a:p>
          <a:p>
            <a:pPr algn="just">
              <a:buFont typeface="Arial" panose="020B0604020202020204" pitchFamily="34" charset="0"/>
              <a:buChar char="•"/>
            </a:pPr>
            <a:r>
              <a:rPr lang="en-US" b="1" i="0" dirty="0">
                <a:solidFill>
                  <a:srgbClr val="000000"/>
                </a:solidFill>
                <a:effectLst/>
                <a:latin typeface="inter-bold"/>
              </a:rPr>
              <a:t>Create:</a:t>
            </a:r>
            <a:r>
              <a:rPr lang="en-US" b="0" i="0" dirty="0">
                <a:solidFill>
                  <a:srgbClr val="000000"/>
                </a:solidFill>
                <a:effectLst/>
                <a:latin typeface="inter-regular"/>
              </a:rPr>
              <a:t> It is used to create objects in the database.</a:t>
            </a:r>
          </a:p>
          <a:p>
            <a:pPr algn="just">
              <a:buFont typeface="Arial" panose="020B0604020202020204" pitchFamily="34" charset="0"/>
              <a:buChar char="•"/>
            </a:pPr>
            <a:r>
              <a:rPr lang="en-US" b="1" i="0" dirty="0">
                <a:solidFill>
                  <a:srgbClr val="000000"/>
                </a:solidFill>
                <a:effectLst/>
                <a:latin typeface="inter-bold"/>
              </a:rPr>
              <a:t>Alter:</a:t>
            </a:r>
            <a:r>
              <a:rPr lang="en-US" b="0" i="0" dirty="0">
                <a:solidFill>
                  <a:srgbClr val="000000"/>
                </a:solidFill>
                <a:effectLst/>
                <a:latin typeface="inter-regular"/>
              </a:rPr>
              <a:t> It is used to alter the structure of the database.</a:t>
            </a:r>
          </a:p>
          <a:p>
            <a:pPr algn="just">
              <a:buFont typeface="Arial" panose="020B0604020202020204" pitchFamily="34" charset="0"/>
              <a:buChar char="•"/>
            </a:pPr>
            <a:r>
              <a:rPr lang="en-US" b="1" i="0" dirty="0">
                <a:solidFill>
                  <a:srgbClr val="000000"/>
                </a:solidFill>
                <a:effectLst/>
                <a:latin typeface="inter-bold"/>
              </a:rPr>
              <a:t>Drop:</a:t>
            </a:r>
            <a:r>
              <a:rPr lang="en-US" b="0" i="0" dirty="0">
                <a:solidFill>
                  <a:srgbClr val="000000"/>
                </a:solidFill>
                <a:effectLst/>
                <a:latin typeface="inter-regular"/>
              </a:rPr>
              <a:t> It is used to delete objects from the database.</a:t>
            </a:r>
          </a:p>
          <a:p>
            <a:pPr algn="just">
              <a:buFont typeface="Arial" panose="020B0604020202020204" pitchFamily="34" charset="0"/>
              <a:buChar char="•"/>
            </a:pPr>
            <a:r>
              <a:rPr lang="en-US" b="1" i="0" dirty="0">
                <a:solidFill>
                  <a:srgbClr val="000000"/>
                </a:solidFill>
                <a:effectLst/>
                <a:latin typeface="inter-bold"/>
              </a:rPr>
              <a:t>Truncate:</a:t>
            </a:r>
            <a:r>
              <a:rPr lang="en-US" b="0" i="0" dirty="0">
                <a:solidFill>
                  <a:srgbClr val="000000"/>
                </a:solidFill>
                <a:effectLst/>
                <a:latin typeface="inter-regular"/>
              </a:rPr>
              <a:t> It is used to remove all records from a table.</a:t>
            </a:r>
          </a:p>
          <a:p>
            <a:pPr algn="just">
              <a:buFont typeface="Arial" panose="020B0604020202020204" pitchFamily="34" charset="0"/>
              <a:buChar char="•"/>
            </a:pPr>
            <a:r>
              <a:rPr lang="en-US" b="1" i="0" dirty="0">
                <a:solidFill>
                  <a:srgbClr val="000000"/>
                </a:solidFill>
                <a:effectLst/>
                <a:latin typeface="inter-bold"/>
              </a:rPr>
              <a:t>Rename:</a:t>
            </a:r>
            <a:r>
              <a:rPr lang="en-US" b="0" i="0" dirty="0">
                <a:solidFill>
                  <a:srgbClr val="000000"/>
                </a:solidFill>
                <a:effectLst/>
                <a:latin typeface="inter-regular"/>
              </a:rPr>
              <a:t> It is used to rename an object.</a:t>
            </a:r>
          </a:p>
          <a:p>
            <a:pPr algn="just">
              <a:buFont typeface="Arial" panose="020B0604020202020204" pitchFamily="34" charset="0"/>
              <a:buChar char="•"/>
            </a:pPr>
            <a:r>
              <a:rPr lang="en-US" b="1" i="0" dirty="0">
                <a:solidFill>
                  <a:srgbClr val="000000"/>
                </a:solidFill>
                <a:effectLst/>
                <a:latin typeface="inter-bold"/>
              </a:rPr>
              <a:t>Comment:</a:t>
            </a:r>
            <a:r>
              <a:rPr lang="en-US" b="0" i="0" dirty="0">
                <a:solidFill>
                  <a:srgbClr val="000000"/>
                </a:solidFill>
                <a:effectLst/>
                <a:latin typeface="inter-regular"/>
              </a:rPr>
              <a:t> It is used to comment on the data dictionary</a:t>
            </a:r>
          </a:p>
          <a:p>
            <a:endParaRPr lang="en-US" dirty="0"/>
          </a:p>
        </p:txBody>
      </p:sp>
      <p:pic>
        <p:nvPicPr>
          <p:cNvPr id="4" name="Picture 3">
            <a:extLst>
              <a:ext uri="{FF2B5EF4-FFF2-40B4-BE49-F238E27FC236}">
                <a16:creationId xmlns:a16="http://schemas.microsoft.com/office/drawing/2014/main" id="{AA357CA2-87D1-4204-BDE5-C3FDF1B00F4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334403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0066-0ACB-4286-9491-CF029153B0D3}"/>
              </a:ext>
            </a:extLst>
          </p:cNvPr>
          <p:cNvSpPr>
            <a:spLocks noGrp="1"/>
          </p:cNvSpPr>
          <p:nvPr>
            <p:ph type="title"/>
          </p:nvPr>
        </p:nvSpPr>
        <p:spPr/>
        <p:txBody>
          <a:bodyPr/>
          <a:lstStyle/>
          <a:p>
            <a:r>
              <a:rPr lang="en-US" dirty="0"/>
              <a:t>Data Manipulation </a:t>
            </a:r>
            <a:r>
              <a:rPr lang="en-US" dirty="0" err="1"/>
              <a:t>Langauge</a:t>
            </a:r>
            <a:endParaRPr lang="en-US" dirty="0"/>
          </a:p>
        </p:txBody>
      </p:sp>
      <p:sp>
        <p:nvSpPr>
          <p:cNvPr id="3" name="Content Placeholder 2">
            <a:extLst>
              <a:ext uri="{FF2B5EF4-FFF2-40B4-BE49-F238E27FC236}">
                <a16:creationId xmlns:a16="http://schemas.microsoft.com/office/drawing/2014/main" id="{B870414D-16C5-4C3A-B994-E3CD53FB37AE}"/>
              </a:ext>
            </a:extLst>
          </p:cNvPr>
          <p:cNvSpPr>
            <a:spLocks noGrp="1"/>
          </p:cNvSpPr>
          <p:nvPr>
            <p:ph idx="1"/>
          </p:nvPr>
        </p:nvSpPr>
        <p:spPr/>
        <p:txBody>
          <a:bodyPr>
            <a:normAutofit fontScale="92500" lnSpcReduction="20000"/>
          </a:bodyPr>
          <a:lstStyle/>
          <a:p>
            <a:r>
              <a:rPr lang="en-US" b="1" i="0" dirty="0">
                <a:solidFill>
                  <a:srgbClr val="333333"/>
                </a:solidFill>
                <a:effectLst/>
                <a:latin typeface="inter-bold"/>
              </a:rPr>
              <a:t>DML</a:t>
            </a:r>
            <a:r>
              <a:rPr lang="en-US" b="0" i="0" dirty="0">
                <a:solidFill>
                  <a:srgbClr val="333333"/>
                </a:solidFill>
                <a:effectLst/>
                <a:latin typeface="inter-regular"/>
              </a:rPr>
              <a:t> stands for </a:t>
            </a:r>
            <a:r>
              <a:rPr lang="en-US" b="1" i="0" dirty="0">
                <a:solidFill>
                  <a:srgbClr val="333333"/>
                </a:solidFill>
                <a:effectLst/>
                <a:latin typeface="inter-bold"/>
              </a:rPr>
              <a:t>D</a:t>
            </a:r>
            <a:r>
              <a:rPr lang="en-US" b="0" i="0" dirty="0">
                <a:solidFill>
                  <a:srgbClr val="333333"/>
                </a:solidFill>
                <a:effectLst/>
                <a:latin typeface="inter-regular"/>
              </a:rPr>
              <a:t>ata </a:t>
            </a:r>
            <a:r>
              <a:rPr lang="en-US" b="1" i="0" dirty="0">
                <a:solidFill>
                  <a:srgbClr val="333333"/>
                </a:solidFill>
                <a:effectLst/>
                <a:latin typeface="inter-bold"/>
              </a:rPr>
              <a:t>M</a:t>
            </a:r>
            <a:r>
              <a:rPr lang="en-US" b="0" i="0" dirty="0">
                <a:solidFill>
                  <a:srgbClr val="333333"/>
                </a:solidFill>
                <a:effectLst/>
                <a:latin typeface="inter-regular"/>
              </a:rPr>
              <a:t>anipulation </a:t>
            </a:r>
            <a:r>
              <a:rPr lang="en-US" b="1" i="0" dirty="0">
                <a:solidFill>
                  <a:srgbClr val="333333"/>
                </a:solidFill>
                <a:effectLst/>
                <a:latin typeface="inter-bold"/>
              </a:rPr>
              <a:t>L</a:t>
            </a:r>
            <a:r>
              <a:rPr lang="en-US" b="0" i="0" dirty="0">
                <a:solidFill>
                  <a:srgbClr val="333333"/>
                </a:solidFill>
                <a:effectLst/>
                <a:latin typeface="inter-regular"/>
              </a:rPr>
              <a:t>anguage. It is used for accessing and manipulating data in a database. It handles user requests.</a:t>
            </a:r>
          </a:p>
          <a:p>
            <a:pPr algn="just">
              <a:buFont typeface="Arial" panose="020B0604020202020204" pitchFamily="34" charset="0"/>
              <a:buChar char="•"/>
            </a:pPr>
            <a:r>
              <a:rPr lang="en-US" b="1" i="0" dirty="0">
                <a:solidFill>
                  <a:srgbClr val="000000"/>
                </a:solidFill>
                <a:effectLst/>
                <a:latin typeface="inter-bold"/>
              </a:rPr>
              <a:t>Select:</a:t>
            </a:r>
            <a:r>
              <a:rPr lang="en-US" b="0" i="0" dirty="0">
                <a:solidFill>
                  <a:srgbClr val="000000"/>
                </a:solidFill>
                <a:effectLst/>
                <a:latin typeface="inter-regular"/>
              </a:rPr>
              <a:t> It is used to retrieve data from a database.</a:t>
            </a:r>
          </a:p>
          <a:p>
            <a:pPr algn="just">
              <a:buFont typeface="Arial" panose="020B0604020202020204" pitchFamily="34" charset="0"/>
              <a:buChar char="•"/>
            </a:pPr>
            <a:r>
              <a:rPr lang="en-US" b="1" i="0" dirty="0">
                <a:solidFill>
                  <a:srgbClr val="000000"/>
                </a:solidFill>
                <a:effectLst/>
                <a:latin typeface="inter-bold"/>
              </a:rPr>
              <a:t>Insert:</a:t>
            </a:r>
            <a:r>
              <a:rPr lang="en-US" b="0" i="0" dirty="0">
                <a:solidFill>
                  <a:srgbClr val="000000"/>
                </a:solidFill>
                <a:effectLst/>
                <a:latin typeface="inter-regular"/>
              </a:rPr>
              <a:t> It is used to insert data into a table.</a:t>
            </a:r>
          </a:p>
          <a:p>
            <a:pPr algn="just">
              <a:buFont typeface="Arial" panose="020B0604020202020204" pitchFamily="34" charset="0"/>
              <a:buChar char="•"/>
            </a:pPr>
            <a:r>
              <a:rPr lang="en-US" b="1" i="0" dirty="0">
                <a:solidFill>
                  <a:srgbClr val="000000"/>
                </a:solidFill>
                <a:effectLst/>
                <a:latin typeface="inter-bold"/>
              </a:rPr>
              <a:t>Update:</a:t>
            </a:r>
            <a:r>
              <a:rPr lang="en-US" b="0" i="0" dirty="0">
                <a:solidFill>
                  <a:srgbClr val="000000"/>
                </a:solidFill>
                <a:effectLst/>
                <a:latin typeface="inter-regular"/>
              </a:rPr>
              <a:t> It is used to update existing data within a table.</a:t>
            </a:r>
          </a:p>
          <a:p>
            <a:pPr algn="just">
              <a:buFont typeface="Arial" panose="020B0604020202020204" pitchFamily="34" charset="0"/>
              <a:buChar char="•"/>
            </a:pPr>
            <a:r>
              <a:rPr lang="en-US" b="1" i="0" dirty="0">
                <a:solidFill>
                  <a:srgbClr val="000000"/>
                </a:solidFill>
                <a:effectLst/>
                <a:latin typeface="inter-bold"/>
              </a:rPr>
              <a:t>Delete:</a:t>
            </a:r>
            <a:r>
              <a:rPr lang="en-US" b="0" i="0" dirty="0">
                <a:solidFill>
                  <a:srgbClr val="000000"/>
                </a:solidFill>
                <a:effectLst/>
                <a:latin typeface="inter-regular"/>
              </a:rPr>
              <a:t> It is used to delete all records from a table.</a:t>
            </a:r>
          </a:p>
          <a:p>
            <a:pPr algn="just">
              <a:buFont typeface="Arial" panose="020B0604020202020204" pitchFamily="34" charset="0"/>
              <a:buChar char="•"/>
            </a:pPr>
            <a:r>
              <a:rPr lang="en-US" b="1" i="0" dirty="0">
                <a:solidFill>
                  <a:srgbClr val="000000"/>
                </a:solidFill>
                <a:effectLst/>
                <a:latin typeface="inter-bold"/>
              </a:rPr>
              <a:t>Merge:</a:t>
            </a:r>
            <a:r>
              <a:rPr lang="en-US" b="0" i="0" dirty="0">
                <a:solidFill>
                  <a:srgbClr val="000000"/>
                </a:solidFill>
                <a:effectLst/>
                <a:latin typeface="inter-regular"/>
              </a:rPr>
              <a:t> It performs UPSERT operation, i.e., insert or update operations.</a:t>
            </a:r>
          </a:p>
          <a:p>
            <a:pPr algn="just">
              <a:buFont typeface="Arial" panose="020B0604020202020204" pitchFamily="34" charset="0"/>
              <a:buChar char="•"/>
            </a:pPr>
            <a:r>
              <a:rPr lang="en-US" b="1" i="0" dirty="0">
                <a:solidFill>
                  <a:srgbClr val="000000"/>
                </a:solidFill>
                <a:effectLst/>
                <a:latin typeface="inter-bold"/>
              </a:rPr>
              <a:t>Call:</a:t>
            </a:r>
            <a:r>
              <a:rPr lang="en-US" b="0" i="0" dirty="0">
                <a:solidFill>
                  <a:srgbClr val="000000"/>
                </a:solidFill>
                <a:effectLst/>
                <a:latin typeface="inter-regular"/>
              </a:rPr>
              <a:t> It is used to call a structured query language or a Java subprogram.</a:t>
            </a:r>
          </a:p>
          <a:p>
            <a:pPr algn="just">
              <a:buFont typeface="Arial" panose="020B0604020202020204" pitchFamily="34" charset="0"/>
              <a:buChar char="•"/>
            </a:pPr>
            <a:r>
              <a:rPr lang="en-US" b="1" i="0" dirty="0">
                <a:solidFill>
                  <a:srgbClr val="000000"/>
                </a:solidFill>
                <a:effectLst/>
                <a:latin typeface="inter-bold"/>
              </a:rPr>
              <a:t>Explain Plan:</a:t>
            </a:r>
            <a:r>
              <a:rPr lang="en-US" b="0" i="0" dirty="0">
                <a:solidFill>
                  <a:srgbClr val="000000"/>
                </a:solidFill>
                <a:effectLst/>
                <a:latin typeface="inter-regular"/>
              </a:rPr>
              <a:t> It has the parameter of explaining data.</a:t>
            </a:r>
          </a:p>
          <a:p>
            <a:pPr algn="just">
              <a:buFont typeface="Arial" panose="020B0604020202020204" pitchFamily="34" charset="0"/>
              <a:buChar char="•"/>
            </a:pPr>
            <a:r>
              <a:rPr lang="en-US" b="1" i="0" dirty="0">
                <a:solidFill>
                  <a:srgbClr val="000000"/>
                </a:solidFill>
                <a:effectLst/>
                <a:latin typeface="inter-bold"/>
              </a:rPr>
              <a:t>Lock Table:</a:t>
            </a:r>
            <a:r>
              <a:rPr lang="en-US" b="0" i="0" dirty="0">
                <a:solidFill>
                  <a:srgbClr val="000000"/>
                </a:solidFill>
                <a:effectLst/>
                <a:latin typeface="inter-regular"/>
              </a:rPr>
              <a:t> It controls concurrency.</a:t>
            </a:r>
          </a:p>
          <a:p>
            <a:endParaRPr lang="en-US" dirty="0"/>
          </a:p>
        </p:txBody>
      </p:sp>
      <p:pic>
        <p:nvPicPr>
          <p:cNvPr id="4" name="Picture 3">
            <a:extLst>
              <a:ext uri="{FF2B5EF4-FFF2-40B4-BE49-F238E27FC236}">
                <a16:creationId xmlns:a16="http://schemas.microsoft.com/office/drawing/2014/main" id="{9F746BC9-7342-4CB3-ADB4-63D174DC36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3948341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87C-2FBF-41DC-9ED2-FB27B72FC352}"/>
              </a:ext>
            </a:extLst>
          </p:cNvPr>
          <p:cNvSpPr>
            <a:spLocks noGrp="1"/>
          </p:cNvSpPr>
          <p:nvPr>
            <p:ph type="title"/>
          </p:nvPr>
        </p:nvSpPr>
        <p:spPr/>
        <p:txBody>
          <a:bodyPr/>
          <a:lstStyle/>
          <a:p>
            <a:r>
              <a:rPr lang="en-US" dirty="0"/>
              <a:t>Data Control Language</a:t>
            </a:r>
          </a:p>
        </p:txBody>
      </p:sp>
      <p:sp>
        <p:nvSpPr>
          <p:cNvPr id="3" name="Content Placeholder 2">
            <a:extLst>
              <a:ext uri="{FF2B5EF4-FFF2-40B4-BE49-F238E27FC236}">
                <a16:creationId xmlns:a16="http://schemas.microsoft.com/office/drawing/2014/main" id="{D93F2FC4-B8C9-4719-93DA-DF0892C46B5C}"/>
              </a:ext>
            </a:extLst>
          </p:cNvPr>
          <p:cNvSpPr>
            <a:spLocks noGrp="1"/>
          </p:cNvSpPr>
          <p:nvPr>
            <p:ph idx="1"/>
          </p:nvPr>
        </p:nvSpPr>
        <p:spPr/>
        <p:txBody>
          <a:bodyPr/>
          <a:lstStyle/>
          <a:p>
            <a:r>
              <a:rPr lang="en-US" b="1" i="0" dirty="0">
                <a:solidFill>
                  <a:srgbClr val="000000"/>
                </a:solidFill>
                <a:effectLst/>
                <a:latin typeface="inter-bold"/>
              </a:rPr>
              <a:t>DCL</a:t>
            </a:r>
            <a:r>
              <a:rPr lang="en-US" b="0" i="0" dirty="0">
                <a:solidFill>
                  <a:srgbClr val="000000"/>
                </a:solidFill>
                <a:effectLst/>
                <a:latin typeface="inter-regular"/>
              </a:rPr>
              <a:t> stands for </a:t>
            </a:r>
            <a:r>
              <a:rPr lang="en-US" b="1" i="0" dirty="0">
                <a:solidFill>
                  <a:srgbClr val="000000"/>
                </a:solidFill>
                <a:effectLst/>
                <a:latin typeface="inter-bold"/>
              </a:rPr>
              <a:t>D</a:t>
            </a:r>
            <a:r>
              <a:rPr lang="en-US" b="0" i="0" dirty="0">
                <a:solidFill>
                  <a:srgbClr val="000000"/>
                </a:solidFill>
                <a:effectLst/>
                <a:latin typeface="inter-regular"/>
              </a:rPr>
              <a:t>ata </a:t>
            </a:r>
            <a:r>
              <a:rPr lang="en-US" b="1" i="0" dirty="0">
                <a:solidFill>
                  <a:srgbClr val="000000"/>
                </a:solidFill>
                <a:effectLst/>
                <a:latin typeface="inter-bold"/>
              </a:rPr>
              <a:t>C</a:t>
            </a:r>
            <a:r>
              <a:rPr lang="en-US" b="0" i="0" dirty="0">
                <a:solidFill>
                  <a:srgbClr val="000000"/>
                </a:solidFill>
                <a:effectLst/>
                <a:latin typeface="inter-regular"/>
              </a:rPr>
              <a:t>ontrol </a:t>
            </a:r>
            <a:r>
              <a:rPr lang="en-US" b="1" i="0" dirty="0">
                <a:solidFill>
                  <a:srgbClr val="000000"/>
                </a:solidFill>
                <a:effectLst/>
                <a:latin typeface="inter-bold"/>
              </a:rPr>
              <a:t>L</a:t>
            </a:r>
            <a:r>
              <a:rPr lang="en-US" b="0" i="0" dirty="0">
                <a:solidFill>
                  <a:srgbClr val="000000"/>
                </a:solidFill>
                <a:effectLst/>
                <a:latin typeface="inter-regular"/>
              </a:rPr>
              <a:t>anguage. It is used to retrieve the stored or saved data.</a:t>
            </a:r>
          </a:p>
          <a:p>
            <a:pPr marL="0" indent="0">
              <a:buNone/>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Grant:</a:t>
            </a:r>
            <a:r>
              <a:rPr lang="en-US" b="0" i="0" dirty="0">
                <a:solidFill>
                  <a:srgbClr val="000000"/>
                </a:solidFill>
                <a:effectLst/>
                <a:latin typeface="inter-regular"/>
              </a:rPr>
              <a:t> It is used to give user access privileges to a database.</a:t>
            </a:r>
          </a:p>
          <a:p>
            <a:pPr algn="just">
              <a:buFont typeface="Arial" panose="020B0604020202020204" pitchFamily="34" charset="0"/>
              <a:buChar char="•"/>
            </a:pPr>
            <a:r>
              <a:rPr lang="en-US" b="1" i="0" dirty="0">
                <a:solidFill>
                  <a:srgbClr val="000000"/>
                </a:solidFill>
                <a:effectLst/>
                <a:latin typeface="inter-bold"/>
              </a:rPr>
              <a:t>Revoke:</a:t>
            </a:r>
            <a:r>
              <a:rPr lang="en-US" b="0" i="0" dirty="0">
                <a:solidFill>
                  <a:srgbClr val="000000"/>
                </a:solidFill>
                <a:effectLst/>
                <a:latin typeface="inter-regular"/>
              </a:rPr>
              <a:t> It is used to take back permissions from the user.</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There are the following operations which have the authorization of Revoke:</a:t>
            </a:r>
          </a:p>
          <a:p>
            <a:pPr algn="just"/>
            <a:r>
              <a:rPr lang="en-US" b="0" i="0" dirty="0">
                <a:solidFill>
                  <a:srgbClr val="333333"/>
                </a:solidFill>
                <a:effectLst/>
                <a:latin typeface="inter-regular"/>
              </a:rPr>
              <a:t>CONNECT, INSERT, USAGE, EXECUTE, DELETE, UPDATE and SELECT.</a:t>
            </a:r>
          </a:p>
          <a:p>
            <a:endParaRPr lang="en-US" dirty="0"/>
          </a:p>
        </p:txBody>
      </p:sp>
      <p:pic>
        <p:nvPicPr>
          <p:cNvPr id="4" name="Picture 3">
            <a:extLst>
              <a:ext uri="{FF2B5EF4-FFF2-40B4-BE49-F238E27FC236}">
                <a16:creationId xmlns:a16="http://schemas.microsoft.com/office/drawing/2014/main" id="{BEF845AD-0A84-4204-AE68-B199B54B67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4014761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A60A-4C14-421D-A4BC-427D0E162147}"/>
              </a:ext>
            </a:extLst>
          </p:cNvPr>
          <p:cNvSpPr>
            <a:spLocks noGrp="1"/>
          </p:cNvSpPr>
          <p:nvPr>
            <p:ph type="title"/>
          </p:nvPr>
        </p:nvSpPr>
        <p:spPr/>
        <p:txBody>
          <a:bodyPr/>
          <a:lstStyle/>
          <a:p>
            <a:r>
              <a:rPr lang="en-US" dirty="0"/>
              <a:t>Transaction Control </a:t>
            </a:r>
            <a:r>
              <a:rPr lang="en-US" dirty="0" err="1"/>
              <a:t>Langauges</a:t>
            </a:r>
            <a:endParaRPr lang="en-US" dirty="0"/>
          </a:p>
        </p:txBody>
      </p:sp>
      <p:sp>
        <p:nvSpPr>
          <p:cNvPr id="3" name="Content Placeholder 2">
            <a:extLst>
              <a:ext uri="{FF2B5EF4-FFF2-40B4-BE49-F238E27FC236}">
                <a16:creationId xmlns:a16="http://schemas.microsoft.com/office/drawing/2014/main" id="{7C2446CF-F14B-4BD1-A4DD-41B3BB4633B8}"/>
              </a:ext>
            </a:extLst>
          </p:cNvPr>
          <p:cNvSpPr>
            <a:spLocks noGrp="1"/>
          </p:cNvSpPr>
          <p:nvPr>
            <p:ph idx="1"/>
          </p:nvPr>
        </p:nvSpPr>
        <p:spPr/>
        <p:txBody>
          <a:bodyPr/>
          <a:lstStyle/>
          <a:p>
            <a:r>
              <a:rPr lang="en-US" b="0" i="0" dirty="0">
                <a:solidFill>
                  <a:srgbClr val="333333"/>
                </a:solidFill>
                <a:effectLst/>
                <a:latin typeface="inter-regular"/>
              </a:rPr>
              <a:t>TCL is used to run the changes made by the DML statement. TCL can be grouped into a logical transaction.</a:t>
            </a:r>
          </a:p>
          <a:p>
            <a:endParaRPr lang="en-US" dirty="0">
              <a:solidFill>
                <a:srgbClr val="333333"/>
              </a:solidFill>
              <a:latin typeface="inter-regular"/>
            </a:endParaRPr>
          </a:p>
          <a:p>
            <a:endParaRPr lang="en-US" dirty="0">
              <a:solidFill>
                <a:srgbClr val="333333"/>
              </a:solidFill>
              <a:latin typeface="inter-regular"/>
            </a:endParaRPr>
          </a:p>
          <a:p>
            <a:pPr algn="just">
              <a:buFont typeface="Arial" panose="020B0604020202020204" pitchFamily="34" charset="0"/>
              <a:buChar char="•"/>
            </a:pPr>
            <a:r>
              <a:rPr lang="en-US" b="1" i="0" dirty="0">
                <a:solidFill>
                  <a:srgbClr val="000000"/>
                </a:solidFill>
                <a:effectLst/>
                <a:latin typeface="inter-bold"/>
              </a:rPr>
              <a:t>Commit:</a:t>
            </a:r>
            <a:r>
              <a:rPr lang="en-US" b="0" i="0" dirty="0">
                <a:solidFill>
                  <a:srgbClr val="000000"/>
                </a:solidFill>
                <a:effectLst/>
                <a:latin typeface="inter-regular"/>
              </a:rPr>
              <a:t> It is used to save the transaction on the database.</a:t>
            </a:r>
          </a:p>
          <a:p>
            <a:pPr algn="just">
              <a:buFont typeface="Arial" panose="020B0604020202020204" pitchFamily="34" charset="0"/>
              <a:buChar char="•"/>
            </a:pPr>
            <a:r>
              <a:rPr lang="en-US" b="1" i="0" dirty="0">
                <a:solidFill>
                  <a:srgbClr val="000000"/>
                </a:solidFill>
                <a:effectLst/>
                <a:latin typeface="inter-bold"/>
              </a:rPr>
              <a:t>Rollback:</a:t>
            </a:r>
            <a:r>
              <a:rPr lang="en-US" b="0" i="0" dirty="0">
                <a:solidFill>
                  <a:srgbClr val="000000"/>
                </a:solidFill>
                <a:effectLst/>
                <a:latin typeface="inter-regular"/>
              </a:rPr>
              <a:t> It is used to restore the database to original since the last Commit.</a:t>
            </a:r>
          </a:p>
          <a:p>
            <a:endParaRPr lang="en-US" dirty="0">
              <a:solidFill>
                <a:srgbClr val="333333"/>
              </a:solidFill>
              <a:latin typeface="inter-regular"/>
            </a:endParaRPr>
          </a:p>
          <a:p>
            <a:endParaRPr lang="en-US" dirty="0"/>
          </a:p>
        </p:txBody>
      </p:sp>
      <p:pic>
        <p:nvPicPr>
          <p:cNvPr id="4" name="Picture 3">
            <a:extLst>
              <a:ext uri="{FF2B5EF4-FFF2-40B4-BE49-F238E27FC236}">
                <a16:creationId xmlns:a16="http://schemas.microsoft.com/office/drawing/2014/main" id="{56485B25-C53E-4ED6-A982-005A995F8E4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547866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19C1-0110-4991-A1C9-09B19DA3DA09}"/>
              </a:ext>
            </a:extLst>
          </p:cNvPr>
          <p:cNvSpPr>
            <a:spLocks noGrp="1"/>
          </p:cNvSpPr>
          <p:nvPr>
            <p:ph type="title"/>
          </p:nvPr>
        </p:nvSpPr>
        <p:spPr/>
        <p:txBody>
          <a:bodyPr/>
          <a:lstStyle/>
          <a:p>
            <a:r>
              <a:rPr lang="en-US" dirty="0"/>
              <a:t>Acid Properties in DBMS</a:t>
            </a:r>
          </a:p>
        </p:txBody>
      </p:sp>
      <p:pic>
        <p:nvPicPr>
          <p:cNvPr id="5124" name="Picture 4">
            <a:extLst>
              <a:ext uri="{FF2B5EF4-FFF2-40B4-BE49-F238E27FC236}">
                <a16:creationId xmlns:a16="http://schemas.microsoft.com/office/drawing/2014/main" id="{3C176C9C-5742-4CC9-B5B6-8E53F3005A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4406" y="3173412"/>
            <a:ext cx="666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E9ECD18-112D-4C90-8693-F1997CE348A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2953914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320F-D6DC-4BAC-B8AC-2DF3141D7DE7}"/>
              </a:ext>
            </a:extLst>
          </p:cNvPr>
          <p:cNvSpPr>
            <a:spLocks noGrp="1"/>
          </p:cNvSpPr>
          <p:nvPr>
            <p:ph type="title"/>
          </p:nvPr>
        </p:nvSpPr>
        <p:spPr/>
        <p:txBody>
          <a:bodyPr/>
          <a:lstStyle/>
          <a:p>
            <a:r>
              <a:rPr lang="en-US" dirty="0"/>
              <a:t>Atomicity</a:t>
            </a:r>
          </a:p>
        </p:txBody>
      </p:sp>
      <p:pic>
        <p:nvPicPr>
          <p:cNvPr id="6146" name="Picture 2">
            <a:extLst>
              <a:ext uri="{FF2B5EF4-FFF2-40B4-BE49-F238E27FC236}">
                <a16:creationId xmlns:a16="http://schemas.microsoft.com/office/drawing/2014/main" id="{F55669B2-CEA9-45D7-AF24-C2A53EE523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0656" y="2787650"/>
            <a:ext cx="5715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556733B-9605-4CA2-80A7-ACBBB4CE98E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2587914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E7C1-99F7-47A9-B48F-440BCDEED310}"/>
              </a:ext>
            </a:extLst>
          </p:cNvPr>
          <p:cNvSpPr>
            <a:spLocks noGrp="1"/>
          </p:cNvSpPr>
          <p:nvPr>
            <p:ph type="title"/>
          </p:nvPr>
        </p:nvSpPr>
        <p:spPr/>
        <p:txBody>
          <a:bodyPr/>
          <a:lstStyle/>
          <a:p>
            <a:r>
              <a:rPr lang="en-US" dirty="0"/>
              <a:t>Consistency</a:t>
            </a:r>
          </a:p>
        </p:txBody>
      </p:sp>
      <p:pic>
        <p:nvPicPr>
          <p:cNvPr id="7170" name="Picture 2">
            <a:extLst>
              <a:ext uri="{FF2B5EF4-FFF2-40B4-BE49-F238E27FC236}">
                <a16:creationId xmlns:a16="http://schemas.microsoft.com/office/drawing/2014/main" id="{B4DF3539-BA30-40FF-97E3-274E334FA9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8781" y="2640012"/>
            <a:ext cx="5238750" cy="3343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2B064E7-F3D4-4B60-BE6B-D4A3F3EB2F5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63186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78C7-4248-4902-B587-9293ADDAA654}"/>
              </a:ext>
            </a:extLst>
          </p:cNvPr>
          <p:cNvSpPr>
            <a:spLocks noGrp="1"/>
          </p:cNvSpPr>
          <p:nvPr>
            <p:ph type="title"/>
          </p:nvPr>
        </p:nvSpPr>
        <p:spPr/>
        <p:txBody>
          <a:bodyPr/>
          <a:lstStyle/>
          <a:p>
            <a:r>
              <a:rPr lang="en-US" dirty="0"/>
              <a:t>What is Database?</a:t>
            </a:r>
          </a:p>
        </p:txBody>
      </p:sp>
      <p:sp>
        <p:nvSpPr>
          <p:cNvPr id="3" name="Content Placeholder 2">
            <a:extLst>
              <a:ext uri="{FF2B5EF4-FFF2-40B4-BE49-F238E27FC236}">
                <a16:creationId xmlns:a16="http://schemas.microsoft.com/office/drawing/2014/main" id="{FB238843-5465-43F9-8443-AD479D373C52}"/>
              </a:ext>
            </a:extLst>
          </p:cNvPr>
          <p:cNvSpPr>
            <a:spLocks noGrp="1"/>
          </p:cNvSpPr>
          <p:nvPr>
            <p:ph idx="1"/>
          </p:nvPr>
        </p:nvSpPr>
        <p:spPr/>
        <p:txBody>
          <a:bodyPr/>
          <a:lstStyle/>
          <a:p>
            <a:r>
              <a:rPr lang="en-US" dirty="0"/>
              <a:t> </a:t>
            </a:r>
            <a:r>
              <a:rPr lang="en-US" b="0" i="0" dirty="0">
                <a:solidFill>
                  <a:srgbClr val="222222"/>
                </a:solidFill>
                <a:effectLst/>
                <a:latin typeface="Source Sans Pro" panose="020B0503030403020204" pitchFamily="34" charset="0"/>
              </a:rPr>
              <a:t>A database is a systematic collection of data. They support electronic storage and manipulation of data. Databases make data management easy.</a:t>
            </a:r>
          </a:p>
          <a:p>
            <a:pPr algn="l"/>
            <a:r>
              <a:rPr lang="en-US" b="1" i="0" dirty="0">
                <a:solidFill>
                  <a:srgbClr val="222222"/>
                </a:solidFill>
                <a:effectLst/>
                <a:latin typeface="Source Sans Pro" panose="020B0503030403020204" pitchFamily="34" charset="0"/>
              </a:rPr>
              <a:t>Types of Databases</a:t>
            </a:r>
          </a:p>
          <a:p>
            <a:pPr algn="l"/>
            <a:r>
              <a:rPr lang="en-US" b="0" i="0" dirty="0">
                <a:solidFill>
                  <a:srgbClr val="222222"/>
                </a:solidFill>
                <a:effectLst/>
                <a:latin typeface="Source Sans Pro" panose="020B0503030403020204" pitchFamily="34" charset="0"/>
              </a:rPr>
              <a:t>Here are some popular types of databases.</a:t>
            </a:r>
          </a:p>
          <a:p>
            <a:pPr algn="l"/>
            <a:r>
              <a:rPr lang="en-US" b="1" i="0" dirty="0">
                <a:solidFill>
                  <a:srgbClr val="222222"/>
                </a:solidFill>
                <a:effectLst/>
                <a:latin typeface="Source Sans Pro" panose="020B0503030403020204" pitchFamily="34" charset="0"/>
              </a:rPr>
              <a:t>Distributed databases:</a:t>
            </a:r>
          </a:p>
          <a:p>
            <a:pPr lvl="1"/>
            <a:r>
              <a:rPr lang="en-US" b="0" i="0" dirty="0">
                <a:solidFill>
                  <a:srgbClr val="222222"/>
                </a:solidFill>
                <a:effectLst/>
                <a:latin typeface="Source Sans Pro" panose="020B0503030403020204" pitchFamily="34" charset="0"/>
              </a:rPr>
              <a:t>A distributed database is a type of database that has contributions from the common database and information captured by local computers. In this type of database system, the data is not in one place and is distributed at various organizations.</a:t>
            </a:r>
          </a:p>
          <a:p>
            <a:pPr lvl="1"/>
            <a:endParaRPr lang="en-US" dirty="0">
              <a:solidFill>
                <a:srgbClr val="222222"/>
              </a:solidFill>
              <a:latin typeface="Source Sans Pro" panose="020B0503030403020204" pitchFamily="34" charset="0"/>
            </a:endParaRPr>
          </a:p>
          <a:p>
            <a:pPr lvl="1"/>
            <a:endParaRPr lang="en-US" dirty="0"/>
          </a:p>
        </p:txBody>
      </p:sp>
      <p:pic>
        <p:nvPicPr>
          <p:cNvPr id="6" name="Picture 5">
            <a:extLst>
              <a:ext uri="{FF2B5EF4-FFF2-40B4-BE49-F238E27FC236}">
                <a16:creationId xmlns:a16="http://schemas.microsoft.com/office/drawing/2014/main" id="{AB7E8C8C-F643-4CF0-9B70-C1C04D5CB46E}"/>
              </a:ext>
            </a:extLst>
          </p:cNvPr>
          <p:cNvPicPr>
            <a:picLocks noChangeAspect="1"/>
          </p:cNvPicPr>
          <p:nvPr/>
        </p:nvPicPr>
        <p:blipFill>
          <a:blip r:embed="rId2"/>
          <a:stretch>
            <a:fillRect/>
          </a:stretch>
        </p:blipFill>
        <p:spPr>
          <a:xfrm>
            <a:off x="9278937" y="2932642"/>
            <a:ext cx="2657891" cy="1757892"/>
          </a:xfrm>
          <a:prstGeom prst="rect">
            <a:avLst/>
          </a:prstGeom>
        </p:spPr>
      </p:pic>
      <p:pic>
        <p:nvPicPr>
          <p:cNvPr id="7" name="Picture 6">
            <a:extLst>
              <a:ext uri="{FF2B5EF4-FFF2-40B4-BE49-F238E27FC236}">
                <a16:creationId xmlns:a16="http://schemas.microsoft.com/office/drawing/2014/main" id="{05D971C4-6144-4CA0-A4B2-BF55B7808D8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2323904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AD35-71F8-41FA-9C61-733CD3625F29}"/>
              </a:ext>
            </a:extLst>
          </p:cNvPr>
          <p:cNvSpPr>
            <a:spLocks noGrp="1"/>
          </p:cNvSpPr>
          <p:nvPr>
            <p:ph type="title"/>
          </p:nvPr>
        </p:nvSpPr>
        <p:spPr/>
        <p:txBody>
          <a:bodyPr/>
          <a:lstStyle/>
          <a:p>
            <a:r>
              <a:rPr lang="en-US" dirty="0"/>
              <a:t>Isolation</a:t>
            </a:r>
          </a:p>
        </p:txBody>
      </p:sp>
      <p:pic>
        <p:nvPicPr>
          <p:cNvPr id="8194" name="Picture 2">
            <a:extLst>
              <a:ext uri="{FF2B5EF4-FFF2-40B4-BE49-F238E27FC236}">
                <a16:creationId xmlns:a16="http://schemas.microsoft.com/office/drawing/2014/main" id="{1E9F9274-1A55-4AAB-A65C-7215941EE0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7369" y="2654300"/>
            <a:ext cx="4981575" cy="3314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3E7A1FA-BBD0-4A69-840A-FA827168A9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3523007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2F7C-43E8-46B9-A31F-0067B8188BA0}"/>
              </a:ext>
            </a:extLst>
          </p:cNvPr>
          <p:cNvSpPr>
            <a:spLocks noGrp="1"/>
          </p:cNvSpPr>
          <p:nvPr>
            <p:ph type="title"/>
          </p:nvPr>
        </p:nvSpPr>
        <p:spPr/>
        <p:txBody>
          <a:bodyPr/>
          <a:lstStyle/>
          <a:p>
            <a:r>
              <a:rPr lang="en-US" dirty="0"/>
              <a:t>Durability</a:t>
            </a:r>
          </a:p>
        </p:txBody>
      </p:sp>
      <p:sp>
        <p:nvSpPr>
          <p:cNvPr id="3" name="Content Placeholder 2">
            <a:extLst>
              <a:ext uri="{FF2B5EF4-FFF2-40B4-BE49-F238E27FC236}">
                <a16:creationId xmlns:a16="http://schemas.microsoft.com/office/drawing/2014/main" id="{7C119CE6-8AC7-49EA-BF67-891D2AC85A84}"/>
              </a:ext>
            </a:extLst>
          </p:cNvPr>
          <p:cNvSpPr>
            <a:spLocks noGrp="1"/>
          </p:cNvSpPr>
          <p:nvPr>
            <p:ph idx="1"/>
          </p:nvPr>
        </p:nvSpPr>
        <p:spPr/>
        <p:txBody>
          <a:bodyPr/>
          <a:lstStyle/>
          <a:p>
            <a:r>
              <a:rPr lang="en-US" b="0" i="0" dirty="0">
                <a:solidFill>
                  <a:srgbClr val="333333"/>
                </a:solidFill>
                <a:effectLst/>
                <a:latin typeface="inter-regular"/>
              </a:rPr>
              <a:t>Durability ensures the permanency of something. </a:t>
            </a:r>
          </a:p>
          <a:p>
            <a:r>
              <a:rPr lang="en-US" b="0" i="0" dirty="0">
                <a:solidFill>
                  <a:srgbClr val="333333"/>
                </a:solidFill>
                <a:effectLst/>
                <a:latin typeface="inter-regular"/>
              </a:rPr>
              <a:t>In DBMS, the term durability ensures that the data after the successful execution of the operation becomes permanent in the database.</a:t>
            </a:r>
          </a:p>
          <a:p>
            <a:r>
              <a:rPr lang="en-US" b="0" i="0" dirty="0">
                <a:solidFill>
                  <a:srgbClr val="333333"/>
                </a:solidFill>
                <a:effectLst/>
                <a:latin typeface="inter-regular"/>
              </a:rPr>
              <a:t> The durability of the data should be so perfect that even if the system fails or leads to a crash, the database still survives. </a:t>
            </a:r>
            <a:endParaRPr lang="en-US" dirty="0"/>
          </a:p>
        </p:txBody>
      </p:sp>
      <p:pic>
        <p:nvPicPr>
          <p:cNvPr id="4" name="Picture 3">
            <a:extLst>
              <a:ext uri="{FF2B5EF4-FFF2-40B4-BE49-F238E27FC236}">
                <a16:creationId xmlns:a16="http://schemas.microsoft.com/office/drawing/2014/main" id="{0384ABAC-3EFC-40B6-9DAC-3BC7382616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1384074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6FD1-3B34-42E6-9B26-34B0D861D447}"/>
              </a:ext>
            </a:extLst>
          </p:cNvPr>
          <p:cNvSpPr>
            <a:spLocks noGrp="1"/>
          </p:cNvSpPr>
          <p:nvPr>
            <p:ph type="title"/>
          </p:nvPr>
        </p:nvSpPr>
        <p:spPr/>
        <p:txBody>
          <a:bodyPr/>
          <a:lstStyle/>
          <a:p>
            <a:r>
              <a:rPr lang="en-US" dirty="0"/>
              <a:t>E-R Model</a:t>
            </a:r>
          </a:p>
        </p:txBody>
      </p:sp>
      <p:sp>
        <p:nvSpPr>
          <p:cNvPr id="6" name="Content Placeholder 2">
            <a:extLst>
              <a:ext uri="{FF2B5EF4-FFF2-40B4-BE49-F238E27FC236}">
                <a16:creationId xmlns:a16="http://schemas.microsoft.com/office/drawing/2014/main" id="{9F2C2595-2936-4A9E-87B8-54875C04B2AF}"/>
              </a:ext>
            </a:extLst>
          </p:cNvPr>
          <p:cNvSpPr txBox="1">
            <a:spLocks/>
          </p:cNvSpPr>
          <p:nvPr/>
        </p:nvSpPr>
        <p:spPr>
          <a:xfrm>
            <a:off x="1002554" y="2679700"/>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a:p>
            <a:endParaRPr lang="en-US" dirty="0"/>
          </a:p>
        </p:txBody>
      </p:sp>
      <p:pic>
        <p:nvPicPr>
          <p:cNvPr id="9" name="Picture 8">
            <a:extLst>
              <a:ext uri="{FF2B5EF4-FFF2-40B4-BE49-F238E27FC236}">
                <a16:creationId xmlns:a16="http://schemas.microsoft.com/office/drawing/2014/main" id="{61A0B9BB-2903-494F-A8B0-FB0AD7C73C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
        <p:nvSpPr>
          <p:cNvPr id="5" name="Content Placeholder 4">
            <a:extLst>
              <a:ext uri="{FF2B5EF4-FFF2-40B4-BE49-F238E27FC236}">
                <a16:creationId xmlns:a16="http://schemas.microsoft.com/office/drawing/2014/main" id="{FE8C4E34-449A-45D1-970B-7CB3D6032226}"/>
              </a:ext>
            </a:extLst>
          </p:cNvPr>
          <p:cNvSpPr>
            <a:spLocks noGrp="1"/>
          </p:cNvSpPr>
          <p:nvPr>
            <p:ph idx="1"/>
          </p:nvPr>
        </p:nvSpPr>
        <p:spPr/>
        <p:txBody>
          <a:bodyPr/>
          <a:lstStyle/>
          <a:p>
            <a:endParaRPr lang="en-US" dirty="0"/>
          </a:p>
        </p:txBody>
      </p:sp>
      <p:pic>
        <p:nvPicPr>
          <p:cNvPr id="9220" name="Picture 4" descr="ER Diagram of a Company - GeeksforGeeks">
            <a:extLst>
              <a:ext uri="{FF2B5EF4-FFF2-40B4-BE49-F238E27FC236}">
                <a16:creationId xmlns:a16="http://schemas.microsoft.com/office/drawing/2014/main" id="{E896AEB9-57F7-4ED2-A310-9F07B0AEE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554" y="2236257"/>
            <a:ext cx="5715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2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8D04-F1A1-4DB4-A953-36C4426EA892}"/>
              </a:ext>
            </a:extLst>
          </p:cNvPr>
          <p:cNvSpPr>
            <a:spLocks noGrp="1"/>
          </p:cNvSpPr>
          <p:nvPr>
            <p:ph type="title"/>
          </p:nvPr>
        </p:nvSpPr>
        <p:spPr/>
        <p:txBody>
          <a:bodyPr/>
          <a:lstStyle/>
          <a:p>
            <a:r>
              <a:rPr lang="en-US" dirty="0"/>
              <a:t>Types of Databases:--</a:t>
            </a:r>
          </a:p>
        </p:txBody>
      </p:sp>
      <p:sp>
        <p:nvSpPr>
          <p:cNvPr id="3" name="Content Placeholder 2">
            <a:extLst>
              <a:ext uri="{FF2B5EF4-FFF2-40B4-BE49-F238E27FC236}">
                <a16:creationId xmlns:a16="http://schemas.microsoft.com/office/drawing/2014/main" id="{20CC358E-2544-4F60-93A6-F4CCFA987016}"/>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Relational databases:</a:t>
            </a:r>
          </a:p>
          <a:p>
            <a:pPr lvl="1"/>
            <a:r>
              <a:rPr lang="en-US" b="0" i="0" dirty="0">
                <a:solidFill>
                  <a:srgbClr val="222222"/>
                </a:solidFill>
                <a:effectLst/>
                <a:latin typeface="Source Sans Pro" panose="020B0503030403020204" pitchFamily="34" charset="0"/>
              </a:rPr>
              <a:t>This type of database defines database relationships in the form of tables. It is also called Relational DBMS, which is the most popular DBMS type in the market. Database example of the RDBMS system include MySQL, Oracle, and Microsoft SQL Server database.</a:t>
            </a:r>
          </a:p>
          <a:p>
            <a:pPr algn="l"/>
            <a:r>
              <a:rPr lang="en-US" b="1" i="0" dirty="0">
                <a:solidFill>
                  <a:srgbClr val="222222"/>
                </a:solidFill>
                <a:effectLst/>
                <a:latin typeface="Source Sans Pro" panose="020B0503030403020204" pitchFamily="34" charset="0"/>
              </a:rPr>
              <a:t>Object-oriented databases:</a:t>
            </a:r>
          </a:p>
          <a:p>
            <a:pPr lvl="1"/>
            <a:r>
              <a:rPr lang="en-US" b="0" i="0" dirty="0">
                <a:solidFill>
                  <a:srgbClr val="222222"/>
                </a:solidFill>
                <a:effectLst/>
                <a:latin typeface="Source Sans Pro" panose="020B0503030403020204" pitchFamily="34" charset="0"/>
              </a:rPr>
              <a:t>This type of computers database supports the storage of all data types. The data is stored in the form of objects. The objects to be held in the database have attributes and methods that define what to do with the data. PostgreSQL is an example of an object-oriented relational DBMS.</a:t>
            </a:r>
          </a:p>
          <a:p>
            <a:endParaRPr lang="en-US" dirty="0"/>
          </a:p>
        </p:txBody>
      </p:sp>
      <p:pic>
        <p:nvPicPr>
          <p:cNvPr id="4" name="Picture 3">
            <a:extLst>
              <a:ext uri="{FF2B5EF4-FFF2-40B4-BE49-F238E27FC236}">
                <a16:creationId xmlns:a16="http://schemas.microsoft.com/office/drawing/2014/main" id="{811BA0B1-63D0-4153-860D-935B0C9A06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364495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13EC-EED1-4920-8D5B-AB1055CAC3DA}"/>
              </a:ext>
            </a:extLst>
          </p:cNvPr>
          <p:cNvSpPr>
            <a:spLocks noGrp="1"/>
          </p:cNvSpPr>
          <p:nvPr>
            <p:ph type="title"/>
          </p:nvPr>
        </p:nvSpPr>
        <p:spPr/>
        <p:txBody>
          <a:bodyPr/>
          <a:lstStyle/>
          <a:p>
            <a:r>
              <a:rPr lang="en-US" dirty="0"/>
              <a:t>Types </a:t>
            </a:r>
          </a:p>
        </p:txBody>
      </p:sp>
      <p:sp>
        <p:nvSpPr>
          <p:cNvPr id="3" name="Content Placeholder 2">
            <a:extLst>
              <a:ext uri="{FF2B5EF4-FFF2-40B4-BE49-F238E27FC236}">
                <a16:creationId xmlns:a16="http://schemas.microsoft.com/office/drawing/2014/main" id="{2BEDE3F1-1EB2-4E0E-B729-37C6EF07BF8C}"/>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Centralized database:</a:t>
            </a:r>
          </a:p>
          <a:p>
            <a:pPr lvl="1"/>
            <a:r>
              <a:rPr lang="en-US" b="0" i="0" dirty="0">
                <a:solidFill>
                  <a:srgbClr val="222222"/>
                </a:solidFill>
                <a:effectLst/>
                <a:latin typeface="Source Sans Pro" panose="020B0503030403020204" pitchFamily="34" charset="0"/>
              </a:rPr>
              <a:t>It is a centralized location, and users from different backgrounds can access this data. This type of computers databases store application procedures that help users access the data even from a remote location.</a:t>
            </a:r>
          </a:p>
          <a:p>
            <a:pPr marL="0" indent="0" algn="l">
              <a:buNone/>
            </a:pPr>
            <a:endParaRPr lang="en-US" b="0" i="0" dirty="0">
              <a:solidFill>
                <a:srgbClr val="222222"/>
              </a:solidFill>
              <a:effectLst/>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Open-source databases:</a:t>
            </a:r>
          </a:p>
          <a:p>
            <a:pPr lvl="1"/>
            <a:r>
              <a:rPr lang="en-US" b="0" i="0" dirty="0">
                <a:solidFill>
                  <a:srgbClr val="222222"/>
                </a:solidFill>
                <a:effectLst/>
                <a:latin typeface="Source Sans Pro" panose="020B0503030403020204" pitchFamily="34" charset="0"/>
              </a:rPr>
              <a:t>This kind of database stored information related to operations. It is mainly used in the field of marketing, employee relations, customer service, of databases.</a:t>
            </a:r>
          </a:p>
          <a:p>
            <a:endParaRPr lang="en-US" dirty="0"/>
          </a:p>
        </p:txBody>
      </p:sp>
      <p:pic>
        <p:nvPicPr>
          <p:cNvPr id="4" name="Picture 3">
            <a:extLst>
              <a:ext uri="{FF2B5EF4-FFF2-40B4-BE49-F238E27FC236}">
                <a16:creationId xmlns:a16="http://schemas.microsoft.com/office/drawing/2014/main" id="{47F30175-59B4-4074-B4F6-2AAE0C0311D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298835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C1C6-DAB9-4D2F-96B0-FBF8E1531C4B}"/>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5E4AFC34-6C63-4B37-8DD4-9165AAF4EA99}"/>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Cloud databases:</a:t>
            </a:r>
          </a:p>
          <a:p>
            <a:pPr lvl="1"/>
            <a:r>
              <a:rPr lang="en-US" b="0" i="0" dirty="0">
                <a:solidFill>
                  <a:srgbClr val="222222"/>
                </a:solidFill>
                <a:effectLst/>
                <a:latin typeface="Source Sans Pro" panose="020B0503030403020204" pitchFamily="34" charset="0"/>
              </a:rPr>
              <a:t>A cloud database is a database which is optimized or built for such a virtualized environment. </a:t>
            </a:r>
          </a:p>
          <a:p>
            <a:pPr marL="457200" lvl="1" indent="0">
              <a:buNone/>
            </a:pPr>
            <a:endParaRPr lang="en-US" b="0" i="0" dirty="0">
              <a:solidFill>
                <a:srgbClr val="222222"/>
              </a:solidFill>
              <a:effectLst/>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NoSQL databases:</a:t>
            </a:r>
          </a:p>
          <a:p>
            <a:pPr lvl="1"/>
            <a:r>
              <a:rPr lang="en-US" b="0" i="0" dirty="0">
                <a:solidFill>
                  <a:srgbClr val="222222"/>
                </a:solidFill>
                <a:effectLst/>
                <a:latin typeface="Source Sans Pro" panose="020B0503030403020204" pitchFamily="34" charset="0"/>
              </a:rPr>
              <a:t>NoSQL database is used for large sets of distributed data. </a:t>
            </a:r>
          </a:p>
          <a:p>
            <a:pPr lvl="1"/>
            <a:endParaRPr lang="en-US" b="0" i="0" dirty="0">
              <a:solidFill>
                <a:srgbClr val="222222"/>
              </a:solidFill>
              <a:effectLst/>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Graph databases:</a:t>
            </a:r>
          </a:p>
          <a:p>
            <a:pPr lvl="1"/>
            <a:r>
              <a:rPr lang="en-US" b="0" i="0" dirty="0">
                <a:solidFill>
                  <a:srgbClr val="222222"/>
                </a:solidFill>
                <a:effectLst/>
                <a:latin typeface="Source Sans Pro" panose="020B0503030403020204" pitchFamily="34" charset="0"/>
              </a:rPr>
              <a:t>A graph-oriented database uses graph theory to store, map, and query relationships</a:t>
            </a:r>
          </a:p>
          <a:p>
            <a:endParaRPr lang="en-US" dirty="0"/>
          </a:p>
        </p:txBody>
      </p:sp>
      <p:pic>
        <p:nvPicPr>
          <p:cNvPr id="4" name="Picture 3">
            <a:extLst>
              <a:ext uri="{FF2B5EF4-FFF2-40B4-BE49-F238E27FC236}">
                <a16:creationId xmlns:a16="http://schemas.microsoft.com/office/drawing/2014/main" id="{38E291A5-A788-4DF8-8226-A56B10C15E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3240439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2AF7-2373-4892-9C3A-3D210BD0428F}"/>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5AFA3FF6-FA25-4D0D-BFF0-7743D40B04DC}"/>
              </a:ext>
            </a:extLst>
          </p:cNvPr>
          <p:cNvSpPr>
            <a:spLocks noGrp="1"/>
          </p:cNvSpPr>
          <p:nvPr>
            <p:ph idx="1"/>
          </p:nvPr>
        </p:nvSpPr>
        <p:spPr/>
        <p:txBody>
          <a:bodyPr>
            <a:normAutofit fontScale="92500" lnSpcReduction="10000"/>
          </a:bodyPr>
          <a:lstStyle/>
          <a:p>
            <a:pPr algn="l"/>
            <a:r>
              <a:rPr lang="en-US" b="1" i="0" dirty="0">
                <a:solidFill>
                  <a:srgbClr val="222222"/>
                </a:solidFill>
                <a:effectLst/>
                <a:latin typeface="Source Sans Pro" panose="020B0503030403020204" pitchFamily="34" charset="0"/>
              </a:rPr>
              <a:t>OLTP databases:</a:t>
            </a:r>
          </a:p>
          <a:p>
            <a:pPr algn="l"/>
            <a:r>
              <a:rPr lang="en-US" b="0" i="0" dirty="0">
                <a:solidFill>
                  <a:srgbClr val="222222"/>
                </a:solidFill>
                <a:effectLst/>
                <a:latin typeface="Source Sans Pro" panose="020B0503030403020204" pitchFamily="34" charset="0"/>
              </a:rPr>
              <a:t>OLTP another database type which able to perform fast query processing and maintaining data integrity in multi-access environments.</a:t>
            </a:r>
          </a:p>
          <a:p>
            <a:pPr algn="l"/>
            <a:r>
              <a:rPr lang="en-US" b="1" i="0" dirty="0">
                <a:solidFill>
                  <a:srgbClr val="222222"/>
                </a:solidFill>
                <a:effectLst/>
                <a:latin typeface="Source Sans Pro" panose="020B0503030403020204" pitchFamily="34" charset="0"/>
              </a:rPr>
              <a:t>Personal database:</a:t>
            </a:r>
          </a:p>
          <a:p>
            <a:pPr algn="l"/>
            <a:r>
              <a:rPr lang="en-US" b="0" i="0" dirty="0">
                <a:solidFill>
                  <a:srgbClr val="222222"/>
                </a:solidFill>
                <a:effectLst/>
                <a:latin typeface="Source Sans Pro" panose="020B0503030403020204" pitchFamily="34" charset="0"/>
              </a:rPr>
              <a:t>A personal database is used to store data stored on personal computers that are smaller and easily manageable. The data is mostly used by the same department of the company and is accessed by a small group of people.</a:t>
            </a:r>
          </a:p>
          <a:p>
            <a:pPr algn="l"/>
            <a:r>
              <a:rPr lang="en-US" b="1" i="0" dirty="0">
                <a:solidFill>
                  <a:srgbClr val="222222"/>
                </a:solidFill>
                <a:effectLst/>
                <a:latin typeface="Source Sans Pro" panose="020B0503030403020204" pitchFamily="34" charset="0"/>
              </a:rPr>
              <a:t>Multimodal database:</a:t>
            </a:r>
          </a:p>
          <a:p>
            <a:pPr algn="l"/>
            <a:r>
              <a:rPr lang="en-US" b="0" i="0" dirty="0">
                <a:solidFill>
                  <a:srgbClr val="222222"/>
                </a:solidFill>
                <a:effectLst/>
                <a:latin typeface="Source Sans Pro" panose="020B0503030403020204" pitchFamily="34" charset="0"/>
              </a:rPr>
              <a:t>The multimodal database is a type of data processing platform that supports multiple data models that define how the certain knowledge and information in a database should be organized and arranged.</a:t>
            </a:r>
          </a:p>
          <a:p>
            <a:pPr algn="l"/>
            <a:endParaRPr lang="en-US" b="0" i="0" dirty="0">
              <a:solidFill>
                <a:srgbClr val="222222"/>
              </a:solidFill>
              <a:effectLst/>
              <a:latin typeface="Source Sans Pro" panose="020B0503030403020204" pitchFamily="34" charset="0"/>
            </a:endParaRPr>
          </a:p>
          <a:p>
            <a:endParaRPr lang="en-US" dirty="0"/>
          </a:p>
        </p:txBody>
      </p:sp>
      <p:pic>
        <p:nvPicPr>
          <p:cNvPr id="4" name="Picture 3">
            <a:extLst>
              <a:ext uri="{FF2B5EF4-FFF2-40B4-BE49-F238E27FC236}">
                <a16:creationId xmlns:a16="http://schemas.microsoft.com/office/drawing/2014/main" id="{F9F215F5-F5D7-4D5B-B3F4-C9AA7A6727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176889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2FCE-B54F-4933-A5BB-195B6D8939EC}"/>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5A0957AB-2C8A-48CB-AF50-047CC9E72374}"/>
              </a:ext>
            </a:extLst>
          </p:cNvPr>
          <p:cNvSpPr>
            <a:spLocks noGrp="1"/>
          </p:cNvSpPr>
          <p:nvPr>
            <p:ph idx="1"/>
          </p:nvPr>
        </p:nvSpPr>
        <p:spPr/>
        <p:txBody>
          <a:bodyPr>
            <a:normAutofit fontScale="92500" lnSpcReduction="10000"/>
          </a:bodyPr>
          <a:lstStyle/>
          <a:p>
            <a:pPr algn="l"/>
            <a:r>
              <a:rPr lang="en-US" b="1" i="0" dirty="0">
                <a:solidFill>
                  <a:srgbClr val="222222"/>
                </a:solidFill>
                <a:effectLst/>
                <a:latin typeface="Source Sans Pro" panose="020B0503030403020204" pitchFamily="34" charset="0"/>
              </a:rPr>
              <a:t>Document/JSON database:</a:t>
            </a:r>
          </a:p>
          <a:p>
            <a:pPr lvl="1"/>
            <a:r>
              <a:rPr lang="en-US" b="0" i="0" dirty="0">
                <a:solidFill>
                  <a:srgbClr val="222222"/>
                </a:solidFill>
                <a:effectLst/>
                <a:latin typeface="Source Sans Pro" panose="020B0503030403020204" pitchFamily="34" charset="0"/>
              </a:rPr>
              <a:t>In a document-oriented database, the data is kept in document collections, usually using the XML, JSON, BSON formats. One record can store as much data as you want, in any data type (or types) you prefer.</a:t>
            </a:r>
          </a:p>
          <a:p>
            <a:pPr algn="l"/>
            <a:r>
              <a:rPr lang="en-US" b="1" i="0" dirty="0">
                <a:solidFill>
                  <a:srgbClr val="222222"/>
                </a:solidFill>
                <a:effectLst/>
                <a:latin typeface="Source Sans Pro" panose="020B0503030403020204" pitchFamily="34" charset="0"/>
              </a:rPr>
              <a:t>Hierarchical:</a:t>
            </a:r>
          </a:p>
          <a:p>
            <a:pPr lvl="1"/>
            <a:r>
              <a:rPr lang="en-US" b="0" i="0" dirty="0">
                <a:solidFill>
                  <a:srgbClr val="222222"/>
                </a:solidFill>
                <a:effectLst/>
                <a:latin typeface="Source Sans Pro" panose="020B0503030403020204" pitchFamily="34" charset="0"/>
              </a:rPr>
              <a:t>This type of DBMS employs the “parent-child” relationship of storing data. Its structure is like a tree with nodes representing records and branches representing fields. The windows registry used in Windows XP is a hierarchical database example.</a:t>
            </a:r>
          </a:p>
          <a:p>
            <a:pPr algn="l"/>
            <a:r>
              <a:rPr lang="en-US" b="1" i="0" dirty="0">
                <a:solidFill>
                  <a:srgbClr val="222222"/>
                </a:solidFill>
                <a:effectLst/>
                <a:latin typeface="Source Sans Pro" panose="020B0503030403020204" pitchFamily="34" charset="0"/>
              </a:rPr>
              <a:t>Network DBMS:</a:t>
            </a:r>
          </a:p>
          <a:p>
            <a:pPr lvl="1"/>
            <a:r>
              <a:rPr lang="en-US" b="0" i="0" dirty="0">
                <a:solidFill>
                  <a:srgbClr val="222222"/>
                </a:solidFill>
                <a:effectLst/>
                <a:latin typeface="Source Sans Pro" panose="020B0503030403020204" pitchFamily="34" charset="0"/>
              </a:rPr>
              <a:t>This type of DBMS supports many-to-many relations. It usually results in complex database structures. RDM Server is an example of database management system that implements the network model.</a:t>
            </a:r>
          </a:p>
          <a:p>
            <a:endParaRPr lang="en-US" dirty="0"/>
          </a:p>
        </p:txBody>
      </p:sp>
      <p:pic>
        <p:nvPicPr>
          <p:cNvPr id="4" name="Picture 3">
            <a:extLst>
              <a:ext uri="{FF2B5EF4-FFF2-40B4-BE49-F238E27FC236}">
                <a16:creationId xmlns:a16="http://schemas.microsoft.com/office/drawing/2014/main" id="{D83442C2-59C4-4886-B59C-0E34E10124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143604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1A851-A04A-4A72-9593-C2EB1D85D1C6}"/>
              </a:ext>
            </a:extLst>
          </p:cNvPr>
          <p:cNvSpPr>
            <a:spLocks noGrp="1"/>
          </p:cNvSpPr>
          <p:nvPr>
            <p:ph type="title"/>
          </p:nvPr>
        </p:nvSpPr>
        <p:spPr/>
        <p:txBody>
          <a:bodyPr/>
          <a:lstStyle/>
          <a:p>
            <a:r>
              <a:rPr lang="en-US" dirty="0"/>
              <a:t>Databases Components</a:t>
            </a:r>
          </a:p>
        </p:txBody>
      </p:sp>
      <p:pic>
        <p:nvPicPr>
          <p:cNvPr id="1026" name="Picture 2" descr="Database Components">
            <a:extLst>
              <a:ext uri="{FF2B5EF4-FFF2-40B4-BE49-F238E27FC236}">
                <a16:creationId xmlns:a16="http://schemas.microsoft.com/office/drawing/2014/main" id="{ECA88D1B-283D-4496-B33B-403A7F5E79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6956" y="2654300"/>
            <a:ext cx="39624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2B11D7E-F7C1-4710-A3C7-257481A6FBE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8001" y="491067"/>
            <a:ext cx="1610360" cy="607060"/>
          </a:xfrm>
          <a:prstGeom prst="rect">
            <a:avLst/>
          </a:prstGeom>
          <a:noFill/>
          <a:ln>
            <a:noFill/>
          </a:ln>
        </p:spPr>
      </p:pic>
    </p:spTree>
    <p:extLst>
      <p:ext uri="{BB962C8B-B14F-4D97-AF65-F5344CB8AC3E}">
        <p14:creationId xmlns:p14="http://schemas.microsoft.com/office/powerpoint/2010/main" val="4077444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209</TotalTime>
  <Words>1628</Words>
  <Application>Microsoft Office PowerPoint</Application>
  <PresentationFormat>Widescreen</PresentationFormat>
  <Paragraphs>144</Paragraphs>
  <Slides>32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Arial</vt:lpstr>
      <vt:lpstr>Century Gothic</vt:lpstr>
      <vt:lpstr>erdana</vt:lpstr>
      <vt:lpstr>IBM Plex Sans</vt:lpstr>
      <vt:lpstr>inherit</vt:lpstr>
      <vt:lpstr>inter-bold</vt:lpstr>
      <vt:lpstr>inter-regular</vt:lpstr>
      <vt:lpstr>Source Sans Pro</vt:lpstr>
      <vt:lpstr>Verdana</vt:lpstr>
      <vt:lpstr>Wingdings 3</vt:lpstr>
      <vt:lpstr>Ion Boardroom</vt:lpstr>
      <vt:lpstr>SQL (Scratch to Advance)</vt:lpstr>
      <vt:lpstr>What is SQL?</vt:lpstr>
      <vt:lpstr>What is Database?</vt:lpstr>
      <vt:lpstr>Types of Databases:--</vt:lpstr>
      <vt:lpstr>Types </vt:lpstr>
      <vt:lpstr>Types</vt:lpstr>
      <vt:lpstr>Types</vt:lpstr>
      <vt:lpstr>Types</vt:lpstr>
      <vt:lpstr>Databases Components</vt:lpstr>
      <vt:lpstr>DBMS </vt:lpstr>
      <vt:lpstr>DBMS</vt:lpstr>
      <vt:lpstr>Disadvantage</vt:lpstr>
      <vt:lpstr>RDBMS</vt:lpstr>
      <vt:lpstr>E.g of RDBMS</vt:lpstr>
      <vt:lpstr>Table/Row</vt:lpstr>
      <vt:lpstr>PowerPoint Presentation</vt:lpstr>
      <vt:lpstr>PowerPoint Presentation</vt:lpstr>
      <vt:lpstr>Database Schema </vt:lpstr>
      <vt:lpstr>Schema Types:-</vt:lpstr>
      <vt:lpstr>Types of database schemas</vt:lpstr>
      <vt:lpstr>Data Models</vt:lpstr>
      <vt:lpstr>Database Languages </vt:lpstr>
      <vt:lpstr>Data Definition Language</vt:lpstr>
      <vt:lpstr>Data Manipulation Langauge</vt:lpstr>
      <vt:lpstr>Data Control Language</vt:lpstr>
      <vt:lpstr>Transaction Control Langauges</vt:lpstr>
      <vt:lpstr>Acid Properties in DBMS</vt:lpstr>
      <vt:lpstr>Atomicity</vt:lpstr>
      <vt:lpstr>Consistency</vt:lpstr>
      <vt:lpstr>Isolation</vt:lpstr>
      <vt:lpstr>Durability</vt:lpstr>
      <vt:lpstr>E-R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(Scratch to Advance)</dc:title>
  <dc:creator>Hitesh Jha</dc:creator>
  <cp:lastModifiedBy>Hitesh Jha</cp:lastModifiedBy>
  <cp:revision>11</cp:revision>
  <dcterms:created xsi:type="dcterms:W3CDTF">2023-01-01T17:11:32Z</dcterms:created>
  <dcterms:modified xsi:type="dcterms:W3CDTF">2023-01-02T04:27:04Z</dcterms:modified>
</cp:coreProperties>
</file>