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f13de8910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f13de8910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f13de8910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f13de8910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f13de8910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f13de8910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f13de8910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f13de8910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f13de8910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f13de8910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f13de8910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f13de8910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f13de8910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f13de8910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077862376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077862376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077862376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077862376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077862376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077862376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f13de8910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f13de8910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f13de8910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f13de8910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13de8910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13de8910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13de8910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f13de8910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f13de8910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f13de8910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f13de8910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f13de8910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Stochastic Shortest Path in Maze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Rudra Sarkar |  Shivang Modi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CB.EN.P2AIE22009      CB.EN.P2AIE22007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7338575" y="3660075"/>
            <a:ext cx="1255500" cy="118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start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26" name="Google Shape;126;p22"/>
          <p:cNvSpPr/>
          <p:nvPr/>
        </p:nvSpPr>
        <p:spPr>
          <a:xfrm>
            <a:off x="616725" y="533800"/>
            <a:ext cx="1255500" cy="11823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goal</a:t>
            </a:r>
            <a:endParaRPr sz="2000">
              <a:solidFill>
                <a:schemeClr val="lt1"/>
              </a:solidFill>
            </a:endParaRPr>
          </a:p>
        </p:txBody>
      </p:sp>
      <p:cxnSp>
        <p:nvCxnSpPr>
          <p:cNvPr id="127" name="Google Shape;127;p22"/>
          <p:cNvCxnSpPr>
            <a:stCxn id="128" idx="1"/>
            <a:endCxn id="126" idx="5"/>
          </p:cNvCxnSpPr>
          <p:nvPr/>
        </p:nvCxnSpPr>
        <p:spPr>
          <a:xfrm rot="10800000">
            <a:off x="1688448" y="1543079"/>
            <a:ext cx="1882200" cy="14022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2"/>
          <p:cNvSpPr/>
          <p:nvPr/>
        </p:nvSpPr>
        <p:spPr>
          <a:xfrm>
            <a:off x="6526750" y="2179225"/>
            <a:ext cx="466200" cy="44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2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28" name="Google Shape;128;p22"/>
          <p:cNvSpPr/>
          <p:nvPr/>
        </p:nvSpPr>
        <p:spPr>
          <a:xfrm>
            <a:off x="3502375" y="2880125"/>
            <a:ext cx="466200" cy="44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1</a:t>
            </a:r>
            <a:endParaRPr sz="2000">
              <a:solidFill>
                <a:schemeClr val="lt1"/>
              </a:solidFill>
            </a:endParaRPr>
          </a:p>
        </p:txBody>
      </p:sp>
      <p:cxnSp>
        <p:nvCxnSpPr>
          <p:cNvPr id="130" name="Google Shape;130;p22"/>
          <p:cNvCxnSpPr>
            <a:stCxn id="129" idx="1"/>
            <a:endCxn id="126" idx="5"/>
          </p:cNvCxnSpPr>
          <p:nvPr/>
        </p:nvCxnSpPr>
        <p:spPr>
          <a:xfrm rot="10800000">
            <a:off x="1688223" y="1542979"/>
            <a:ext cx="4906800" cy="7014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22"/>
          <p:cNvCxnSpPr>
            <a:stCxn id="125" idx="1"/>
            <a:endCxn id="129" idx="5"/>
          </p:cNvCxnSpPr>
          <p:nvPr/>
        </p:nvCxnSpPr>
        <p:spPr>
          <a:xfrm rot="10800000">
            <a:off x="6924539" y="2559119"/>
            <a:ext cx="597900" cy="12741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2"/>
          <p:cNvCxnSpPr>
            <a:stCxn id="125" idx="2"/>
            <a:endCxn id="128" idx="5"/>
          </p:cNvCxnSpPr>
          <p:nvPr/>
        </p:nvCxnSpPr>
        <p:spPr>
          <a:xfrm rot="10800000">
            <a:off x="3900275" y="3259725"/>
            <a:ext cx="3438300" cy="9915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22"/>
          <p:cNvSpPr txBox="1"/>
          <p:nvPr/>
        </p:nvSpPr>
        <p:spPr>
          <a:xfrm>
            <a:off x="2082300" y="2244375"/>
            <a:ext cx="88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G1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4684550" y="1397325"/>
            <a:ext cx="88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G2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4910075" y="3926450"/>
            <a:ext cx="88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C1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7622050" y="2624125"/>
            <a:ext cx="88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C2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A * 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BB + </a:t>
            </a:r>
            <a:r>
              <a:rPr lang="en">
                <a:solidFill>
                  <a:schemeClr val="accent5"/>
                </a:solidFill>
              </a:rPr>
              <a:t>Best</a:t>
            </a:r>
            <a:r>
              <a:rPr lang="en"/>
              <a:t> First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en" sz="2400"/>
              <a:t>Make a move but remember the history!</a:t>
            </a:r>
            <a:endParaRPr b="0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A * 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 (</a:t>
            </a:r>
            <a:r>
              <a:rPr lang="en">
                <a:solidFill>
                  <a:schemeClr val="accent5"/>
                </a:solidFill>
              </a:rPr>
              <a:t>n</a:t>
            </a:r>
            <a:r>
              <a:rPr lang="en"/>
              <a:t>) = g(</a:t>
            </a:r>
            <a:r>
              <a:rPr lang="en">
                <a:solidFill>
                  <a:schemeClr val="accent5"/>
                </a:solidFill>
              </a:rPr>
              <a:t>n</a:t>
            </a:r>
            <a:r>
              <a:rPr lang="en"/>
              <a:t>) + h(</a:t>
            </a:r>
            <a:r>
              <a:rPr lang="en">
                <a:solidFill>
                  <a:schemeClr val="accent5"/>
                </a:solidFill>
              </a:rPr>
              <a:t>n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en" sz="2400"/>
              <a:t>Make your moves count !</a:t>
            </a:r>
            <a:endParaRPr b="0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is the stochasticity?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is the stochasticity?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Randomness?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is the stochasticity?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Randomness?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Uncertainty?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>
            <a:off x="182940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8"/>
          <p:cNvSpPr/>
          <p:nvPr/>
        </p:nvSpPr>
        <p:spPr>
          <a:xfrm>
            <a:off x="2073175" y="1173625"/>
            <a:ext cx="219300" cy="195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8"/>
          <p:cNvSpPr/>
          <p:nvPr/>
        </p:nvSpPr>
        <p:spPr>
          <a:xfrm>
            <a:off x="4053850" y="1277275"/>
            <a:ext cx="219300" cy="195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8"/>
          <p:cNvSpPr/>
          <p:nvPr/>
        </p:nvSpPr>
        <p:spPr>
          <a:xfrm>
            <a:off x="6132000" y="712150"/>
            <a:ext cx="219300" cy="195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8"/>
          <p:cNvSpPr/>
          <p:nvPr/>
        </p:nvSpPr>
        <p:spPr>
          <a:xfrm>
            <a:off x="3895500" y="2717175"/>
            <a:ext cx="219300" cy="195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8"/>
          <p:cNvSpPr/>
          <p:nvPr/>
        </p:nvSpPr>
        <p:spPr>
          <a:xfrm>
            <a:off x="3377525" y="188125"/>
            <a:ext cx="219300" cy="195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8"/>
          <p:cNvSpPr/>
          <p:nvPr/>
        </p:nvSpPr>
        <p:spPr>
          <a:xfrm>
            <a:off x="5912700" y="2766000"/>
            <a:ext cx="219300" cy="195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8"/>
          <p:cNvSpPr/>
          <p:nvPr/>
        </p:nvSpPr>
        <p:spPr>
          <a:xfrm>
            <a:off x="6570975" y="4746675"/>
            <a:ext cx="219300" cy="195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8"/>
          <p:cNvSpPr/>
          <p:nvPr/>
        </p:nvSpPr>
        <p:spPr>
          <a:xfrm>
            <a:off x="4053850" y="0"/>
            <a:ext cx="219300" cy="195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525" y="0"/>
            <a:ext cx="586895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clearly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5"/>
                </a:solidFill>
              </a:rPr>
              <a:t>Path length and</a:t>
            </a:r>
            <a:endParaRPr sz="42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5"/>
                </a:solidFill>
              </a:rPr>
              <a:t>No. of Visited cells of A* is the</a:t>
            </a:r>
            <a:r>
              <a:rPr lang="en">
                <a:solidFill>
                  <a:schemeClr val="accent5"/>
                </a:solidFill>
              </a:rPr>
              <a:t> </a:t>
            </a:r>
            <a:r>
              <a:rPr lang="en" sz="3400"/>
              <a:t>Least</a:t>
            </a:r>
            <a:r>
              <a:rPr lang="en">
                <a:solidFill>
                  <a:schemeClr val="accent5"/>
                </a:solidFill>
              </a:rPr>
              <a:t> 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1625" y="2913850"/>
            <a:ext cx="1934850" cy="202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256200" y="654000"/>
            <a:ext cx="8631600" cy="3835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So</a:t>
            </a:r>
            <a:r>
              <a:rPr lang="en"/>
              <a:t> Stochasticity </a:t>
            </a:r>
            <a:r>
              <a:rPr lang="en" sz="4200"/>
              <a:t>adds a bit of </a:t>
            </a:r>
            <a:r>
              <a:rPr lang="en">
                <a:solidFill>
                  <a:schemeClr val="accent5"/>
                </a:solidFill>
              </a:rPr>
              <a:t>Asymmetry</a:t>
            </a:r>
            <a:r>
              <a:rPr lang="en"/>
              <a:t> </a:t>
            </a:r>
            <a:r>
              <a:rPr lang="en" sz="4200"/>
              <a:t>which is actually </a:t>
            </a:r>
            <a:r>
              <a:rPr lang="en" sz="5700">
                <a:solidFill>
                  <a:srgbClr val="FFD966"/>
                </a:solidFill>
              </a:rPr>
              <a:t>Helpful</a:t>
            </a:r>
            <a:r>
              <a:rPr lang="en" sz="5700">
                <a:solidFill>
                  <a:srgbClr val="FFD966"/>
                </a:solidFill>
              </a:rPr>
              <a:t> </a:t>
            </a:r>
            <a:endParaRPr sz="5700">
              <a:solidFill>
                <a:srgbClr val="FFD9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92" name="Google Shape;1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1625" y="2913850"/>
            <a:ext cx="1934850" cy="202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Path Finding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Given a maze and an agent, find the shortest route which will lead the agent to the exit/ goal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2025" y="823638"/>
            <a:ext cx="3106224" cy="3496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2657850" y="2019450"/>
            <a:ext cx="3828300" cy="1104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Thank </a:t>
            </a:r>
            <a:r>
              <a:rPr lang="en" sz="5600">
                <a:solidFill>
                  <a:schemeClr val="accent5"/>
                </a:solidFill>
              </a:rPr>
              <a:t>You</a:t>
            </a:r>
            <a:endParaRPr sz="73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1625" y="2913850"/>
            <a:ext cx="1934850" cy="202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Explore everything! 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4338" l="0" r="48623" t="1958"/>
          <a:stretch/>
        </p:blipFill>
        <p:spPr>
          <a:xfrm>
            <a:off x="2241663" y="181063"/>
            <a:ext cx="4660676" cy="478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Explore everything!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Is it </a:t>
            </a:r>
            <a:r>
              <a:rPr lang="en" sz="6200">
                <a:solidFill>
                  <a:schemeClr val="accent5"/>
                </a:solidFill>
              </a:rPr>
              <a:t>Sm</a:t>
            </a:r>
            <a:r>
              <a:rPr lang="en" sz="6200"/>
              <a:t>art</a:t>
            </a:r>
            <a:r>
              <a:rPr lang="en">
                <a:solidFill>
                  <a:schemeClr val="accent5"/>
                </a:solidFill>
              </a:rPr>
              <a:t>? 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4085" l="651" r="47631" t="0"/>
          <a:stretch/>
        </p:blipFill>
        <p:spPr>
          <a:xfrm>
            <a:off x="2227250" y="125588"/>
            <a:ext cx="4689512" cy="489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Heuristics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Don’t just guess !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Heuristics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Don’t just guess !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5"/>
                </a:solidFill>
              </a:rPr>
              <a:t>Make it</a:t>
            </a:r>
            <a:r>
              <a:rPr lang="en">
                <a:solidFill>
                  <a:schemeClr val="accent5"/>
                </a:solidFill>
              </a:rPr>
              <a:t> </a:t>
            </a:r>
            <a:r>
              <a:rPr lang="en"/>
              <a:t>Count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7338575" y="3660075"/>
            <a:ext cx="1255500" cy="118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start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17" name="Google Shape;117;p21"/>
          <p:cNvSpPr/>
          <p:nvPr/>
        </p:nvSpPr>
        <p:spPr>
          <a:xfrm>
            <a:off x="616725" y="533800"/>
            <a:ext cx="1255500" cy="11823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goal</a:t>
            </a:r>
            <a:endParaRPr sz="2000">
              <a:solidFill>
                <a:schemeClr val="lt1"/>
              </a:solidFill>
            </a:endParaRPr>
          </a:p>
        </p:txBody>
      </p:sp>
      <p:cxnSp>
        <p:nvCxnSpPr>
          <p:cNvPr id="118" name="Google Shape;118;p21"/>
          <p:cNvCxnSpPr>
            <a:stCxn id="116" idx="1"/>
            <a:endCxn id="117" idx="5"/>
          </p:cNvCxnSpPr>
          <p:nvPr/>
        </p:nvCxnSpPr>
        <p:spPr>
          <a:xfrm rot="10800000">
            <a:off x="1688339" y="1543019"/>
            <a:ext cx="5834100" cy="22902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21"/>
          <p:cNvSpPr txBox="1"/>
          <p:nvPr/>
        </p:nvSpPr>
        <p:spPr>
          <a:xfrm rot="1262251">
            <a:off x="3744296" y="1805425"/>
            <a:ext cx="1462481" cy="5540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distance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