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7" r:id="rId8"/>
    <p:sldId id="262" r:id="rId9"/>
    <p:sldId id="268" r:id="rId10"/>
    <p:sldId id="263" r:id="rId11"/>
    <p:sldId id="264" r:id="rId12"/>
    <p:sldId id="265" r:id="rId13"/>
    <p:sldId id="266" r:id="rId14"/>
  </p:sldIdLst>
  <p:sldSz cx="9144000" cy="5143500" type="screen16x9"/>
  <p:notesSz cx="6858000" cy="9144000"/>
  <p:embeddedFontLst>
    <p:embeddedFont>
      <p:font typeface="Roboto" panose="02000000000000000000" pitchFamily="2" charset="0"/>
      <p:regular r:id="rId16"/>
      <p:bold r:id="rId17"/>
      <p:italic r:id="rId18"/>
      <p:boldItalic r:id="rId19"/>
    </p:embeddedFont>
    <p:embeddedFont>
      <p:font typeface="Roboto Mono" panose="00000009000000000000" pitchFamily="49"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1ECD47-64DC-4741-B5A2-3AA257FB77C9}">
  <a:tblStyle styleId="{DF1ECD47-64DC-4741-B5A2-3AA257FB77C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45" autoAdjust="0"/>
    <p:restoredTop sz="94660"/>
  </p:normalViewPr>
  <p:slideViewPr>
    <p:cSldViewPr snapToGrid="0">
      <p:cViewPr varScale="1">
        <p:scale>
          <a:sx n="122" d="100"/>
          <a:sy n="122" d="100"/>
        </p:scale>
        <p:origin x="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d66b632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25d66b632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5d66b632ad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25d66b632ad_0_3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5d66b632ad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25d66b632ad_0_3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5d66b632ad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g25d66b632ad_0_4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5d66b632ad_0_4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5d66b632ad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5d66b632a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g25d66b632ad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5d66b632a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g25d66b632ad_0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5d66b632ad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25d66b632ad_0_1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5d66b632ad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25d66b632ad_0_1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5d66b632ad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25d66b632ad_0_2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5d66b632ad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g25d66b632ad_0_4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58592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5d66b632ad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25d66b632ad_0_2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5d66b632ad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25d66b632ad_0_2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19153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1 1 1">
  <p:cSld name="SECTION_HEADER_1_1_1_1">
    <p:spTree>
      <p:nvGrpSpPr>
        <p:cNvPr id="1"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0" y="0"/>
            <a:ext cx="9144018" cy="51435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4"/>
          <p:cNvSpPr txBox="1">
            <a:spLocks noGrp="1"/>
          </p:cNvSpPr>
          <p:nvPr>
            <p:ph type="title" idx="4294967295"/>
          </p:nvPr>
        </p:nvSpPr>
        <p:spPr>
          <a:xfrm>
            <a:off x="1377584" y="2507128"/>
            <a:ext cx="6422700" cy="178546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b="1" i="1" dirty="0">
                <a:solidFill>
                  <a:schemeClr val="lt1"/>
                </a:solidFill>
                <a:latin typeface="Roboto"/>
                <a:ea typeface="Roboto"/>
                <a:cs typeface="Roboto"/>
                <a:sym typeface="Roboto"/>
              </a:rPr>
              <a:t>Problem Statement Title: </a:t>
            </a:r>
            <a:r>
              <a:rPr lang="en-US" sz="2400" dirty="0">
                <a:solidFill>
                  <a:schemeClr val="bg1"/>
                </a:solidFill>
                <a:effectLst/>
                <a:latin typeface="Roboto Mono" panose="00000009000000000000" pitchFamily="49" charset="0"/>
                <a:ea typeface="Roboto Mono" panose="00000009000000000000" pitchFamily="49" charset="0"/>
              </a:rPr>
              <a:t>Conversational Fashion Outfit Generator powered by GenAI.</a:t>
            </a:r>
            <a:br>
              <a:rPr lang="en-US" sz="1800" dirty="0">
                <a:solidFill>
                  <a:schemeClr val="bg1"/>
                </a:solidFill>
                <a:effectLst/>
                <a:latin typeface="Roboto Mono" panose="00000009000000000000" pitchFamily="49" charset="0"/>
                <a:ea typeface="Roboto Mono" panose="00000009000000000000" pitchFamily="49" charset="0"/>
              </a:rPr>
            </a:br>
            <a:r>
              <a:rPr lang="en-US" sz="1800" dirty="0">
                <a:solidFill>
                  <a:schemeClr val="bg1"/>
                </a:solidFill>
                <a:effectLst/>
                <a:latin typeface="Roboto Mono" panose="00000009000000000000" pitchFamily="49" charset="0"/>
                <a:ea typeface="Roboto Mono" panose="00000009000000000000" pitchFamily="49" charset="0"/>
              </a:rPr>
              <a:t> </a:t>
            </a:r>
            <a:endParaRPr lang="en-IN" sz="1800" b="1" i="1" dirty="0">
              <a:solidFill>
                <a:schemeClr val="bg1"/>
              </a:solidFill>
              <a:latin typeface="Roboto Mono" panose="00000009000000000000" pitchFamily="49" charset="0"/>
              <a:ea typeface="Roboto Mono" panose="00000009000000000000" pitchFamily="49" charset="0"/>
              <a:cs typeface="Roboto"/>
              <a:sym typeface="Roboto"/>
            </a:endParaRPr>
          </a:p>
          <a:p>
            <a:pPr marL="0" lvl="0" indent="0" algn="l" rtl="0">
              <a:spcBef>
                <a:spcPts val="0"/>
              </a:spcBef>
              <a:spcAft>
                <a:spcPts val="0"/>
              </a:spcAft>
              <a:buNone/>
            </a:pPr>
            <a:r>
              <a:rPr lang="en" sz="2400" b="1" i="1" dirty="0">
                <a:solidFill>
                  <a:schemeClr val="lt1"/>
                </a:solidFill>
                <a:latin typeface="Roboto"/>
                <a:ea typeface="Roboto"/>
                <a:cs typeface="Roboto"/>
                <a:sym typeface="Roboto"/>
              </a:rPr>
              <a:t>Team Name:</a:t>
            </a:r>
            <a:r>
              <a:rPr lang="en-IN" sz="2400" b="1" i="1" dirty="0">
                <a:solidFill>
                  <a:schemeClr val="lt1"/>
                </a:solidFill>
                <a:latin typeface="Roboto"/>
                <a:ea typeface="Roboto"/>
                <a:cs typeface="Roboto"/>
                <a:sym typeface="Roboto"/>
              </a:rPr>
              <a:t> </a:t>
            </a:r>
            <a:r>
              <a:rPr lang="en-IN" sz="2400" b="0" i="0" dirty="0">
                <a:solidFill>
                  <a:schemeClr val="bg1"/>
                </a:solidFill>
                <a:effectLst/>
                <a:latin typeface="Roboto Mono" panose="00000009000000000000" pitchFamily="49" charset="0"/>
                <a:ea typeface="Roboto Mono" panose="00000009000000000000" pitchFamily="49" charset="0"/>
              </a:rPr>
              <a:t>Code of Duty</a:t>
            </a:r>
            <a:endParaRPr lang="en-IN" sz="2400" b="1" i="1" dirty="0">
              <a:solidFill>
                <a:schemeClr val="bg1"/>
              </a:solidFill>
              <a:latin typeface="Roboto Mono" panose="00000009000000000000" pitchFamily="49" charset="0"/>
              <a:ea typeface="Roboto Mono" panose="00000009000000000000" pitchFamily="49" charset="0"/>
              <a:cs typeface="Roboto"/>
              <a:sym typeface="Roboto"/>
            </a:endParaRPr>
          </a:p>
          <a:p>
            <a:pPr marL="0" lvl="0" indent="0" algn="ctr" rtl="0">
              <a:spcBef>
                <a:spcPts val="0"/>
              </a:spcBef>
              <a:spcAft>
                <a:spcPts val="0"/>
              </a:spcAft>
              <a:buNone/>
            </a:pPr>
            <a:endParaRPr lang="en-IN" sz="2400" b="1" i="1" dirty="0">
              <a:solidFill>
                <a:schemeClr val="bg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1"/>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101" name="Google Shape;101;p21"/>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Limitations</a:t>
            </a:r>
            <a:endParaRPr sz="2400" b="1" i="0" u="none" strike="noStrike" cap="none">
              <a:solidFill>
                <a:srgbClr val="000000"/>
              </a:solidFill>
              <a:latin typeface="Roboto Mono"/>
              <a:ea typeface="Roboto Mono"/>
              <a:cs typeface="Roboto Mono"/>
              <a:sym typeface="Roboto Mono"/>
            </a:endParaRPr>
          </a:p>
        </p:txBody>
      </p:sp>
      <p:sp>
        <p:nvSpPr>
          <p:cNvPr id="102" name="Google Shape;102;p21"/>
          <p:cNvSpPr txBox="1"/>
          <p:nvPr/>
        </p:nvSpPr>
        <p:spPr>
          <a:xfrm>
            <a:off x="298500" y="-400975"/>
            <a:ext cx="8547000" cy="265508"/>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rgbClr val="000000"/>
                </a:solidFill>
                <a:latin typeface="Roboto Mono"/>
                <a:ea typeface="Roboto Mono"/>
                <a:cs typeface="Roboto Mono"/>
                <a:sym typeface="Roboto Mono"/>
              </a:rPr>
              <a:t>List the limitations of this design/ solution that is being proposed here</a:t>
            </a:r>
            <a:endParaRPr sz="1200" b="0" i="0" u="none" strike="noStrike" cap="none" dirty="0">
              <a:solidFill>
                <a:srgbClr val="000000"/>
              </a:solidFill>
              <a:latin typeface="Roboto Mono"/>
              <a:ea typeface="Roboto Mono"/>
              <a:cs typeface="Roboto Mono"/>
              <a:sym typeface="Roboto Mono"/>
            </a:endParaRPr>
          </a:p>
        </p:txBody>
      </p:sp>
      <p:sp>
        <p:nvSpPr>
          <p:cNvPr id="2" name="TextBox 1">
            <a:extLst>
              <a:ext uri="{FF2B5EF4-FFF2-40B4-BE49-F238E27FC236}">
                <a16:creationId xmlns:a16="http://schemas.microsoft.com/office/drawing/2014/main" id="{A5A241FE-E9CD-1E84-E46E-24B5B5F1C92F}"/>
              </a:ext>
            </a:extLst>
          </p:cNvPr>
          <p:cNvSpPr txBox="1"/>
          <p:nvPr/>
        </p:nvSpPr>
        <p:spPr>
          <a:xfrm>
            <a:off x="211667" y="865275"/>
            <a:ext cx="8633833" cy="3754874"/>
          </a:xfrm>
          <a:prstGeom prst="rect">
            <a:avLst/>
          </a:prstGeom>
          <a:noFill/>
        </p:spPr>
        <p:txBody>
          <a:bodyPr wrap="square" rtlCol="0">
            <a:spAutoFit/>
          </a:bodyPr>
          <a:lstStyle/>
          <a:p>
            <a:pPr marL="285750" indent="-285750">
              <a:buFont typeface="Arial" panose="020B0604020202020204" pitchFamily="34" charset="0"/>
              <a:buChar char="•"/>
            </a:pPr>
            <a:r>
              <a:rPr lang="en-IN" b="1" i="0" u="sng" dirty="0">
                <a:solidFill>
                  <a:schemeClr val="tx1">
                    <a:lumMod val="95000"/>
                    <a:lumOff val="5000"/>
                  </a:schemeClr>
                </a:solidFill>
                <a:effectLst/>
                <a:latin typeface="Roboto Mono" panose="00000009000000000000" pitchFamily="49" charset="0"/>
                <a:ea typeface="Roboto Mono" panose="00000009000000000000" pitchFamily="49" charset="0"/>
              </a:rPr>
              <a:t>Limited Dataset Coverage or Regional Variability</a:t>
            </a:r>
            <a:r>
              <a:rPr lang="en-IN" b="1" i="0" dirty="0">
                <a:solidFill>
                  <a:schemeClr val="tx1">
                    <a:lumMod val="95000"/>
                    <a:lumOff val="5000"/>
                  </a:schemeClr>
                </a:solidFill>
                <a:effectLst/>
                <a:latin typeface="Roboto Mono" panose="00000009000000000000" pitchFamily="49" charset="0"/>
                <a:ea typeface="Roboto Mono" panose="00000009000000000000" pitchFamily="49" charset="0"/>
              </a:rPr>
              <a:t> : </a:t>
            </a:r>
            <a:r>
              <a:rPr lang="en-US" b="0" i="0" dirty="0">
                <a:solidFill>
                  <a:schemeClr val="tx1">
                    <a:lumMod val="95000"/>
                    <a:lumOff val="5000"/>
                  </a:schemeClr>
                </a:solidFill>
                <a:effectLst/>
                <a:latin typeface="Roboto Mono" panose="00000009000000000000" pitchFamily="49" charset="0"/>
                <a:ea typeface="Roboto Mono" panose="00000009000000000000" pitchFamily="49" charset="0"/>
              </a:rPr>
              <a:t>The generated outfits might not cover all possible clothing items, styles, or occasions due to dataset limitations. Outfit recommendations might not consider regional fashion preferences or cultural differences.</a:t>
            </a:r>
            <a:endParaRPr lang="en-IN" b="0" i="0" dirty="0">
              <a:solidFill>
                <a:schemeClr val="tx1">
                  <a:lumMod val="95000"/>
                  <a:lumOff val="5000"/>
                </a:schemeClr>
              </a:solidFill>
              <a:effectLst/>
              <a:latin typeface="Roboto Mono" panose="00000009000000000000" pitchFamily="49" charset="0"/>
              <a:ea typeface="Roboto Mono" panose="00000009000000000000" pitchFamily="49" charset="0"/>
            </a:endParaRPr>
          </a:p>
          <a:p>
            <a:pPr marL="285750" indent="-285750">
              <a:buFont typeface="Arial" panose="020B0604020202020204" pitchFamily="34" charset="0"/>
              <a:buChar char="•"/>
            </a:pPr>
            <a:endParaRPr lang="en-US" b="0" i="0" dirty="0">
              <a:solidFill>
                <a:schemeClr val="tx1">
                  <a:lumMod val="95000"/>
                  <a:lumOff val="5000"/>
                </a:schemeClr>
              </a:solidFill>
              <a:effectLst/>
              <a:latin typeface="Roboto Mono" panose="00000009000000000000" pitchFamily="49" charset="0"/>
              <a:ea typeface="Roboto Mono" panose="00000009000000000000" pitchFamily="49" charset="0"/>
            </a:endParaRPr>
          </a:p>
          <a:p>
            <a:pPr marL="285750" indent="-285750">
              <a:buFont typeface="Arial" panose="020B0604020202020204" pitchFamily="34" charset="0"/>
              <a:buChar char="•"/>
            </a:pPr>
            <a:endParaRPr lang="en-US" dirty="0">
              <a:solidFill>
                <a:schemeClr val="tx1">
                  <a:lumMod val="95000"/>
                  <a:lumOff val="5000"/>
                </a:schemeClr>
              </a:solidFill>
              <a:latin typeface="Roboto Mono" panose="00000009000000000000" pitchFamily="49" charset="0"/>
              <a:ea typeface="Roboto Mono" panose="00000009000000000000" pitchFamily="49" charset="0"/>
            </a:endParaRPr>
          </a:p>
          <a:p>
            <a:pPr marL="285750" indent="-285750">
              <a:buFont typeface="Arial" panose="020B0604020202020204" pitchFamily="34" charset="0"/>
              <a:buChar char="•"/>
            </a:pPr>
            <a:r>
              <a:rPr lang="en-IN" b="1" i="0" u="sng" dirty="0">
                <a:solidFill>
                  <a:schemeClr val="tx1">
                    <a:lumMod val="95000"/>
                    <a:lumOff val="5000"/>
                  </a:schemeClr>
                </a:solidFill>
                <a:effectLst/>
                <a:latin typeface="Roboto Mono" panose="00000009000000000000" pitchFamily="49" charset="0"/>
                <a:ea typeface="Roboto Mono" panose="00000009000000000000" pitchFamily="49" charset="0"/>
              </a:rPr>
              <a:t>Limited User Prompts Understanding</a:t>
            </a:r>
            <a:r>
              <a:rPr lang="en-IN" b="1" i="0" dirty="0">
                <a:solidFill>
                  <a:schemeClr val="tx1">
                    <a:lumMod val="95000"/>
                    <a:lumOff val="5000"/>
                  </a:schemeClr>
                </a:solidFill>
                <a:effectLst/>
                <a:latin typeface="Roboto Mono" panose="00000009000000000000" pitchFamily="49" charset="0"/>
                <a:ea typeface="Roboto Mono" panose="00000009000000000000" pitchFamily="49" charset="0"/>
              </a:rPr>
              <a:t>:</a:t>
            </a:r>
            <a:r>
              <a:rPr lang="en-US" b="1" i="0" dirty="0">
                <a:solidFill>
                  <a:schemeClr val="tx1">
                    <a:lumMod val="95000"/>
                    <a:lumOff val="5000"/>
                  </a:schemeClr>
                </a:solidFill>
                <a:effectLst/>
                <a:latin typeface="Roboto Mono" panose="00000009000000000000" pitchFamily="49" charset="0"/>
                <a:ea typeface="Roboto Mono" panose="00000009000000000000" pitchFamily="49" charset="0"/>
              </a:rPr>
              <a:t> </a:t>
            </a:r>
            <a:r>
              <a:rPr lang="en-US" b="0" i="0" dirty="0">
                <a:solidFill>
                  <a:schemeClr val="tx1">
                    <a:lumMod val="95000"/>
                    <a:lumOff val="5000"/>
                  </a:schemeClr>
                </a:solidFill>
                <a:effectLst/>
                <a:latin typeface="Roboto Mono" panose="00000009000000000000" pitchFamily="49" charset="0"/>
                <a:ea typeface="Roboto Mono" panose="00000009000000000000" pitchFamily="49" charset="0"/>
              </a:rPr>
              <a:t>The system might struggle to accurately understand complex or ambiguous user prompts. Users may not fully comprehend the inner workings of the Gen AI-powered fashion outfit generator. Users might be uncertain about what type of input the system expects to provide accurate recommendations.</a:t>
            </a:r>
          </a:p>
          <a:p>
            <a:endParaRPr lang="en-US" b="0" i="0" dirty="0">
              <a:solidFill>
                <a:schemeClr val="tx1">
                  <a:lumMod val="95000"/>
                  <a:lumOff val="5000"/>
                </a:schemeClr>
              </a:solidFill>
              <a:effectLst/>
              <a:latin typeface="Roboto Mono" panose="00000009000000000000" pitchFamily="49" charset="0"/>
              <a:ea typeface="Roboto Mono" panose="00000009000000000000" pitchFamily="49" charset="0"/>
            </a:endParaRPr>
          </a:p>
          <a:p>
            <a:pPr marL="285750" indent="-285750">
              <a:buFont typeface="Arial" panose="020B0604020202020204" pitchFamily="34" charset="0"/>
              <a:buChar char="•"/>
            </a:pPr>
            <a:endParaRPr lang="en-US" dirty="0">
              <a:solidFill>
                <a:schemeClr val="tx1">
                  <a:lumMod val="95000"/>
                  <a:lumOff val="5000"/>
                </a:schemeClr>
              </a:solidFill>
              <a:latin typeface="Roboto Mono" panose="00000009000000000000" pitchFamily="49" charset="0"/>
              <a:ea typeface="Roboto Mono" panose="00000009000000000000" pitchFamily="49" charset="0"/>
            </a:endParaRPr>
          </a:p>
          <a:p>
            <a:pPr marL="285750" indent="-285750">
              <a:buFont typeface="Arial" panose="020B0604020202020204" pitchFamily="34" charset="0"/>
              <a:buChar char="•"/>
            </a:pPr>
            <a:r>
              <a:rPr lang="en-IN" b="1" i="0" u="sng" dirty="0">
                <a:effectLst/>
                <a:latin typeface="Roboto Mono" panose="00000009000000000000" pitchFamily="49" charset="0"/>
                <a:ea typeface="Roboto Mono" panose="00000009000000000000" pitchFamily="49" charset="0"/>
              </a:rPr>
              <a:t>Inaccurate Similar Image Matching</a:t>
            </a:r>
            <a:r>
              <a:rPr lang="en-IN" b="1" i="0" dirty="0">
                <a:effectLst/>
                <a:latin typeface="Roboto Mono" panose="00000009000000000000" pitchFamily="49" charset="0"/>
                <a:ea typeface="Roboto Mono" panose="00000009000000000000" pitchFamily="49" charset="0"/>
              </a:rPr>
              <a:t>:</a:t>
            </a:r>
            <a:r>
              <a:rPr lang="en-US" b="1" i="0" dirty="0">
                <a:solidFill>
                  <a:schemeClr val="tx1">
                    <a:lumMod val="95000"/>
                    <a:lumOff val="5000"/>
                  </a:schemeClr>
                </a:solidFill>
                <a:effectLst/>
                <a:latin typeface="Roboto Mono" panose="00000009000000000000" pitchFamily="49" charset="0"/>
                <a:ea typeface="Roboto Mono" panose="00000009000000000000" pitchFamily="49" charset="0"/>
              </a:rPr>
              <a:t> </a:t>
            </a:r>
            <a:r>
              <a:rPr lang="en-US" b="0" i="0" dirty="0">
                <a:solidFill>
                  <a:schemeClr val="tx1">
                    <a:lumMod val="95000"/>
                    <a:lumOff val="5000"/>
                  </a:schemeClr>
                </a:solidFill>
                <a:effectLst/>
                <a:latin typeface="Roboto Mono" panose="00000009000000000000" pitchFamily="49" charset="0"/>
                <a:ea typeface="Roboto Mono" panose="00000009000000000000" pitchFamily="49" charset="0"/>
              </a:rPr>
              <a:t>The machine learning model for image similarity might not always identify the most relevant similar images.</a:t>
            </a:r>
          </a:p>
          <a:p>
            <a:br>
              <a:rPr lang="en-IN" b="0" i="0" dirty="0">
                <a:solidFill>
                  <a:schemeClr val="tx1">
                    <a:lumMod val="95000"/>
                    <a:lumOff val="5000"/>
                  </a:schemeClr>
                </a:solidFill>
                <a:effectLst/>
                <a:latin typeface="Roboto Mono" panose="00000009000000000000" pitchFamily="49" charset="0"/>
                <a:ea typeface="Roboto Mono" panose="00000009000000000000" pitchFamily="49" charset="0"/>
              </a:rPr>
            </a:br>
            <a:endParaRPr lang="en-IN" dirty="0">
              <a:solidFill>
                <a:schemeClr val="tx1">
                  <a:lumMod val="95000"/>
                  <a:lumOff val="5000"/>
                </a:schemeClr>
              </a:solidFill>
              <a:latin typeface="Roboto Mono" panose="00000009000000000000" pitchFamily="49" charset="0"/>
              <a:ea typeface="Roboto Mono" panose="00000009000000000000"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22"/>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Future Scope</a:t>
            </a:r>
            <a:endParaRPr sz="2400" b="1" i="0" u="none" strike="noStrike" cap="none">
              <a:solidFill>
                <a:srgbClr val="000000"/>
              </a:solidFill>
              <a:latin typeface="Roboto Mono"/>
              <a:ea typeface="Roboto Mono"/>
              <a:cs typeface="Roboto Mono"/>
              <a:sym typeface="Roboto Mono"/>
            </a:endParaRPr>
          </a:p>
        </p:txBody>
      </p:sp>
      <p:sp>
        <p:nvSpPr>
          <p:cNvPr id="109" name="Google Shape;109;p22"/>
          <p:cNvSpPr txBox="1"/>
          <p:nvPr/>
        </p:nvSpPr>
        <p:spPr>
          <a:xfrm>
            <a:off x="144342" y="-1013286"/>
            <a:ext cx="4690125" cy="81855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000000"/>
                </a:solidFill>
                <a:latin typeface="Roboto Mono"/>
                <a:ea typeface="Roboto Mono"/>
                <a:cs typeface="Roboto Mono"/>
                <a:sym typeface="Roboto Mono"/>
              </a:rPr>
              <a:t>Mention the future scope and upcoming details here</a:t>
            </a:r>
            <a:endParaRPr sz="1200" b="0" i="0" u="none" strike="noStrike" cap="none" dirty="0">
              <a:solidFill>
                <a:srgbClr val="000000"/>
              </a:solidFill>
              <a:latin typeface="Roboto Mono"/>
              <a:ea typeface="Roboto Mono"/>
              <a:cs typeface="Roboto Mono"/>
              <a:sym typeface="Roboto Mono"/>
            </a:endParaRPr>
          </a:p>
        </p:txBody>
      </p:sp>
      <p:sp>
        <p:nvSpPr>
          <p:cNvPr id="2" name="TextBox 1">
            <a:extLst>
              <a:ext uri="{FF2B5EF4-FFF2-40B4-BE49-F238E27FC236}">
                <a16:creationId xmlns:a16="http://schemas.microsoft.com/office/drawing/2014/main" id="{8B236EF7-FDEA-54F5-80D9-B7AF55095F1F}"/>
              </a:ext>
            </a:extLst>
          </p:cNvPr>
          <p:cNvSpPr txBox="1"/>
          <p:nvPr/>
        </p:nvSpPr>
        <p:spPr>
          <a:xfrm>
            <a:off x="144342" y="636675"/>
            <a:ext cx="8610600" cy="4580165"/>
          </a:xfrm>
          <a:prstGeom prst="rect">
            <a:avLst/>
          </a:prstGeom>
          <a:noFill/>
        </p:spPr>
        <p:txBody>
          <a:bodyPr wrap="square" rtlCol="0">
            <a:spAutoFit/>
          </a:bodyPr>
          <a:lstStyle/>
          <a:p>
            <a:pPr marL="342900" indent="-342900">
              <a:lnSpc>
                <a:spcPct val="150000"/>
              </a:lnSpc>
              <a:buFont typeface="+mj-lt"/>
              <a:buAutoNum type="arabicPeriod"/>
            </a:pPr>
            <a:r>
              <a:rPr lang="en-US" b="1" i="0" u="sng" dirty="0">
                <a:solidFill>
                  <a:schemeClr val="tx1"/>
                </a:solidFill>
                <a:effectLst/>
                <a:latin typeface="Roboto Mono" panose="00000009000000000000" pitchFamily="49" charset="0"/>
                <a:ea typeface="Roboto Mono" panose="00000009000000000000" pitchFamily="49" charset="0"/>
              </a:rPr>
              <a:t>Chatbot-Assisted Outfit Exploration</a:t>
            </a:r>
            <a:r>
              <a:rPr lang="en-US" b="1" i="0" dirty="0">
                <a:solidFill>
                  <a:schemeClr val="tx1"/>
                </a:solidFill>
                <a:effectLst/>
                <a:latin typeface="Roboto Mono" panose="00000009000000000000" pitchFamily="49" charset="0"/>
                <a:ea typeface="Roboto Mono" panose="00000009000000000000" pitchFamily="49" charset="0"/>
              </a:rPr>
              <a:t>:</a:t>
            </a:r>
            <a:endParaRPr lang="en-US" b="0" i="0" dirty="0">
              <a:solidFill>
                <a:schemeClr val="tx1"/>
              </a:solidFill>
              <a:effectLst/>
              <a:latin typeface="Roboto Mono" panose="00000009000000000000" pitchFamily="49" charset="0"/>
              <a:ea typeface="Roboto Mono" panose="00000009000000000000" pitchFamily="49" charset="0"/>
            </a:endParaRPr>
          </a:p>
          <a:p>
            <a:pPr>
              <a:lnSpc>
                <a:spcPct val="150000"/>
              </a:lnSpc>
              <a:buFont typeface="Arial" panose="020B0604020202020204" pitchFamily="34" charset="0"/>
              <a:buChar char="•"/>
            </a:pPr>
            <a:r>
              <a:rPr lang="en-US" b="1" i="0" dirty="0">
                <a:solidFill>
                  <a:schemeClr val="tx1"/>
                </a:solidFill>
                <a:effectLst/>
                <a:latin typeface="Roboto Mono" panose="00000009000000000000" pitchFamily="49" charset="0"/>
                <a:ea typeface="Roboto Mono" panose="00000009000000000000" pitchFamily="49" charset="0"/>
              </a:rPr>
              <a:t>Idea:</a:t>
            </a:r>
            <a:r>
              <a:rPr lang="en-US" b="0" i="0" dirty="0">
                <a:solidFill>
                  <a:schemeClr val="tx1"/>
                </a:solidFill>
                <a:effectLst/>
                <a:latin typeface="Roboto Mono" panose="00000009000000000000" pitchFamily="49" charset="0"/>
                <a:ea typeface="Roboto Mono" panose="00000009000000000000" pitchFamily="49" charset="0"/>
              </a:rPr>
              <a:t> Implement a chatbot interface that interacts with users to understand their outfit preferences and needs.</a:t>
            </a:r>
          </a:p>
          <a:p>
            <a:pPr>
              <a:lnSpc>
                <a:spcPct val="150000"/>
              </a:lnSpc>
              <a:buFont typeface="Arial" panose="020B0604020202020204" pitchFamily="34" charset="0"/>
              <a:buChar char="•"/>
            </a:pPr>
            <a:r>
              <a:rPr lang="en-US" b="1" i="0" dirty="0">
                <a:solidFill>
                  <a:schemeClr val="tx1"/>
                </a:solidFill>
                <a:effectLst/>
                <a:latin typeface="Roboto Mono" panose="00000009000000000000" pitchFamily="49" charset="0"/>
                <a:ea typeface="Roboto Mono" panose="00000009000000000000" pitchFamily="49" charset="0"/>
              </a:rPr>
              <a:t>Implementation:</a:t>
            </a:r>
            <a:r>
              <a:rPr lang="en-US" b="0" i="0" dirty="0">
                <a:solidFill>
                  <a:schemeClr val="tx1"/>
                </a:solidFill>
                <a:effectLst/>
                <a:latin typeface="Roboto Mono" panose="00000009000000000000" pitchFamily="49" charset="0"/>
                <a:ea typeface="Roboto Mono" panose="00000009000000000000" pitchFamily="49" charset="0"/>
              </a:rPr>
              <a:t> Utilize a language model (like ChatGPT) to facilitate a natural conversation with users, eliciting detailed prompts about their desired outfit styles, occasions, and preferences.</a:t>
            </a:r>
          </a:p>
          <a:p>
            <a:pPr>
              <a:lnSpc>
                <a:spcPct val="150000"/>
              </a:lnSpc>
            </a:pPr>
            <a:endParaRPr lang="en-US" dirty="0">
              <a:solidFill>
                <a:schemeClr val="tx1"/>
              </a:solidFill>
              <a:latin typeface="Roboto Mono" panose="00000009000000000000" pitchFamily="49" charset="0"/>
              <a:ea typeface="Roboto Mono" panose="00000009000000000000" pitchFamily="49" charset="0"/>
            </a:endParaRPr>
          </a:p>
          <a:p>
            <a:pPr>
              <a:lnSpc>
                <a:spcPct val="150000"/>
              </a:lnSpc>
            </a:pPr>
            <a:r>
              <a:rPr lang="en-US" b="1" dirty="0">
                <a:solidFill>
                  <a:schemeClr val="tx1"/>
                </a:solidFill>
                <a:latin typeface="Roboto Mono" panose="00000009000000000000" pitchFamily="49" charset="0"/>
                <a:ea typeface="Roboto Mono" panose="00000009000000000000" pitchFamily="49" charset="0"/>
              </a:rPr>
              <a:t>2</a:t>
            </a:r>
            <a:r>
              <a:rPr lang="en-US" b="1" i="0" dirty="0">
                <a:solidFill>
                  <a:schemeClr val="tx1"/>
                </a:solidFill>
                <a:effectLst/>
                <a:latin typeface="Roboto Mono" panose="00000009000000000000" pitchFamily="49" charset="0"/>
                <a:ea typeface="Roboto Mono" panose="00000009000000000000" pitchFamily="49" charset="0"/>
              </a:rPr>
              <a:t>. </a:t>
            </a:r>
            <a:r>
              <a:rPr lang="en-US" b="1" i="0" u="sng" dirty="0">
                <a:solidFill>
                  <a:schemeClr val="tx1"/>
                </a:solidFill>
                <a:effectLst/>
                <a:latin typeface="Roboto Mono" panose="00000009000000000000" pitchFamily="49" charset="0"/>
                <a:ea typeface="Roboto Mono" panose="00000009000000000000" pitchFamily="49" charset="0"/>
              </a:rPr>
              <a:t>Seasonal Trend Insights</a:t>
            </a:r>
            <a:r>
              <a:rPr lang="en-US" b="1" i="0" dirty="0">
                <a:solidFill>
                  <a:schemeClr val="tx1"/>
                </a:solidFill>
                <a:effectLst/>
                <a:latin typeface="Roboto Mono" panose="00000009000000000000" pitchFamily="49" charset="0"/>
                <a:ea typeface="Roboto Mono" panose="00000009000000000000" pitchFamily="49" charset="0"/>
              </a:rPr>
              <a:t>:</a:t>
            </a:r>
            <a:endParaRPr lang="en-US" b="0" i="0" dirty="0">
              <a:solidFill>
                <a:schemeClr val="tx1"/>
              </a:solidFill>
              <a:effectLst/>
              <a:latin typeface="Roboto Mono" panose="00000009000000000000" pitchFamily="49" charset="0"/>
              <a:ea typeface="Roboto Mono" panose="00000009000000000000" pitchFamily="49" charset="0"/>
            </a:endParaRPr>
          </a:p>
          <a:p>
            <a:pPr lvl="5">
              <a:lnSpc>
                <a:spcPct val="150000"/>
              </a:lnSpc>
              <a:buFont typeface="Arial" panose="020B0604020202020204" pitchFamily="34" charset="0"/>
              <a:buChar char="•"/>
            </a:pPr>
            <a:r>
              <a:rPr lang="en-US" b="1" i="0" dirty="0">
                <a:solidFill>
                  <a:schemeClr val="tx1"/>
                </a:solidFill>
                <a:effectLst/>
                <a:latin typeface="Roboto Mono" panose="00000009000000000000" pitchFamily="49" charset="0"/>
                <a:ea typeface="Roboto Mono" panose="00000009000000000000" pitchFamily="49" charset="0"/>
              </a:rPr>
              <a:t>Idea:</a:t>
            </a:r>
            <a:r>
              <a:rPr lang="en-US" b="0" i="0" dirty="0">
                <a:solidFill>
                  <a:schemeClr val="tx1"/>
                </a:solidFill>
                <a:effectLst/>
                <a:latin typeface="Roboto Mono" panose="00000009000000000000" pitchFamily="49" charset="0"/>
                <a:ea typeface="Roboto Mono" panose="00000009000000000000" pitchFamily="49" charset="0"/>
              </a:rPr>
              <a:t> Offer users insights into upcoming seasonal fashion trends.</a:t>
            </a:r>
          </a:p>
          <a:p>
            <a:pPr>
              <a:lnSpc>
                <a:spcPct val="150000"/>
              </a:lnSpc>
              <a:buFont typeface="Arial" panose="020B0604020202020204" pitchFamily="34" charset="0"/>
              <a:buChar char="•"/>
            </a:pPr>
            <a:r>
              <a:rPr lang="en-US" b="1" i="0" dirty="0">
                <a:solidFill>
                  <a:schemeClr val="tx1"/>
                </a:solidFill>
                <a:effectLst/>
                <a:latin typeface="Roboto Mono" panose="00000009000000000000" pitchFamily="49" charset="0"/>
                <a:ea typeface="Roboto Mono" panose="00000009000000000000" pitchFamily="49" charset="0"/>
              </a:rPr>
              <a:t>Implementation:</a:t>
            </a:r>
            <a:r>
              <a:rPr lang="en-US" b="0" i="0" dirty="0">
                <a:solidFill>
                  <a:schemeClr val="tx1"/>
                </a:solidFill>
                <a:effectLst/>
                <a:latin typeface="Roboto Mono" panose="00000009000000000000" pitchFamily="49" charset="0"/>
                <a:ea typeface="Roboto Mono" panose="00000009000000000000" pitchFamily="49" charset="0"/>
              </a:rPr>
              <a:t> Analyze historical fashion data and trends to predict upcoming seasonal styles. Provide users with trend forecasts and incorporate these trends into recommendations.</a:t>
            </a:r>
          </a:p>
          <a:p>
            <a:pPr>
              <a:lnSpc>
                <a:spcPct val="150000"/>
              </a:lnSpc>
            </a:pPr>
            <a:endParaRPr lang="en-US" b="0" i="0" dirty="0">
              <a:solidFill>
                <a:schemeClr val="tx1"/>
              </a:solidFill>
              <a:effectLst/>
              <a:latin typeface="Roboto Mono" panose="00000009000000000000" pitchFamily="49" charset="0"/>
              <a:ea typeface="Roboto Mono" panose="00000009000000000000" pitchFamily="49" charset="0"/>
            </a:endParaRPr>
          </a:p>
          <a:p>
            <a:pPr>
              <a:lnSpc>
                <a:spcPct val="150000"/>
              </a:lnSpc>
            </a:pPr>
            <a:endParaRPr lang="en-US" dirty="0">
              <a:solidFill>
                <a:schemeClr val="tx1"/>
              </a:solidFill>
              <a:latin typeface="Roboto Mono" panose="00000009000000000000" pitchFamily="49" charset="0"/>
              <a:ea typeface="Roboto Mono" panose="00000009000000000000"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23"/>
          <p:cNvPicPr preferRelativeResize="0"/>
          <p:nvPr/>
        </p:nvPicPr>
        <p:blipFill rotWithShape="1">
          <a:blip r:embed="rId3">
            <a:alphaModFix/>
          </a:blip>
          <a:srcRect b="5544"/>
          <a:stretch/>
        </p:blipFill>
        <p:spPr>
          <a:xfrm>
            <a:off x="0" y="0"/>
            <a:ext cx="9147575" cy="5143500"/>
          </a:xfrm>
          <a:prstGeom prst="rect">
            <a:avLst/>
          </a:prstGeom>
          <a:noFill/>
          <a:ln>
            <a:noFill/>
          </a:ln>
        </p:spPr>
      </p:pic>
      <p:sp>
        <p:nvSpPr>
          <p:cNvPr id="116" name="Google Shape;116;p23"/>
          <p:cNvSpPr txBox="1"/>
          <p:nvPr/>
        </p:nvSpPr>
        <p:spPr>
          <a:xfrm>
            <a:off x="135875" y="1071750"/>
            <a:ext cx="8372700" cy="3000000"/>
          </a:xfrm>
          <a:prstGeom prst="rect">
            <a:avLst/>
          </a:prstGeom>
          <a:noFill/>
          <a:ln>
            <a:noFill/>
          </a:ln>
        </p:spPr>
        <p:txBody>
          <a:bodyPr spcFirstLastPara="1" wrap="square" lIns="91425" tIns="91425" rIns="91425" bIns="91425" anchor="t" anchorCtr="0">
            <a:noAutofit/>
          </a:bodyPr>
          <a:lstStyle/>
          <a:p>
            <a:pPr marL="457200" marR="0" lvl="0" indent="0" algn="l"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Roboto Mono"/>
              <a:ea typeface="Roboto Mono"/>
              <a:cs typeface="Roboto Mono"/>
              <a:sym typeface="Roboto Mono"/>
            </a:endParaRPr>
          </a:p>
        </p:txBody>
      </p:sp>
      <p:sp>
        <p:nvSpPr>
          <p:cNvPr id="2" name="TextBox 1">
            <a:extLst>
              <a:ext uri="{FF2B5EF4-FFF2-40B4-BE49-F238E27FC236}">
                <a16:creationId xmlns:a16="http://schemas.microsoft.com/office/drawing/2014/main" id="{A9D1CDDE-8CDB-4836-7FE7-E273A0ED6783}"/>
              </a:ext>
            </a:extLst>
          </p:cNvPr>
          <p:cNvSpPr txBox="1"/>
          <p:nvPr/>
        </p:nvSpPr>
        <p:spPr>
          <a:xfrm>
            <a:off x="338667" y="516467"/>
            <a:ext cx="8372700" cy="2318007"/>
          </a:xfrm>
          <a:prstGeom prst="rect">
            <a:avLst/>
          </a:prstGeom>
          <a:noFill/>
        </p:spPr>
        <p:txBody>
          <a:bodyPr wrap="square" rtlCol="0">
            <a:spAutoFit/>
          </a:bodyPr>
          <a:lstStyle/>
          <a:p>
            <a:pPr>
              <a:lnSpc>
                <a:spcPct val="150000"/>
              </a:lnSpc>
            </a:pPr>
            <a:r>
              <a:rPr lang="en-US" b="1" dirty="0">
                <a:solidFill>
                  <a:schemeClr val="tx1"/>
                </a:solidFill>
                <a:latin typeface="Roboto Mono" panose="00000009000000000000" pitchFamily="49" charset="0"/>
                <a:ea typeface="Roboto Mono" panose="00000009000000000000" pitchFamily="49" charset="0"/>
              </a:rPr>
              <a:t>3</a:t>
            </a:r>
            <a:r>
              <a:rPr lang="en-US" b="1" i="0" dirty="0">
                <a:solidFill>
                  <a:schemeClr val="tx1"/>
                </a:solidFill>
                <a:effectLst/>
                <a:latin typeface="Roboto Mono" panose="00000009000000000000" pitchFamily="49" charset="0"/>
                <a:ea typeface="Roboto Mono" panose="00000009000000000000" pitchFamily="49" charset="0"/>
              </a:rPr>
              <a:t>. </a:t>
            </a:r>
            <a:r>
              <a:rPr lang="en-US" b="1" i="0" u="sng" dirty="0">
                <a:solidFill>
                  <a:schemeClr val="tx1"/>
                </a:solidFill>
                <a:effectLst/>
                <a:latin typeface="Roboto Mono" panose="00000009000000000000" pitchFamily="49" charset="0"/>
                <a:ea typeface="Roboto Mono" panose="00000009000000000000" pitchFamily="49" charset="0"/>
              </a:rPr>
              <a:t>Virtual Fitting Room</a:t>
            </a:r>
            <a:r>
              <a:rPr lang="en-US" b="1" i="0" dirty="0">
                <a:solidFill>
                  <a:schemeClr val="tx1"/>
                </a:solidFill>
                <a:effectLst/>
                <a:latin typeface="Roboto Mono" panose="00000009000000000000" pitchFamily="49" charset="0"/>
                <a:ea typeface="Roboto Mono" panose="00000009000000000000" pitchFamily="49" charset="0"/>
              </a:rPr>
              <a:t>:</a:t>
            </a:r>
            <a:endParaRPr lang="en-US" b="0" i="0" dirty="0">
              <a:solidFill>
                <a:schemeClr val="tx1"/>
              </a:solidFill>
              <a:effectLst/>
              <a:latin typeface="Roboto Mono" panose="00000009000000000000" pitchFamily="49" charset="0"/>
              <a:ea typeface="Roboto Mono" panose="00000009000000000000" pitchFamily="49" charset="0"/>
            </a:endParaRPr>
          </a:p>
          <a:p>
            <a:pPr>
              <a:lnSpc>
                <a:spcPct val="150000"/>
              </a:lnSpc>
              <a:buFont typeface="Arial" panose="020B0604020202020204" pitchFamily="34" charset="0"/>
              <a:buChar char="•"/>
            </a:pPr>
            <a:r>
              <a:rPr lang="en-US" b="1" i="0" dirty="0">
                <a:solidFill>
                  <a:schemeClr val="tx1"/>
                </a:solidFill>
                <a:effectLst/>
                <a:latin typeface="Roboto Mono" panose="00000009000000000000" pitchFamily="49" charset="0"/>
                <a:ea typeface="Roboto Mono" panose="00000009000000000000" pitchFamily="49" charset="0"/>
              </a:rPr>
              <a:t>Idea:</a:t>
            </a:r>
            <a:r>
              <a:rPr lang="en-US" b="0" i="0" dirty="0">
                <a:solidFill>
                  <a:schemeClr val="tx1"/>
                </a:solidFill>
                <a:effectLst/>
                <a:latin typeface="Roboto Mono" panose="00000009000000000000" pitchFamily="49" charset="0"/>
                <a:ea typeface="Roboto Mono" panose="00000009000000000000" pitchFamily="49" charset="0"/>
              </a:rPr>
              <a:t> Integrate augmented reality (AR) to allow users to virtually try on recommended outfits.</a:t>
            </a:r>
          </a:p>
          <a:p>
            <a:pPr>
              <a:lnSpc>
                <a:spcPct val="150000"/>
              </a:lnSpc>
              <a:buFont typeface="Arial" panose="020B0604020202020204" pitchFamily="34" charset="0"/>
              <a:buChar char="•"/>
            </a:pPr>
            <a:r>
              <a:rPr lang="en-US" b="1" i="0" dirty="0">
                <a:solidFill>
                  <a:schemeClr val="tx1"/>
                </a:solidFill>
                <a:effectLst/>
                <a:latin typeface="Roboto Mono" panose="00000009000000000000" pitchFamily="49" charset="0"/>
                <a:ea typeface="Roboto Mono" panose="00000009000000000000" pitchFamily="49" charset="0"/>
              </a:rPr>
              <a:t>Implementation:</a:t>
            </a:r>
            <a:r>
              <a:rPr lang="en-US" b="0" i="0" dirty="0">
                <a:solidFill>
                  <a:schemeClr val="tx1"/>
                </a:solidFill>
                <a:effectLst/>
                <a:latin typeface="Roboto Mono" panose="00000009000000000000" pitchFamily="49" charset="0"/>
                <a:ea typeface="Roboto Mono" panose="00000009000000000000" pitchFamily="49" charset="0"/>
              </a:rPr>
              <a:t> Partner with AR technology providers to develop an AR fitting room feature. Users can see how the outfit looks on them through their device's camera.</a:t>
            </a:r>
          </a:p>
          <a:p>
            <a:pPr>
              <a:lnSpc>
                <a:spcPct val="150000"/>
              </a:lnSpc>
            </a:pPr>
            <a:endParaRPr lang="en-IN" dirty="0">
              <a:solidFill>
                <a:schemeClr val="tx1"/>
              </a:solidFill>
              <a:latin typeface="Roboto Mono" panose="00000009000000000000" pitchFamily="49" charset="0"/>
              <a:ea typeface="Roboto Mono" panose="00000009000000000000"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idx="4294967295"/>
          </p:nvPr>
        </p:nvSpPr>
        <p:spPr>
          <a:xfrm>
            <a:off x="1360650" y="2693398"/>
            <a:ext cx="642270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b="1" i="1" dirty="0">
                <a:solidFill>
                  <a:schemeClr val="lt1"/>
                </a:solidFill>
                <a:latin typeface="Roboto"/>
                <a:ea typeface="Roboto"/>
                <a:cs typeface="Roboto"/>
                <a:sym typeface="Roboto"/>
              </a:rPr>
              <a:t>Thank You</a:t>
            </a:r>
            <a:endParaRPr sz="7200" b="1" i="1" dirty="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5"/>
          <p:cNvPicPr preferRelativeResize="0"/>
          <p:nvPr/>
        </p:nvPicPr>
        <p:blipFill rotWithShape="1">
          <a:blip r:embed="rId3">
            <a:alphaModFix/>
          </a:blip>
          <a:srcRect b="4580"/>
          <a:stretch/>
        </p:blipFill>
        <p:spPr>
          <a:xfrm>
            <a:off x="0" y="0"/>
            <a:ext cx="9147575" cy="5143500"/>
          </a:xfrm>
          <a:prstGeom prst="rect">
            <a:avLst/>
          </a:prstGeom>
          <a:noFill/>
          <a:ln>
            <a:noFill/>
          </a:ln>
        </p:spPr>
      </p:pic>
      <p:sp>
        <p:nvSpPr>
          <p:cNvPr id="62" name="Google Shape;62;p15"/>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Team members details</a:t>
            </a:r>
            <a:endParaRPr sz="2400" b="1" i="0" u="none" strike="noStrike" cap="none" dirty="0">
              <a:solidFill>
                <a:srgbClr val="000000"/>
              </a:solidFill>
              <a:latin typeface="Roboto Mono"/>
              <a:ea typeface="Roboto Mono"/>
              <a:cs typeface="Roboto Mono"/>
              <a:sym typeface="Roboto Mono"/>
            </a:endParaRPr>
          </a:p>
        </p:txBody>
      </p:sp>
      <p:graphicFrame>
        <p:nvGraphicFramePr>
          <p:cNvPr id="63" name="Google Shape;63;p15"/>
          <p:cNvGraphicFramePr/>
          <p:nvPr>
            <p:extLst>
              <p:ext uri="{D42A27DB-BD31-4B8C-83A1-F6EECF244321}">
                <p14:modId xmlns:p14="http://schemas.microsoft.com/office/powerpoint/2010/main" val="1119010933"/>
              </p:ext>
            </p:extLst>
          </p:nvPr>
        </p:nvGraphicFramePr>
        <p:xfrm>
          <a:off x="195688" y="1144500"/>
          <a:ext cx="8756200" cy="2962800"/>
        </p:xfrm>
        <a:graphic>
          <a:graphicData uri="http://schemas.openxmlformats.org/drawingml/2006/table">
            <a:tbl>
              <a:tblPr>
                <a:noFill/>
                <a:tableStyleId>{DF1ECD47-64DC-4741-B5A2-3AA257FB77C9}</a:tableStyleId>
              </a:tblPr>
              <a:tblGrid>
                <a:gridCol w="2531425">
                  <a:extLst>
                    <a:ext uri="{9D8B030D-6E8A-4147-A177-3AD203B41FA5}">
                      <a16:colId xmlns:a16="http://schemas.microsoft.com/office/drawing/2014/main" val="20000"/>
                    </a:ext>
                  </a:extLst>
                </a:gridCol>
                <a:gridCol w="2074925">
                  <a:extLst>
                    <a:ext uri="{9D8B030D-6E8A-4147-A177-3AD203B41FA5}">
                      <a16:colId xmlns:a16="http://schemas.microsoft.com/office/drawing/2014/main" val="20001"/>
                    </a:ext>
                  </a:extLst>
                </a:gridCol>
                <a:gridCol w="2074925">
                  <a:extLst>
                    <a:ext uri="{9D8B030D-6E8A-4147-A177-3AD203B41FA5}">
                      <a16:colId xmlns:a16="http://schemas.microsoft.com/office/drawing/2014/main" val="20002"/>
                    </a:ext>
                  </a:extLst>
                </a:gridCol>
                <a:gridCol w="2074925">
                  <a:extLst>
                    <a:ext uri="{9D8B030D-6E8A-4147-A177-3AD203B41FA5}">
                      <a16:colId xmlns:a16="http://schemas.microsoft.com/office/drawing/2014/main" val="20003"/>
                    </a:ext>
                  </a:extLst>
                </a:gridCol>
              </a:tblGrid>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Team Name</a:t>
                      </a:r>
                      <a:endParaRPr sz="1000" b="1" u="none" strike="noStrike" cap="none" dirty="0">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dirty="0">
                          <a:latin typeface="Roboto Mono"/>
                          <a:ea typeface="Roboto Mono"/>
                          <a:cs typeface="Roboto Mono"/>
                          <a:sym typeface="Roboto Mono"/>
                        </a:rPr>
                        <a:t>Code of Duty</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Institute Name/Names</a:t>
                      </a:r>
                      <a:endParaRPr sz="1000" b="1" u="none" strike="noStrike" cap="none" dirty="0">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effectLst/>
                          <a:latin typeface="Arial"/>
                          <a:ea typeface="Arial"/>
                          <a:cs typeface="Arial"/>
                          <a:sym typeface="Arial"/>
                        </a:rPr>
                        <a:t>Lakshmi Narain College of Technology &amp; Science (LNCTS), Bhopal</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08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Team Members &gt;</a:t>
                      </a:r>
                      <a:endParaRPr sz="1000" b="1" u="none" strike="noStrike" cap="none" dirty="0">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1 (Leader)</a:t>
                      </a:r>
                      <a:endParaRPr sz="1000" b="1" u="none" strike="noStrike" cap="none" dirty="0">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2</a:t>
                      </a:r>
                      <a:endParaRPr sz="1000" b="1" u="none" strike="noStrike" cap="none">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3</a:t>
                      </a:r>
                      <a:endParaRPr sz="1000" b="1" u="none" strike="noStrike" cap="none">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Name</a:t>
                      </a:r>
                      <a:endParaRPr sz="1000" b="1" u="none" strike="noStrike" cap="none" dirty="0">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rgbClr val="000000"/>
                          </a:solidFill>
                          <a:effectLst/>
                          <a:latin typeface="Arial"/>
                          <a:ea typeface="Arial"/>
                          <a:cs typeface="Arial"/>
                          <a:sym typeface="Arial"/>
                        </a:rPr>
                        <a:t>Shivang Bhatnagar</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rgbClr val="000000"/>
                          </a:solidFill>
                          <a:effectLst/>
                          <a:latin typeface="Arial"/>
                          <a:ea typeface="Arial"/>
                          <a:cs typeface="Arial"/>
                          <a:sym typeface="Arial"/>
                        </a:rPr>
                        <a:t>Abhijeet Nema</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rgbClr val="000000"/>
                          </a:solidFill>
                          <a:effectLst/>
                          <a:latin typeface="Arial"/>
                          <a:ea typeface="Arial"/>
                          <a:cs typeface="Arial"/>
                          <a:sym typeface="Arial"/>
                        </a:rPr>
                        <a:t>Sahil Saxena</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Batch</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6"/>
          <p:cNvSpPr txBox="1"/>
          <p:nvPr/>
        </p:nvSpPr>
        <p:spPr>
          <a:xfrm>
            <a:off x="135875" y="145275"/>
            <a:ext cx="89316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2400" b="1" i="0" u="none" strike="noStrike" cap="none" dirty="0">
                <a:solidFill>
                  <a:srgbClr val="000000"/>
                </a:solidFill>
                <a:latin typeface="Roboto Mono"/>
                <a:ea typeface="Roboto Mono"/>
                <a:cs typeface="Roboto Mono"/>
                <a:sym typeface="Roboto Mono"/>
              </a:rPr>
              <a:t>Deliverables/Expectations for Level 2 (Idea + Code Submission)</a:t>
            </a:r>
            <a:endParaRPr sz="2400" b="1"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2400" b="1"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Roboto Mono"/>
              <a:ea typeface="Roboto Mono"/>
              <a:cs typeface="Roboto Mono"/>
              <a:sym typeface="Roboto Mono"/>
            </a:endParaRPr>
          </a:p>
        </p:txBody>
      </p:sp>
      <p:sp>
        <p:nvSpPr>
          <p:cNvPr id="2" name="TextBox 1">
            <a:extLst>
              <a:ext uri="{FF2B5EF4-FFF2-40B4-BE49-F238E27FC236}">
                <a16:creationId xmlns:a16="http://schemas.microsoft.com/office/drawing/2014/main" id="{B49AE5C3-DAB6-5887-87AB-347C3C549517}"/>
              </a:ext>
            </a:extLst>
          </p:cNvPr>
          <p:cNvSpPr txBox="1"/>
          <p:nvPr/>
        </p:nvSpPr>
        <p:spPr>
          <a:xfrm>
            <a:off x="165082" y="1160647"/>
            <a:ext cx="8651132" cy="3970318"/>
          </a:xfrm>
          <a:prstGeom prst="rect">
            <a:avLst/>
          </a:prstGeom>
          <a:noFill/>
        </p:spPr>
        <p:txBody>
          <a:bodyPr wrap="square" rtlCol="0">
            <a:spAutoFit/>
          </a:bodyPr>
          <a:lstStyle/>
          <a:p>
            <a:r>
              <a:rPr lang="en-US" b="1" i="0" u="sng" dirty="0">
                <a:solidFill>
                  <a:schemeClr val="tx1"/>
                </a:solidFill>
                <a:effectLst/>
                <a:latin typeface="Roboto Mono" panose="00000009000000000000" pitchFamily="49" charset="0"/>
                <a:ea typeface="Roboto Mono" panose="00000009000000000000" pitchFamily="49" charset="0"/>
              </a:rPr>
              <a:t>Idea Documentation</a:t>
            </a:r>
            <a:r>
              <a:rPr lang="en-US" b="1" i="0" dirty="0">
                <a:solidFill>
                  <a:schemeClr val="tx1"/>
                </a:solidFill>
                <a:effectLst/>
                <a:latin typeface="Roboto Mono" panose="00000009000000000000" pitchFamily="49" charset="0"/>
                <a:ea typeface="Roboto Mono" panose="00000009000000000000" pitchFamily="49" charset="0"/>
              </a:rPr>
              <a:t>:</a:t>
            </a:r>
            <a:endParaRPr lang="en-US" b="0" i="0" dirty="0">
              <a:solidFill>
                <a:schemeClr val="tx1"/>
              </a:solidFill>
              <a:effectLst/>
              <a:latin typeface="Roboto Mono" panose="00000009000000000000" pitchFamily="49" charset="0"/>
              <a:ea typeface="Roboto Mono" panose="00000009000000000000" pitchFamily="49" charset="0"/>
            </a:endParaRPr>
          </a:p>
          <a:p>
            <a:pPr>
              <a:buFont typeface="Arial" panose="020B0604020202020204" pitchFamily="34" charset="0"/>
              <a:buChar char="•"/>
            </a:pPr>
            <a:r>
              <a:rPr lang="en-US" b="0" i="0" dirty="0">
                <a:solidFill>
                  <a:schemeClr val="tx1"/>
                </a:solidFill>
                <a:effectLst/>
                <a:latin typeface="Roboto Mono" panose="00000009000000000000" pitchFamily="49" charset="0"/>
                <a:ea typeface="Roboto Mono" panose="00000009000000000000" pitchFamily="49" charset="0"/>
              </a:rPr>
              <a:t>Outline of image-based approach for personalized fashion outfit recommendations.</a:t>
            </a:r>
          </a:p>
          <a:p>
            <a:pPr>
              <a:buFont typeface="Arial" panose="020B0604020202020204" pitchFamily="34" charset="0"/>
              <a:buChar char="•"/>
            </a:pPr>
            <a:r>
              <a:rPr lang="en-US" b="0" i="0" dirty="0">
                <a:solidFill>
                  <a:schemeClr val="tx1"/>
                </a:solidFill>
                <a:effectLst/>
                <a:latin typeface="Roboto Mono" panose="00000009000000000000" pitchFamily="49" charset="0"/>
                <a:ea typeface="Roboto Mono" panose="00000009000000000000" pitchFamily="49" charset="0"/>
              </a:rPr>
              <a:t>Explanation of outfit description-to-image process and ML model for image matching.</a:t>
            </a:r>
          </a:p>
          <a:p>
            <a:endParaRPr lang="en-US" dirty="0">
              <a:solidFill>
                <a:schemeClr val="tx1"/>
              </a:solidFill>
              <a:latin typeface="Roboto Mono" panose="00000009000000000000" pitchFamily="49" charset="0"/>
              <a:ea typeface="Roboto Mono" panose="00000009000000000000" pitchFamily="49" charset="0"/>
            </a:endParaRPr>
          </a:p>
          <a:p>
            <a:r>
              <a:rPr lang="en-US" b="1" i="0" u="sng" dirty="0">
                <a:solidFill>
                  <a:schemeClr val="tx1"/>
                </a:solidFill>
                <a:effectLst/>
                <a:latin typeface="Roboto Mono" panose="00000009000000000000" pitchFamily="49" charset="0"/>
                <a:ea typeface="Roboto Mono" panose="00000009000000000000" pitchFamily="49" charset="0"/>
              </a:rPr>
              <a:t>Code Implementation</a:t>
            </a:r>
            <a:r>
              <a:rPr lang="en-US" b="1" i="0" dirty="0">
                <a:solidFill>
                  <a:schemeClr val="tx1"/>
                </a:solidFill>
                <a:effectLst/>
                <a:latin typeface="Roboto Mono" panose="00000009000000000000" pitchFamily="49" charset="0"/>
                <a:ea typeface="Roboto Mono" panose="00000009000000000000" pitchFamily="49" charset="0"/>
              </a:rPr>
              <a:t>:</a:t>
            </a:r>
            <a:endParaRPr lang="en-US" b="0" i="0" dirty="0">
              <a:solidFill>
                <a:schemeClr val="tx1"/>
              </a:solidFill>
              <a:effectLst/>
              <a:latin typeface="Roboto Mono" panose="00000009000000000000" pitchFamily="49" charset="0"/>
              <a:ea typeface="Roboto Mono" panose="00000009000000000000" pitchFamily="49" charset="0"/>
            </a:endParaRPr>
          </a:p>
          <a:p>
            <a:pPr>
              <a:buFont typeface="Arial" panose="020B0604020202020204" pitchFamily="34" charset="0"/>
              <a:buChar char="•"/>
            </a:pPr>
            <a:r>
              <a:rPr lang="en-US" b="0" i="0" dirty="0">
                <a:solidFill>
                  <a:schemeClr val="tx1"/>
                </a:solidFill>
                <a:effectLst/>
                <a:latin typeface="Roboto Mono" panose="00000009000000000000" pitchFamily="49" charset="0"/>
                <a:ea typeface="Roboto Mono" panose="00000009000000000000" pitchFamily="49" charset="0"/>
              </a:rPr>
              <a:t>Develop image generator for outfit images from descriptions.</a:t>
            </a:r>
          </a:p>
          <a:p>
            <a:pPr>
              <a:buFont typeface="Arial" panose="020B0604020202020204" pitchFamily="34" charset="0"/>
              <a:buChar char="•"/>
            </a:pPr>
            <a:r>
              <a:rPr lang="en-US" b="0" i="0" dirty="0">
                <a:solidFill>
                  <a:schemeClr val="tx1"/>
                </a:solidFill>
                <a:effectLst/>
                <a:latin typeface="Roboto Mono" panose="00000009000000000000" pitchFamily="49" charset="0"/>
                <a:ea typeface="Roboto Mono" panose="00000009000000000000" pitchFamily="49" charset="0"/>
              </a:rPr>
              <a:t>Integrate ML model for visually similar image identification.</a:t>
            </a:r>
          </a:p>
          <a:p>
            <a:pPr>
              <a:buFont typeface="Arial" panose="020B0604020202020204" pitchFamily="34" charset="0"/>
              <a:buChar char="•"/>
            </a:pPr>
            <a:r>
              <a:rPr lang="en-US" dirty="0">
                <a:solidFill>
                  <a:schemeClr val="tx1"/>
                </a:solidFill>
                <a:latin typeface="Roboto Mono" panose="00000009000000000000" pitchFamily="49" charset="0"/>
                <a:ea typeface="Roboto Mono" panose="00000009000000000000" pitchFamily="49" charset="0"/>
              </a:rPr>
              <a:t>User can give feedback to their generated outfit for further better results.</a:t>
            </a:r>
            <a:endParaRPr lang="en-US" b="0" i="0" dirty="0">
              <a:solidFill>
                <a:schemeClr val="tx1"/>
              </a:solidFill>
              <a:effectLst/>
              <a:latin typeface="Roboto Mono" panose="00000009000000000000" pitchFamily="49" charset="0"/>
              <a:ea typeface="Roboto Mono" panose="00000009000000000000" pitchFamily="49" charset="0"/>
            </a:endParaRPr>
          </a:p>
          <a:p>
            <a:endParaRPr lang="en-US" b="0" i="0" dirty="0">
              <a:solidFill>
                <a:schemeClr val="tx1"/>
              </a:solidFill>
              <a:effectLst/>
              <a:latin typeface="Roboto Mono" panose="00000009000000000000" pitchFamily="49" charset="0"/>
              <a:ea typeface="Roboto Mono" panose="00000009000000000000" pitchFamily="49" charset="0"/>
            </a:endParaRPr>
          </a:p>
          <a:p>
            <a:r>
              <a:rPr lang="en-US" b="1" i="0" u="sng" dirty="0">
                <a:solidFill>
                  <a:schemeClr val="tx1"/>
                </a:solidFill>
                <a:effectLst/>
                <a:latin typeface="Roboto Mono" panose="00000009000000000000" pitchFamily="49" charset="0"/>
                <a:ea typeface="Roboto Mono" panose="00000009000000000000" pitchFamily="49" charset="0"/>
              </a:rPr>
              <a:t>Expected Impact</a:t>
            </a:r>
            <a:r>
              <a:rPr lang="en-US" b="1" i="0" dirty="0">
                <a:solidFill>
                  <a:schemeClr val="tx1"/>
                </a:solidFill>
                <a:effectLst/>
                <a:latin typeface="Roboto Mono" panose="00000009000000000000" pitchFamily="49" charset="0"/>
                <a:ea typeface="Roboto Mono" panose="00000009000000000000" pitchFamily="49" charset="0"/>
              </a:rPr>
              <a:t>:</a:t>
            </a:r>
            <a:endParaRPr lang="en-US" b="0" i="0" dirty="0">
              <a:solidFill>
                <a:schemeClr val="tx1"/>
              </a:solidFill>
              <a:effectLst/>
              <a:latin typeface="Roboto Mono" panose="00000009000000000000" pitchFamily="49" charset="0"/>
              <a:ea typeface="Roboto Mono" panose="00000009000000000000" pitchFamily="49" charset="0"/>
            </a:endParaRPr>
          </a:p>
          <a:p>
            <a:pPr>
              <a:buFont typeface="Arial" panose="020B0604020202020204" pitchFamily="34" charset="0"/>
              <a:buChar char="•"/>
            </a:pPr>
            <a:r>
              <a:rPr lang="en-US" b="0" i="0" dirty="0">
                <a:solidFill>
                  <a:schemeClr val="tx1"/>
                </a:solidFill>
                <a:effectLst/>
                <a:latin typeface="Roboto Mono" panose="00000009000000000000" pitchFamily="49" charset="0"/>
                <a:ea typeface="Roboto Mono" panose="00000009000000000000" pitchFamily="49" charset="0"/>
              </a:rPr>
              <a:t>Improved user experience with personalized, visually appealing outfit recommendations.</a:t>
            </a:r>
          </a:p>
          <a:p>
            <a:pPr>
              <a:buFont typeface="Arial" panose="020B0604020202020204" pitchFamily="34" charset="0"/>
              <a:buChar char="•"/>
            </a:pPr>
            <a:r>
              <a:rPr lang="en-US" dirty="0">
                <a:solidFill>
                  <a:schemeClr val="tx1"/>
                </a:solidFill>
                <a:latin typeface="Roboto Mono" panose="00000009000000000000" pitchFamily="49" charset="0"/>
                <a:ea typeface="Roboto Mono" panose="00000009000000000000" pitchFamily="49" charset="0"/>
              </a:rPr>
              <a:t>Gen AI-powered fashion outfit generator for Flipkart that revolutionizes the way users discover and create personalized fashion outfits, in a natural conversational way.</a:t>
            </a:r>
            <a:endParaRPr lang="en-US" b="0" i="0" dirty="0">
              <a:solidFill>
                <a:schemeClr val="tx1"/>
              </a:solidFill>
              <a:effectLst/>
              <a:latin typeface="Roboto Mono" panose="00000009000000000000" pitchFamily="49" charset="0"/>
              <a:ea typeface="Roboto Mono" panose="00000009000000000000" pitchFamily="49" charset="0"/>
            </a:endParaRPr>
          </a:p>
          <a:p>
            <a:endParaRPr lang="en-IN" dirty="0">
              <a:solidFill>
                <a:schemeClr val="tx1"/>
              </a:solidFill>
              <a:latin typeface="Roboto Mono" panose="00000009000000000000" pitchFamily="49" charset="0"/>
              <a:ea typeface="Roboto Mono" panose="00000009000000000000"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7"/>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2400" b="1" i="0" u="none" strike="noStrike" cap="none">
                <a:solidFill>
                  <a:srgbClr val="000000"/>
                </a:solidFill>
                <a:latin typeface="Roboto Mono"/>
                <a:ea typeface="Roboto Mono"/>
                <a:cs typeface="Roboto Mono"/>
                <a:sym typeface="Roboto Mono"/>
              </a:rPr>
              <a:t>Glossary</a:t>
            </a:r>
            <a:endParaRPr sz="2400" b="1"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2400" b="1"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Roboto Mono"/>
              <a:ea typeface="Roboto Mono"/>
              <a:cs typeface="Roboto Mono"/>
              <a:sym typeface="Roboto Mono"/>
            </a:endParaRPr>
          </a:p>
        </p:txBody>
      </p:sp>
      <p:sp>
        <p:nvSpPr>
          <p:cNvPr id="75" name="Google Shape;75;p17"/>
          <p:cNvSpPr txBox="1"/>
          <p:nvPr/>
        </p:nvSpPr>
        <p:spPr>
          <a:xfrm>
            <a:off x="75200" y="648363"/>
            <a:ext cx="8857200" cy="2541724"/>
          </a:xfrm>
          <a:prstGeom prst="rect">
            <a:avLst/>
          </a:prstGeom>
          <a:noFill/>
          <a:ln>
            <a:noFill/>
          </a:ln>
        </p:spPr>
        <p:txBody>
          <a:bodyPr spcFirstLastPara="1" wrap="square" lIns="91425" tIns="91425" rIns="91425" bIns="91425" anchor="ctr" anchorCtr="0">
            <a:noAutofit/>
          </a:bodyPr>
          <a:lstStyle/>
          <a:p>
            <a:pPr marL="457200" marR="0" lvl="0" indent="-304800" algn="l" rtl="0">
              <a:lnSpc>
                <a:spcPct val="100000"/>
              </a:lnSpc>
              <a:spcBef>
                <a:spcPts val="0"/>
              </a:spcBef>
              <a:spcAft>
                <a:spcPts val="0"/>
              </a:spcAft>
              <a:buClr>
                <a:srgbClr val="000000"/>
              </a:buClr>
              <a:buSzPts val="1200"/>
              <a:buFont typeface="Roboto Mono"/>
              <a:buChar char="●"/>
            </a:pPr>
            <a:r>
              <a:rPr lang="en" sz="1200" b="0" i="0" u="none" strike="noStrike" cap="none" dirty="0">
                <a:solidFill>
                  <a:srgbClr val="000000"/>
                </a:solidFill>
                <a:latin typeface="Roboto Mono"/>
                <a:ea typeface="Roboto Mono"/>
                <a:cs typeface="Roboto Mono"/>
                <a:sym typeface="Roboto Mono"/>
              </a:rPr>
              <a:t>Describe/ Expand abbreviations if you have used any in the slides below</a:t>
            </a:r>
          </a:p>
          <a:p>
            <a:pPr marL="457200" marR="0" lvl="0" indent="-304800" algn="l" rtl="0">
              <a:lnSpc>
                <a:spcPct val="100000"/>
              </a:lnSpc>
              <a:spcBef>
                <a:spcPts val="0"/>
              </a:spcBef>
              <a:spcAft>
                <a:spcPts val="0"/>
              </a:spcAft>
              <a:buClr>
                <a:srgbClr val="000000"/>
              </a:buClr>
              <a:buSzPts val="1200"/>
              <a:buFont typeface="Roboto Mono"/>
              <a:buChar char="●"/>
            </a:pPr>
            <a:endParaRPr lang="en" sz="1200" b="0" i="0" u="none" strike="noStrike" cap="none" dirty="0">
              <a:solidFill>
                <a:srgbClr val="000000"/>
              </a:solidFill>
              <a:latin typeface="Roboto Mono"/>
              <a:ea typeface="Roboto Mono"/>
              <a:cs typeface="Roboto Mono"/>
              <a:sym typeface="Roboto Mono"/>
            </a:endParaRPr>
          </a:p>
          <a:p>
            <a:pPr marL="457200" marR="0" lvl="0" indent="-304800" algn="l" rtl="0">
              <a:lnSpc>
                <a:spcPct val="100000"/>
              </a:lnSpc>
              <a:spcBef>
                <a:spcPts val="0"/>
              </a:spcBef>
              <a:spcAft>
                <a:spcPts val="0"/>
              </a:spcAft>
              <a:buClr>
                <a:srgbClr val="000000"/>
              </a:buClr>
              <a:buSzPts val="1200"/>
              <a:buFont typeface="Roboto Mono"/>
              <a:buChar char="●"/>
            </a:pPr>
            <a:endParaRPr lang="en" sz="1200" dirty="0">
              <a:latin typeface="Roboto Mono"/>
              <a:ea typeface="Roboto Mono"/>
              <a:cs typeface="Roboto Mono"/>
              <a:sym typeface="Roboto Mono"/>
            </a:endParaRPr>
          </a:p>
          <a:p>
            <a:pPr marL="457200" marR="0" lvl="0" indent="-304800" algn="l" rtl="0">
              <a:lnSpc>
                <a:spcPct val="100000"/>
              </a:lnSpc>
              <a:spcBef>
                <a:spcPts val="0"/>
              </a:spcBef>
              <a:spcAft>
                <a:spcPts val="0"/>
              </a:spcAft>
              <a:buClr>
                <a:srgbClr val="000000"/>
              </a:buClr>
              <a:buSzPts val="1200"/>
              <a:buFont typeface="Roboto Mono"/>
              <a:buChar char="●"/>
            </a:pPr>
            <a:r>
              <a:rPr lang="en" sz="1700" b="1" dirty="0">
                <a:latin typeface="Roboto Mono"/>
                <a:ea typeface="Roboto Mono"/>
                <a:cs typeface="Roboto Mono"/>
                <a:sym typeface="Roboto Mono"/>
              </a:rPr>
              <a:t>ML : Machine Learning</a:t>
            </a:r>
          </a:p>
          <a:p>
            <a:pPr marL="457200" marR="0" lvl="0" indent="-304800" algn="l" rtl="0">
              <a:lnSpc>
                <a:spcPct val="100000"/>
              </a:lnSpc>
              <a:spcBef>
                <a:spcPts val="0"/>
              </a:spcBef>
              <a:spcAft>
                <a:spcPts val="0"/>
              </a:spcAft>
              <a:buClr>
                <a:srgbClr val="000000"/>
              </a:buClr>
              <a:buSzPts val="1200"/>
              <a:buFont typeface="Roboto Mono"/>
              <a:buChar char="●"/>
            </a:pPr>
            <a:r>
              <a:rPr lang="en" sz="1700" b="1" dirty="0">
                <a:latin typeface="Roboto Mono"/>
                <a:ea typeface="Roboto Mono"/>
                <a:cs typeface="Roboto Mono"/>
                <a:sym typeface="Roboto Mono"/>
              </a:rPr>
              <a:t>AI : Artificial Intelligence</a:t>
            </a:r>
            <a:endParaRPr lang="en" sz="1200" b="1" dirty="0">
              <a:latin typeface="Roboto Mono"/>
              <a:ea typeface="Roboto Mono"/>
              <a:cs typeface="Roboto Mono"/>
              <a:sym typeface="Roboto Mono"/>
            </a:endParaRPr>
          </a:p>
          <a:p>
            <a:pPr marL="457200" marR="0" lvl="0" indent="-304800" algn="l" rtl="0">
              <a:lnSpc>
                <a:spcPct val="100000"/>
              </a:lnSpc>
              <a:spcBef>
                <a:spcPts val="0"/>
              </a:spcBef>
              <a:spcAft>
                <a:spcPts val="0"/>
              </a:spcAft>
              <a:buClr>
                <a:srgbClr val="000000"/>
              </a:buClr>
              <a:buSzPts val="1200"/>
              <a:buFont typeface="Roboto Mono"/>
              <a:buChar char="●"/>
            </a:pPr>
            <a:r>
              <a:rPr lang="en" sz="1700" b="1" dirty="0">
                <a:latin typeface="Roboto Mono"/>
                <a:ea typeface="Roboto Mono"/>
                <a:cs typeface="Roboto Mono"/>
                <a:sym typeface="Roboto Mono"/>
              </a:rPr>
              <a:t>GEN AI : Generative Artificial Intelligence</a:t>
            </a:r>
            <a:endParaRPr lang="en" sz="1200" b="1" dirty="0">
              <a:latin typeface="Roboto Mono"/>
              <a:ea typeface="Roboto Mono"/>
              <a:cs typeface="Roboto Mono"/>
              <a:sym typeface="Roboto Mono"/>
            </a:endParaRPr>
          </a:p>
          <a:p>
            <a:pPr marL="152400" marR="0" lvl="0" algn="l" rtl="0">
              <a:lnSpc>
                <a:spcPct val="100000"/>
              </a:lnSpc>
              <a:spcBef>
                <a:spcPts val="0"/>
              </a:spcBef>
              <a:spcAft>
                <a:spcPts val="0"/>
              </a:spcAft>
              <a:buClr>
                <a:srgbClr val="000000"/>
              </a:buClr>
              <a:buSzPts val="1200"/>
            </a:pPr>
            <a:endParaRPr lang="en" sz="1700" b="1" dirty="0">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8"/>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Instructions (You Can Delete this Slide)</a:t>
            </a:r>
            <a:endParaRPr sz="2400" b="1" i="0" u="none" strike="noStrike" cap="none">
              <a:solidFill>
                <a:srgbClr val="000000"/>
              </a:solidFill>
              <a:latin typeface="Roboto Mono"/>
              <a:ea typeface="Roboto Mono"/>
              <a:cs typeface="Roboto Mono"/>
              <a:sym typeface="Roboto Mono"/>
            </a:endParaRPr>
          </a:p>
        </p:txBody>
      </p:sp>
      <p:sp>
        <p:nvSpPr>
          <p:cNvPr id="81" name="Google Shape;81;p18"/>
          <p:cNvSpPr txBox="1"/>
          <p:nvPr/>
        </p:nvSpPr>
        <p:spPr>
          <a:xfrm>
            <a:off x="75200" y="1127925"/>
            <a:ext cx="8547000" cy="3002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Roboto Mono"/>
                <a:ea typeface="Roboto Mono"/>
                <a:cs typeface="Roboto Mono"/>
                <a:sym typeface="Roboto Mono"/>
              </a:rPr>
              <a:t>Dear Team,</a:t>
            </a:r>
            <a:endParaRPr sz="1200" b="0" i="0" u="none" strike="noStrike" cap="none" dirty="0">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Roboto Mono"/>
                <a:ea typeface="Roboto Mono"/>
                <a:cs typeface="Roboto Mono"/>
                <a:sym typeface="Roboto Mono"/>
              </a:rPr>
              <a:t>Congratulations on reaching this stage - We look forward to some amazing &amp; innovative solutions.</a:t>
            </a:r>
            <a:endParaRPr sz="1200" b="0" i="0" u="none" strike="noStrike" cap="none" dirty="0">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Roboto Mono"/>
                <a:ea typeface="Roboto Mono"/>
                <a:cs typeface="Roboto Mono"/>
                <a:sym typeface="Roboto Mono"/>
              </a:rPr>
              <a:t>Please find some important instructions before you begin to prepare your submission decks.</a:t>
            </a:r>
            <a:endParaRPr sz="1200" b="0" i="0" u="none" strike="noStrike" cap="none" dirty="0">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Roboto Mono"/>
                <a:ea typeface="Roboto Mono"/>
                <a:cs typeface="Roboto Mono"/>
                <a:sym typeface="Roboto Mono"/>
              </a:rPr>
              <a:t>Slide Limit     :  10 Slides of Content </a:t>
            </a:r>
            <a:r>
              <a:rPr lang="en" sz="1200" b="1" i="0" u="none" strike="noStrike" cap="none" dirty="0">
                <a:solidFill>
                  <a:schemeClr val="dk1"/>
                </a:solidFill>
                <a:latin typeface="Roboto Mono"/>
                <a:ea typeface="Roboto Mono"/>
                <a:cs typeface="Roboto Mono"/>
                <a:sym typeface="Roboto Mono"/>
              </a:rPr>
              <a:t>post (after)</a:t>
            </a:r>
            <a:r>
              <a:rPr lang="en" sz="1200" b="0" i="0" u="none" strike="noStrike" cap="none" dirty="0">
                <a:solidFill>
                  <a:schemeClr val="dk1"/>
                </a:solidFill>
                <a:latin typeface="Roboto Mono"/>
                <a:ea typeface="Roboto Mono"/>
                <a:cs typeface="Roboto Mono"/>
                <a:sym typeface="Roboto Mono"/>
              </a:rPr>
              <a:t> this Slide</a:t>
            </a:r>
            <a:endParaRPr sz="1200" b="0" i="0" u="none" strike="noStrike" cap="none" dirty="0">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Roboto Mono"/>
                <a:ea typeface="Roboto Mono"/>
                <a:cs typeface="Roboto Mono"/>
                <a:sym typeface="Roboto Mono"/>
              </a:rPr>
              <a:t>Saving Format   :  Save the file as a PDF to ensure your formatting remains intact</a:t>
            </a:r>
            <a:endParaRPr sz="1200" b="0" i="0" u="none" strike="noStrike" cap="none" dirty="0">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Roboto Mono"/>
                <a:ea typeface="Roboto Mono"/>
                <a:cs typeface="Roboto Mono"/>
                <a:sym typeface="Roboto Mono"/>
              </a:rPr>
              <a:t>Submission Guide:  Only the </a:t>
            </a:r>
            <a:r>
              <a:rPr lang="en" sz="1200" b="1" i="0" u="none" strike="noStrike" cap="none" dirty="0">
                <a:solidFill>
                  <a:srgbClr val="980000"/>
                </a:solidFill>
                <a:latin typeface="Roboto Mono"/>
                <a:ea typeface="Roboto Mono"/>
                <a:cs typeface="Roboto Mono"/>
                <a:sym typeface="Roboto Mono"/>
              </a:rPr>
              <a:t>‘Team Leader’</a:t>
            </a:r>
            <a:r>
              <a:rPr lang="en" sz="1200" b="0" i="0" u="none" strike="noStrike" cap="none" dirty="0">
                <a:solidFill>
                  <a:schemeClr val="dk1"/>
                </a:solidFill>
                <a:latin typeface="Roboto Mono"/>
                <a:ea typeface="Roboto Mono"/>
                <a:cs typeface="Roboto Mono"/>
                <a:sym typeface="Roboto Mono"/>
              </a:rPr>
              <a:t> will be able to submit the Deck.</a:t>
            </a:r>
            <a:endParaRPr sz="1200" b="0" i="0" u="none" strike="noStrike" cap="none" dirty="0">
              <a:solidFill>
                <a:schemeClr val="dk1"/>
              </a:solidFill>
              <a:latin typeface="Roboto Mono"/>
              <a:ea typeface="Roboto Mono"/>
              <a:cs typeface="Roboto Mono"/>
              <a:sym typeface="Roboto Mono"/>
            </a:endParaRPr>
          </a:p>
          <a:p>
            <a:pPr marL="137160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Roboto Mono"/>
                <a:ea typeface="Roboto Mono"/>
                <a:cs typeface="Roboto Mono"/>
                <a:sym typeface="Roboto Mono"/>
              </a:rPr>
              <a:t>    Only the latest submission will be considered as final </a:t>
            </a:r>
            <a:endParaRPr sz="1200" b="0" i="0" u="none" strike="noStrike" cap="none" dirty="0">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Roboto Mono"/>
                <a:ea typeface="Roboto Mono"/>
                <a:cs typeface="Roboto Mono"/>
                <a:sym typeface="Roboto Mono"/>
              </a:rPr>
              <a:t>                   (You can keep updating your deck within the deadline)</a:t>
            </a:r>
            <a:endParaRPr sz="1200" b="0" i="0" u="none" strike="noStrike" cap="none" dirty="0">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Roboto Mono"/>
                <a:ea typeface="Roboto Mono"/>
                <a:cs typeface="Roboto Mono"/>
                <a:sym typeface="Roboto Mono"/>
              </a:rPr>
              <a:t>Wishing you all the very best !</a:t>
            </a:r>
            <a:endParaRPr sz="1200" b="0" i="0" u="none" strike="noStrike" cap="none" dirty="0">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dirty="0">
                <a:solidFill>
                  <a:schemeClr val="dk1"/>
                </a:solidFill>
                <a:latin typeface="Roboto Mono"/>
                <a:ea typeface="Roboto Mono"/>
                <a:cs typeface="Roboto Mono"/>
                <a:sym typeface="Roboto Mono"/>
              </a:rPr>
              <a:t>Team Flipkart GRiD</a:t>
            </a:r>
            <a:endParaRPr sz="1200" b="1" i="0" u="none" strike="noStrike" cap="none" dirty="0">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19"/>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Use-cases</a:t>
            </a:r>
            <a:endParaRPr sz="2400" b="1" i="0" u="none" strike="noStrike" cap="none" dirty="0">
              <a:solidFill>
                <a:srgbClr val="000000"/>
              </a:solidFill>
              <a:latin typeface="Roboto Mono"/>
              <a:ea typeface="Roboto Mono"/>
              <a:cs typeface="Roboto Mono"/>
              <a:sym typeface="Roboto Mono"/>
            </a:endParaRPr>
          </a:p>
        </p:txBody>
      </p:sp>
      <p:sp>
        <p:nvSpPr>
          <p:cNvPr id="5" name="TextBox 4">
            <a:extLst>
              <a:ext uri="{FF2B5EF4-FFF2-40B4-BE49-F238E27FC236}">
                <a16:creationId xmlns:a16="http://schemas.microsoft.com/office/drawing/2014/main" id="{CC8D402A-E18C-1552-C76F-EE7723B6100A}"/>
              </a:ext>
            </a:extLst>
          </p:cNvPr>
          <p:cNvSpPr txBox="1"/>
          <p:nvPr/>
        </p:nvSpPr>
        <p:spPr>
          <a:xfrm>
            <a:off x="169089" y="956715"/>
            <a:ext cx="8270240" cy="3847207"/>
          </a:xfrm>
          <a:prstGeom prst="rect">
            <a:avLst/>
          </a:prstGeom>
          <a:noFill/>
        </p:spPr>
        <p:txBody>
          <a:bodyPr wrap="square" rtlCol="0">
            <a:spAutoFit/>
          </a:bodyPr>
          <a:lstStyle/>
          <a:p>
            <a:pPr algn="just"/>
            <a:r>
              <a:rPr lang="en-US" sz="1600" b="1" i="1" dirty="0">
                <a:latin typeface="Roboto Mono" panose="00000009000000000000" pitchFamily="49" charset="0"/>
                <a:ea typeface="Roboto Mono" panose="00000009000000000000" pitchFamily="49" charset="0"/>
              </a:rPr>
              <a:t>P0: </a:t>
            </a:r>
            <a:r>
              <a:rPr lang="en-US" sz="1600" b="1" i="1" u="sng" dirty="0">
                <a:latin typeface="Roboto Mono" panose="00000009000000000000" pitchFamily="49" charset="0"/>
                <a:ea typeface="Roboto Mono" panose="00000009000000000000" pitchFamily="49" charset="0"/>
              </a:rPr>
              <a:t>Personalized Outfit Creation</a:t>
            </a:r>
            <a:r>
              <a:rPr lang="en-US" dirty="0">
                <a:latin typeface="Roboto Mono" panose="00000009000000000000" pitchFamily="49" charset="0"/>
                <a:ea typeface="Roboto Mono" panose="00000009000000000000" pitchFamily="49" charset="0"/>
              </a:rPr>
              <a:t>: </a:t>
            </a:r>
            <a:r>
              <a:rPr lang="en-US" dirty="0">
                <a:solidFill>
                  <a:schemeClr val="tx1">
                    <a:lumMod val="85000"/>
                    <a:lumOff val="15000"/>
                  </a:schemeClr>
                </a:solidFill>
                <a:latin typeface="Roboto Mono" panose="00000009000000000000" pitchFamily="49" charset="0"/>
                <a:ea typeface="Roboto Mono" panose="00000009000000000000" pitchFamily="49" charset="0"/>
              </a:rPr>
              <a:t>Users can input prompts describing their preferences, occasions, styles, or moods. The system generates unique outfits based on these prompts, allowing users to explore a wide range of personalized options.</a:t>
            </a:r>
          </a:p>
          <a:p>
            <a:pPr algn="just"/>
            <a:endParaRPr lang="en-US" dirty="0">
              <a:latin typeface="Roboto Mono" panose="00000009000000000000" pitchFamily="49" charset="0"/>
              <a:ea typeface="Roboto Mono" panose="00000009000000000000" pitchFamily="49" charset="0"/>
            </a:endParaRPr>
          </a:p>
          <a:p>
            <a:pPr algn="just"/>
            <a:r>
              <a:rPr lang="en-US" sz="1600" b="1" dirty="0">
                <a:solidFill>
                  <a:schemeClr val="tx1"/>
                </a:solidFill>
                <a:latin typeface="Roboto Mono" panose="00000009000000000000" pitchFamily="49" charset="0"/>
                <a:ea typeface="Roboto Mono" panose="00000009000000000000" pitchFamily="49" charset="0"/>
              </a:rPr>
              <a:t>P1: </a:t>
            </a:r>
            <a:r>
              <a:rPr lang="en-US" sz="1600" b="1" i="0" u="sng" dirty="0">
                <a:solidFill>
                  <a:schemeClr val="tx1"/>
                </a:solidFill>
                <a:effectLst/>
                <a:latin typeface="Roboto Mono" panose="00000009000000000000" pitchFamily="49" charset="0"/>
                <a:ea typeface="Roboto Mono" panose="00000009000000000000" pitchFamily="49" charset="0"/>
              </a:rPr>
              <a:t>Fashion Inspiration and Suggestions</a:t>
            </a:r>
            <a:r>
              <a:rPr lang="en-US" b="1" i="0" dirty="0">
                <a:solidFill>
                  <a:schemeClr val="tx1"/>
                </a:solidFill>
                <a:effectLst/>
                <a:latin typeface="Roboto Mono" panose="00000009000000000000" pitchFamily="49" charset="0"/>
                <a:ea typeface="Roboto Mono" panose="00000009000000000000" pitchFamily="49" charset="0"/>
              </a:rPr>
              <a:t>:</a:t>
            </a:r>
            <a:r>
              <a:rPr lang="en-US" dirty="0">
                <a:solidFill>
                  <a:schemeClr val="tx1"/>
                </a:solidFill>
                <a:latin typeface="Roboto Mono" panose="00000009000000000000" pitchFamily="49" charset="0"/>
                <a:ea typeface="Roboto Mono" panose="00000009000000000000" pitchFamily="49" charset="0"/>
              </a:rPr>
              <a:t> </a:t>
            </a:r>
            <a:r>
              <a:rPr lang="en-US" b="0" i="0" dirty="0">
                <a:solidFill>
                  <a:schemeClr val="tx1">
                    <a:lumMod val="85000"/>
                    <a:lumOff val="15000"/>
                  </a:schemeClr>
                </a:solidFill>
                <a:effectLst/>
                <a:latin typeface="Roboto Mono" panose="00000009000000000000" pitchFamily="49" charset="0"/>
                <a:ea typeface="Roboto Mono" panose="00000009000000000000" pitchFamily="49" charset="0"/>
              </a:rPr>
              <a:t>Users seeking inspiration for an outfit can input keywords or themes. The system generates outfits that align with those themes, helping users discover creative and trendy ideas and search in conversational way to give feedback.</a:t>
            </a:r>
          </a:p>
          <a:p>
            <a:pPr algn="just"/>
            <a:endParaRPr lang="en-US" dirty="0">
              <a:solidFill>
                <a:schemeClr val="tx1">
                  <a:lumMod val="85000"/>
                  <a:lumOff val="15000"/>
                </a:schemeClr>
              </a:solidFill>
              <a:latin typeface="Roboto Mono" panose="00000009000000000000" pitchFamily="49" charset="0"/>
              <a:ea typeface="Roboto Mono" panose="00000009000000000000" pitchFamily="49" charset="0"/>
            </a:endParaRPr>
          </a:p>
          <a:p>
            <a:pPr algn="just"/>
            <a:r>
              <a:rPr lang="en-US" sz="1600" b="1" dirty="0">
                <a:solidFill>
                  <a:schemeClr val="tx1"/>
                </a:solidFill>
                <a:effectLst/>
                <a:latin typeface="Roboto Mono" panose="00000009000000000000" pitchFamily="49" charset="0"/>
                <a:ea typeface="Roboto Mono" panose="00000009000000000000" pitchFamily="49" charset="0"/>
              </a:rPr>
              <a:t>P2: </a:t>
            </a:r>
            <a:r>
              <a:rPr lang="en-US" sz="1600" b="1" u="sng" dirty="0">
                <a:solidFill>
                  <a:schemeClr val="tx1"/>
                </a:solidFill>
                <a:latin typeface="Roboto Mono" panose="00000009000000000000" pitchFamily="49" charset="0"/>
                <a:ea typeface="Roboto Mono" panose="00000009000000000000" pitchFamily="49" charset="0"/>
              </a:rPr>
              <a:t>Fashion Conversational Model</a:t>
            </a:r>
            <a:r>
              <a:rPr lang="en-US" b="1" i="0" dirty="0">
                <a:solidFill>
                  <a:schemeClr val="tx1"/>
                </a:solidFill>
                <a:effectLst/>
                <a:latin typeface="Roboto Mono" panose="00000009000000000000" pitchFamily="49" charset="0"/>
                <a:ea typeface="Roboto Mono" panose="00000009000000000000" pitchFamily="49" charset="0"/>
              </a:rPr>
              <a:t>: </a:t>
            </a:r>
            <a:r>
              <a:rPr lang="en-US" dirty="0">
                <a:solidFill>
                  <a:schemeClr val="tx1">
                    <a:lumMod val="85000"/>
                    <a:lumOff val="15000"/>
                  </a:schemeClr>
                </a:solidFill>
                <a:latin typeface="Roboto Mono" panose="00000009000000000000" pitchFamily="49" charset="0"/>
                <a:ea typeface="Roboto Mono" panose="00000009000000000000" pitchFamily="49" charset="0"/>
              </a:rPr>
              <a:t>GEN AI</a:t>
            </a:r>
            <a:r>
              <a:rPr lang="en-US" b="0" i="0" dirty="0">
                <a:solidFill>
                  <a:schemeClr val="tx1">
                    <a:lumMod val="85000"/>
                    <a:lumOff val="15000"/>
                  </a:schemeClr>
                </a:solidFill>
                <a:effectLst/>
                <a:latin typeface="Roboto Mono" panose="00000009000000000000" pitchFamily="49" charset="0"/>
                <a:ea typeface="Roboto Mono" panose="00000009000000000000" pitchFamily="49" charset="0"/>
              </a:rPr>
              <a:t>, acting as a conversational model, interacts with the user. Users can give feedback about the generated outfit and expect to have an updated one.</a:t>
            </a:r>
          </a:p>
          <a:p>
            <a:pPr algn="just"/>
            <a:endParaRPr lang="en-US" b="0" i="0" dirty="0">
              <a:solidFill>
                <a:schemeClr val="tx1">
                  <a:lumMod val="85000"/>
                  <a:lumOff val="15000"/>
                </a:schemeClr>
              </a:solidFill>
              <a:effectLst/>
              <a:latin typeface="Roboto Mono" panose="00000009000000000000" pitchFamily="49" charset="0"/>
              <a:ea typeface="Roboto Mono" panose="00000009000000000000" pitchFamily="49" charset="0"/>
            </a:endParaRPr>
          </a:p>
          <a:p>
            <a:pPr algn="just"/>
            <a:endParaRPr lang="en-US" dirty="0">
              <a:latin typeface="Roboto Mono" panose="00000009000000000000" pitchFamily="49" charset="0"/>
              <a:ea typeface="Roboto Mono" panose="00000009000000000000" pitchFamily="49" charset="0"/>
            </a:endParaRPr>
          </a:p>
          <a:p>
            <a:pPr algn="just"/>
            <a:endParaRPr lang="en-US" dirty="0">
              <a:latin typeface="Roboto Mono" panose="00000009000000000000" pitchFamily="49" charset="0"/>
              <a:ea typeface="Roboto Mono" panose="00000009000000000000" pitchFamily="49" charset="0"/>
            </a:endParaRPr>
          </a:p>
          <a:p>
            <a:pPr algn="just"/>
            <a:endParaRPr lang="en-IN" dirty="0">
              <a:latin typeface="Roboto Mono" panose="00000009000000000000" pitchFamily="49" charset="0"/>
              <a:ea typeface="Roboto Mono" panose="00000009000000000000"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23"/>
          <p:cNvPicPr preferRelativeResize="0"/>
          <p:nvPr/>
        </p:nvPicPr>
        <p:blipFill rotWithShape="1">
          <a:blip r:embed="rId3">
            <a:alphaModFix/>
          </a:blip>
          <a:srcRect b="5544"/>
          <a:stretch/>
        </p:blipFill>
        <p:spPr>
          <a:xfrm>
            <a:off x="0" y="0"/>
            <a:ext cx="9147575" cy="5143500"/>
          </a:xfrm>
          <a:prstGeom prst="rect">
            <a:avLst/>
          </a:prstGeom>
          <a:noFill/>
          <a:ln>
            <a:noFill/>
          </a:ln>
        </p:spPr>
      </p:pic>
      <p:sp>
        <p:nvSpPr>
          <p:cNvPr id="2" name="Google Shape;94;p20">
            <a:extLst>
              <a:ext uri="{FF2B5EF4-FFF2-40B4-BE49-F238E27FC236}">
                <a16:creationId xmlns:a16="http://schemas.microsoft.com/office/drawing/2014/main" id="{EA5C9F6D-5CAD-918A-09E5-7CEE5E119807}"/>
              </a:ext>
            </a:extLst>
          </p:cNvPr>
          <p:cNvSpPr txBox="1"/>
          <p:nvPr/>
        </p:nvSpPr>
        <p:spPr>
          <a:xfrm>
            <a:off x="237475" y="1758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Solution statement/ Proposed approach</a:t>
            </a:r>
            <a:endParaRPr sz="2400" b="1" i="0" u="none" strike="noStrike" cap="none" dirty="0">
              <a:solidFill>
                <a:srgbClr val="000000"/>
              </a:solidFill>
              <a:latin typeface="Roboto Mono"/>
              <a:ea typeface="Roboto Mono"/>
              <a:cs typeface="Roboto Mono"/>
              <a:sym typeface="Roboto Mono"/>
            </a:endParaRPr>
          </a:p>
        </p:txBody>
      </p:sp>
      <p:sp>
        <p:nvSpPr>
          <p:cNvPr id="3" name="TextBox 2">
            <a:extLst>
              <a:ext uri="{FF2B5EF4-FFF2-40B4-BE49-F238E27FC236}">
                <a16:creationId xmlns:a16="http://schemas.microsoft.com/office/drawing/2014/main" id="{6A040C9A-CF20-C06E-0C17-0990137FFB74}"/>
              </a:ext>
            </a:extLst>
          </p:cNvPr>
          <p:cNvSpPr txBox="1"/>
          <p:nvPr/>
        </p:nvSpPr>
        <p:spPr>
          <a:xfrm>
            <a:off x="237475" y="888992"/>
            <a:ext cx="8412480" cy="3801041"/>
          </a:xfrm>
          <a:prstGeom prst="rect">
            <a:avLst/>
          </a:prstGeom>
          <a:noFill/>
        </p:spPr>
        <p:txBody>
          <a:bodyPr wrap="square" rtlCol="0">
            <a:spAutoFit/>
          </a:bodyPr>
          <a:lstStyle/>
          <a:p>
            <a:pPr algn="just"/>
            <a:r>
              <a:rPr lang="en-IN" sz="1600" b="1" u="sng" dirty="0">
                <a:solidFill>
                  <a:schemeClr val="tx1">
                    <a:lumMod val="95000"/>
                    <a:lumOff val="5000"/>
                  </a:schemeClr>
                </a:solidFill>
                <a:latin typeface="Roboto Mono" panose="00000009000000000000" pitchFamily="49" charset="0"/>
                <a:ea typeface="Roboto Mono" panose="00000009000000000000" pitchFamily="49" charset="0"/>
              </a:rPr>
              <a:t>Overall Solution</a:t>
            </a:r>
            <a:r>
              <a:rPr lang="en-IN" sz="1500" dirty="0">
                <a:solidFill>
                  <a:schemeClr val="tx1">
                    <a:lumMod val="95000"/>
                    <a:lumOff val="5000"/>
                  </a:schemeClr>
                </a:solidFill>
                <a:latin typeface="Roboto Mono" panose="00000009000000000000" pitchFamily="49" charset="0"/>
                <a:ea typeface="Roboto Mono" panose="00000009000000000000" pitchFamily="49" charset="0"/>
              </a:rPr>
              <a:t>: </a:t>
            </a:r>
            <a:r>
              <a:rPr lang="en-US" sz="1500" b="0" i="0" dirty="0">
                <a:solidFill>
                  <a:schemeClr val="tx1"/>
                </a:solidFill>
                <a:effectLst/>
                <a:latin typeface="Roboto Mono" panose="00000009000000000000" pitchFamily="49" charset="0"/>
                <a:ea typeface="Roboto Mono" panose="00000009000000000000" pitchFamily="49" charset="0"/>
              </a:rPr>
              <a:t>Our solution begins with users sharing fashion preferences via conversational prompts. AI transforms these into images matching tastes. An image classification model analyzes images, extracting key features.</a:t>
            </a:r>
            <a:r>
              <a:rPr lang="en-US" sz="1500" dirty="0">
                <a:solidFill>
                  <a:schemeClr val="tx1"/>
                </a:solidFill>
                <a:latin typeface="Roboto Mono" panose="00000009000000000000" pitchFamily="49" charset="0"/>
                <a:ea typeface="Roboto Mono" panose="00000009000000000000" pitchFamily="49" charset="0"/>
              </a:rPr>
              <a:t> </a:t>
            </a:r>
          </a:p>
          <a:p>
            <a:pPr algn="just"/>
            <a:endParaRPr lang="en-US" sz="1500" dirty="0">
              <a:solidFill>
                <a:schemeClr val="tx1">
                  <a:lumMod val="95000"/>
                  <a:lumOff val="5000"/>
                </a:schemeClr>
              </a:solidFill>
              <a:latin typeface="Roboto Mono" panose="00000009000000000000" pitchFamily="49" charset="0"/>
              <a:ea typeface="Roboto Mono" panose="00000009000000000000" pitchFamily="49" charset="0"/>
            </a:endParaRPr>
          </a:p>
          <a:p>
            <a:pPr algn="just"/>
            <a:r>
              <a:rPr lang="en-US" sz="1500" dirty="0">
                <a:solidFill>
                  <a:schemeClr val="tx1">
                    <a:lumMod val="95000"/>
                    <a:lumOff val="5000"/>
                  </a:schemeClr>
                </a:solidFill>
                <a:latin typeface="Roboto Mono" panose="00000009000000000000" pitchFamily="49" charset="0"/>
                <a:ea typeface="Roboto Mono" panose="00000009000000000000" pitchFamily="49" charset="0"/>
              </a:rPr>
              <a:t>This step of image classification serves a strategic purpose. It aligns the AI-generated outfit with the actual products in our inventory. Smart algorithms compare the generated image's features with those in the dataset to find similar matches. This way, your solution connects user input with a personalized set of images that match their style.</a:t>
            </a:r>
          </a:p>
          <a:p>
            <a:pPr algn="just"/>
            <a:endParaRPr lang="en-US" sz="1500" dirty="0">
              <a:solidFill>
                <a:schemeClr val="tx1">
                  <a:lumMod val="95000"/>
                  <a:lumOff val="5000"/>
                </a:schemeClr>
              </a:solidFill>
              <a:latin typeface="Roboto Mono" panose="00000009000000000000" pitchFamily="49" charset="0"/>
              <a:ea typeface="Roboto Mono" panose="00000009000000000000" pitchFamily="49" charset="0"/>
            </a:endParaRPr>
          </a:p>
          <a:p>
            <a:pPr algn="just"/>
            <a:r>
              <a:rPr lang="en-US" sz="1500" b="0" i="0" dirty="0">
                <a:solidFill>
                  <a:schemeClr val="tx1"/>
                </a:solidFill>
                <a:effectLst/>
                <a:latin typeface="Roboto Mono" panose="00000009000000000000" pitchFamily="49" charset="0"/>
                <a:ea typeface="Roboto Mono" panose="00000009000000000000" pitchFamily="49" charset="0"/>
              </a:rPr>
              <a:t>In a continuous pursuit of enhancing user engagement, we've seamlessly integrated a user feedback system. If a generated outfit doesn't perfectly resonate, users can effortlessly provide feedback. This initiates a dynamic conversation, refining the initial prompt with their unique preferences.</a:t>
            </a:r>
            <a:endParaRPr lang="en-US" sz="1500" dirty="0">
              <a:solidFill>
                <a:schemeClr val="tx1"/>
              </a:solidFill>
              <a:latin typeface="Roboto Mono" panose="00000009000000000000" pitchFamily="49" charset="0"/>
              <a:ea typeface="Roboto Mono" panose="00000009000000000000" pitchFamily="49" charset="0"/>
            </a:endParaRPr>
          </a:p>
        </p:txBody>
      </p:sp>
    </p:spTree>
    <p:extLst>
      <p:ext uri="{BB962C8B-B14F-4D97-AF65-F5344CB8AC3E}">
        <p14:creationId xmlns:p14="http://schemas.microsoft.com/office/powerpoint/2010/main" val="2304830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20"/>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Solution statement/ Proposed approach</a:t>
            </a:r>
            <a:endParaRPr sz="2400" b="1" i="0" u="none" strike="noStrike" cap="none" dirty="0">
              <a:solidFill>
                <a:srgbClr val="000000"/>
              </a:solidFill>
              <a:latin typeface="Roboto Mono"/>
              <a:ea typeface="Roboto Mono"/>
              <a:cs typeface="Roboto Mono"/>
              <a:sym typeface="Roboto Mono"/>
            </a:endParaRPr>
          </a:p>
        </p:txBody>
      </p:sp>
      <p:sp>
        <p:nvSpPr>
          <p:cNvPr id="3" name="TextBox 2">
            <a:extLst>
              <a:ext uri="{FF2B5EF4-FFF2-40B4-BE49-F238E27FC236}">
                <a16:creationId xmlns:a16="http://schemas.microsoft.com/office/drawing/2014/main" id="{8A5B9A00-0B10-7121-D677-8A163B54552C}"/>
              </a:ext>
            </a:extLst>
          </p:cNvPr>
          <p:cNvSpPr txBox="1"/>
          <p:nvPr/>
        </p:nvSpPr>
        <p:spPr>
          <a:xfrm>
            <a:off x="186675" y="1037995"/>
            <a:ext cx="8713485" cy="3610668"/>
          </a:xfrm>
          <a:prstGeom prst="rect">
            <a:avLst/>
          </a:prstGeom>
          <a:noFill/>
        </p:spPr>
        <p:txBody>
          <a:bodyPr wrap="square" rtlCol="0">
            <a:spAutoFit/>
          </a:bodyPr>
          <a:lstStyle/>
          <a:p>
            <a:pPr>
              <a:lnSpc>
                <a:spcPct val="150000"/>
              </a:lnSpc>
            </a:pPr>
            <a:r>
              <a:rPr lang="en-IN" b="1" dirty="0">
                <a:solidFill>
                  <a:schemeClr val="tx1">
                    <a:lumMod val="85000"/>
                    <a:lumOff val="15000"/>
                  </a:schemeClr>
                </a:solidFill>
                <a:latin typeface="Roboto Mono" panose="00000009000000000000" pitchFamily="49" charset="0"/>
                <a:ea typeface="Roboto Mono" panose="00000009000000000000" pitchFamily="49" charset="0"/>
              </a:rPr>
              <a:t>Sub Problem 1. </a:t>
            </a:r>
            <a:r>
              <a:rPr lang="en-IN" dirty="0">
                <a:solidFill>
                  <a:schemeClr val="tx1">
                    <a:lumMod val="85000"/>
                    <a:lumOff val="15000"/>
                  </a:schemeClr>
                </a:solidFill>
                <a:latin typeface="Roboto Mono" panose="00000009000000000000" pitchFamily="49" charset="0"/>
                <a:ea typeface="Roboto Mono" panose="00000009000000000000" pitchFamily="49" charset="0"/>
              </a:rPr>
              <a:t>	</a:t>
            </a:r>
            <a:r>
              <a:rPr lang="en-US" b="1" i="0" u="sng" dirty="0">
                <a:solidFill>
                  <a:schemeClr val="tx1">
                    <a:lumMod val="85000"/>
                    <a:lumOff val="15000"/>
                  </a:schemeClr>
                </a:solidFill>
                <a:effectLst/>
                <a:latin typeface="Roboto Mono" panose="00000009000000000000" pitchFamily="49" charset="0"/>
                <a:ea typeface="Roboto Mono" panose="00000009000000000000" pitchFamily="49" charset="0"/>
              </a:rPr>
              <a:t>User Interaction and Personalization Prompt</a:t>
            </a:r>
          </a:p>
          <a:p>
            <a:pPr>
              <a:lnSpc>
                <a:spcPct val="150000"/>
              </a:lnSpc>
            </a:pPr>
            <a:r>
              <a:rPr lang="en-US" b="1" dirty="0">
                <a:solidFill>
                  <a:schemeClr val="tx1">
                    <a:lumMod val="85000"/>
                    <a:lumOff val="15000"/>
                  </a:schemeClr>
                </a:solidFill>
                <a:latin typeface="Roboto Mono" panose="00000009000000000000" pitchFamily="49" charset="0"/>
                <a:ea typeface="Roboto Mono" panose="00000009000000000000" pitchFamily="49" charset="0"/>
              </a:rPr>
              <a:t>Solution: 	</a:t>
            </a:r>
            <a:r>
              <a:rPr lang="en-US" b="0" i="0" dirty="0">
                <a:solidFill>
                  <a:schemeClr val="tx1">
                    <a:lumMod val="85000"/>
                    <a:lumOff val="15000"/>
                  </a:schemeClr>
                </a:solidFill>
                <a:effectLst/>
                <a:latin typeface="Roboto Mono" panose="00000009000000000000" pitchFamily="49" charset="0"/>
                <a:ea typeface="Roboto Mono" panose="00000009000000000000" pitchFamily="49" charset="0"/>
              </a:rPr>
              <a:t>Designed a conversational interface where users can input 			personalized prompts describing their preferences, occasion, 		and style.</a:t>
            </a:r>
          </a:p>
          <a:p>
            <a:pPr>
              <a:lnSpc>
                <a:spcPct val="150000"/>
              </a:lnSpc>
            </a:pPr>
            <a:endParaRPr lang="en-US" b="0" i="0" dirty="0">
              <a:solidFill>
                <a:schemeClr val="tx1">
                  <a:lumMod val="85000"/>
                  <a:lumOff val="15000"/>
                </a:schemeClr>
              </a:solidFill>
              <a:effectLst/>
              <a:latin typeface="Roboto Mono" panose="00000009000000000000" pitchFamily="49" charset="0"/>
              <a:ea typeface="Roboto Mono" panose="00000009000000000000" pitchFamily="49" charset="0"/>
            </a:endParaRPr>
          </a:p>
          <a:p>
            <a:pPr>
              <a:lnSpc>
                <a:spcPct val="150000"/>
              </a:lnSpc>
            </a:pPr>
            <a:r>
              <a:rPr lang="en-IN" b="1" dirty="0">
                <a:solidFill>
                  <a:schemeClr val="tx1">
                    <a:lumMod val="95000"/>
                    <a:lumOff val="5000"/>
                  </a:schemeClr>
                </a:solidFill>
                <a:latin typeface="Roboto Mono" panose="00000009000000000000" pitchFamily="49" charset="0"/>
                <a:ea typeface="Roboto Mono" panose="00000009000000000000" pitchFamily="49" charset="0"/>
              </a:rPr>
              <a:t>Sub Problem 2. </a:t>
            </a:r>
            <a:r>
              <a:rPr lang="en-IN" dirty="0">
                <a:solidFill>
                  <a:schemeClr val="tx1">
                    <a:lumMod val="95000"/>
                    <a:lumOff val="5000"/>
                  </a:schemeClr>
                </a:solidFill>
                <a:latin typeface="Roboto Mono" panose="00000009000000000000" pitchFamily="49" charset="0"/>
                <a:ea typeface="Roboto Mono" panose="00000009000000000000" pitchFamily="49" charset="0"/>
              </a:rPr>
              <a:t>	</a:t>
            </a:r>
            <a:r>
              <a:rPr lang="en-US" b="1" i="0" u="sng" dirty="0">
                <a:solidFill>
                  <a:schemeClr val="tx1">
                    <a:lumMod val="95000"/>
                    <a:lumOff val="5000"/>
                  </a:schemeClr>
                </a:solidFill>
                <a:effectLst/>
                <a:latin typeface="Roboto Mono" panose="00000009000000000000" pitchFamily="49" charset="0"/>
                <a:ea typeface="Roboto Mono" panose="00000009000000000000" pitchFamily="49" charset="0"/>
              </a:rPr>
              <a:t>AI Image Generation for Outfits</a:t>
            </a:r>
          </a:p>
          <a:p>
            <a:pPr>
              <a:lnSpc>
                <a:spcPct val="150000"/>
              </a:lnSpc>
            </a:pPr>
            <a:r>
              <a:rPr lang="en-US" b="1" dirty="0">
                <a:solidFill>
                  <a:schemeClr val="tx1">
                    <a:lumMod val="95000"/>
                    <a:lumOff val="5000"/>
                  </a:schemeClr>
                </a:solidFill>
                <a:latin typeface="Roboto Mono" panose="00000009000000000000" pitchFamily="49" charset="0"/>
                <a:ea typeface="Roboto Mono" panose="00000009000000000000" pitchFamily="49" charset="0"/>
              </a:rPr>
              <a:t>Solution: 	</a:t>
            </a:r>
            <a:r>
              <a:rPr lang="en-US" b="0" i="0" dirty="0">
                <a:solidFill>
                  <a:schemeClr val="tx1">
                    <a:lumMod val="95000"/>
                    <a:lumOff val="5000"/>
                  </a:schemeClr>
                </a:solidFill>
                <a:effectLst/>
                <a:latin typeface="Roboto Mono" panose="00000009000000000000" pitchFamily="49" charset="0"/>
                <a:ea typeface="Roboto Mono" panose="00000009000000000000" pitchFamily="49" charset="0"/>
              </a:rPr>
              <a:t>Developed a Generative AI model that converts user prompts and 		generates relevant outfit images, ensuring generated images 			align with user expectations.</a:t>
            </a:r>
          </a:p>
          <a:p>
            <a:pPr>
              <a:lnSpc>
                <a:spcPct val="150000"/>
              </a:lnSpc>
            </a:pPr>
            <a:endParaRPr lang="en-US" b="0" i="0" dirty="0">
              <a:solidFill>
                <a:schemeClr val="tx1">
                  <a:lumMod val="95000"/>
                  <a:lumOff val="5000"/>
                </a:schemeClr>
              </a:solidFill>
              <a:effectLst/>
              <a:latin typeface="Roboto Mono" panose="00000009000000000000" pitchFamily="49" charset="0"/>
              <a:ea typeface="Roboto Mono" panose="00000009000000000000" pitchFamily="49" charset="0"/>
            </a:endParaRPr>
          </a:p>
          <a:p>
            <a:pPr>
              <a:lnSpc>
                <a:spcPct val="150000"/>
              </a:lnSpc>
            </a:pPr>
            <a:endParaRPr lang="en-US" b="0" i="0" dirty="0">
              <a:solidFill>
                <a:schemeClr val="tx1">
                  <a:lumMod val="95000"/>
                  <a:lumOff val="5000"/>
                </a:schemeClr>
              </a:solidFill>
              <a:effectLst/>
              <a:latin typeface="Roboto Mono" panose="00000009000000000000" pitchFamily="49" charset="0"/>
              <a:ea typeface="Roboto Mono" panose="00000009000000000000"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3" name="TextBox 2">
            <a:extLst>
              <a:ext uri="{FF2B5EF4-FFF2-40B4-BE49-F238E27FC236}">
                <a16:creationId xmlns:a16="http://schemas.microsoft.com/office/drawing/2014/main" id="{8A5B9A00-0B10-7121-D677-8A163B54552C}"/>
              </a:ext>
            </a:extLst>
          </p:cNvPr>
          <p:cNvSpPr txBox="1"/>
          <p:nvPr/>
        </p:nvSpPr>
        <p:spPr>
          <a:xfrm>
            <a:off x="237478" y="248352"/>
            <a:ext cx="5223520" cy="4692951"/>
          </a:xfrm>
          <a:prstGeom prst="rect">
            <a:avLst/>
          </a:prstGeom>
          <a:noFill/>
        </p:spPr>
        <p:txBody>
          <a:bodyPr wrap="square" rtlCol="0">
            <a:spAutoFit/>
          </a:bodyPr>
          <a:lstStyle/>
          <a:p>
            <a:pPr>
              <a:lnSpc>
                <a:spcPct val="150000"/>
              </a:lnSpc>
            </a:pPr>
            <a:r>
              <a:rPr lang="en-IN" b="1" dirty="0">
                <a:solidFill>
                  <a:schemeClr val="tx1">
                    <a:lumMod val="85000"/>
                    <a:lumOff val="15000"/>
                  </a:schemeClr>
                </a:solidFill>
                <a:latin typeface="Roboto Mono" panose="00000009000000000000" pitchFamily="49" charset="0"/>
                <a:ea typeface="Roboto Mono" panose="00000009000000000000" pitchFamily="49" charset="0"/>
              </a:rPr>
              <a:t>Sub Problem 3. </a:t>
            </a:r>
            <a:r>
              <a:rPr lang="en-IN" dirty="0">
                <a:solidFill>
                  <a:schemeClr val="tx1">
                    <a:lumMod val="85000"/>
                    <a:lumOff val="15000"/>
                  </a:schemeClr>
                </a:solidFill>
                <a:latin typeface="Roboto Mono" panose="00000009000000000000" pitchFamily="49" charset="0"/>
                <a:ea typeface="Roboto Mono" panose="00000009000000000000" pitchFamily="49" charset="0"/>
              </a:rPr>
              <a:t>	</a:t>
            </a:r>
            <a:r>
              <a:rPr lang="en-US" b="1" i="0" u="sng" dirty="0">
                <a:effectLst/>
                <a:latin typeface="Roboto Mono" panose="00000009000000000000" pitchFamily="49" charset="0"/>
                <a:ea typeface="Roboto Mono" panose="00000009000000000000" pitchFamily="49" charset="0"/>
              </a:rPr>
              <a:t>Similar Image Matching</a:t>
            </a:r>
            <a:r>
              <a:rPr lang="en-US" b="1" u="sng" dirty="0">
                <a:latin typeface="Roboto Mono" panose="00000009000000000000" pitchFamily="49" charset="0"/>
                <a:ea typeface="Roboto Mono" panose="00000009000000000000" pitchFamily="49" charset="0"/>
              </a:rPr>
              <a:t> </a:t>
            </a:r>
            <a:r>
              <a:rPr lang="en-US" b="1" i="0" u="sng" dirty="0">
                <a:effectLst/>
                <a:latin typeface="Roboto Mono" panose="00000009000000000000" pitchFamily="49" charset="0"/>
                <a:ea typeface="Roboto Mono" panose="00000009000000000000" pitchFamily="49" charset="0"/>
              </a:rPr>
              <a:t>with</a:t>
            </a:r>
            <a:r>
              <a:rPr lang="en-US" b="1" i="0" dirty="0">
                <a:effectLst/>
                <a:latin typeface="Roboto Mono" panose="00000009000000000000" pitchFamily="49" charset="0"/>
                <a:ea typeface="Roboto Mono" panose="00000009000000000000" pitchFamily="49" charset="0"/>
              </a:rPr>
              <a:t> 		</a:t>
            </a:r>
            <a:r>
              <a:rPr lang="en-US" b="1" i="0" u="sng" dirty="0">
                <a:effectLst/>
                <a:latin typeface="Roboto Mono" panose="00000009000000000000" pitchFamily="49" charset="0"/>
                <a:ea typeface="Roboto Mono" panose="00000009000000000000" pitchFamily="49" charset="0"/>
              </a:rPr>
              <a:t>Machine Learning</a:t>
            </a:r>
            <a:endParaRPr lang="en-US" b="1" i="0" u="sng" dirty="0">
              <a:solidFill>
                <a:schemeClr val="tx1">
                  <a:lumMod val="85000"/>
                  <a:lumOff val="15000"/>
                </a:schemeClr>
              </a:solidFill>
              <a:effectLst/>
              <a:latin typeface="Roboto Mono" panose="00000009000000000000" pitchFamily="49" charset="0"/>
              <a:ea typeface="Roboto Mono" panose="00000009000000000000" pitchFamily="49" charset="0"/>
            </a:endParaRPr>
          </a:p>
          <a:p>
            <a:pPr>
              <a:lnSpc>
                <a:spcPct val="150000"/>
              </a:lnSpc>
            </a:pPr>
            <a:r>
              <a:rPr lang="en-US" b="1" dirty="0">
                <a:solidFill>
                  <a:schemeClr val="tx1">
                    <a:lumMod val="85000"/>
                    <a:lumOff val="15000"/>
                  </a:schemeClr>
                </a:solidFill>
                <a:latin typeface="Roboto Mono" panose="00000009000000000000" pitchFamily="49" charset="0"/>
                <a:ea typeface="Roboto Mono" panose="00000009000000000000" pitchFamily="49" charset="0"/>
              </a:rPr>
              <a:t>Solution: 	</a:t>
            </a:r>
            <a:r>
              <a:rPr lang="en-US" dirty="0">
                <a:solidFill>
                  <a:schemeClr val="tx1">
                    <a:lumMod val="85000"/>
                    <a:lumOff val="15000"/>
                  </a:schemeClr>
                </a:solidFill>
                <a:latin typeface="Roboto Mono" panose="00000009000000000000" pitchFamily="49" charset="0"/>
                <a:ea typeface="Roboto Mono" panose="00000009000000000000" pitchFamily="49" charset="0"/>
              </a:rPr>
              <a:t>I</a:t>
            </a:r>
            <a:r>
              <a:rPr lang="en-US" b="0" i="0" dirty="0">
                <a:solidFill>
                  <a:schemeClr val="tx1">
                    <a:lumMod val="85000"/>
                    <a:lumOff val="15000"/>
                  </a:schemeClr>
                </a:solidFill>
                <a:effectLst/>
                <a:latin typeface="Roboto Mono" panose="00000009000000000000" pitchFamily="49" charset="0"/>
                <a:ea typeface="Roboto Mono" panose="00000009000000000000" pitchFamily="49" charset="0"/>
              </a:rPr>
              <a:t>mplement an image similarity 		algorithm, such as feature extraction, to find images similar to the</a:t>
            </a:r>
            <a:r>
              <a:rPr lang="en-US" dirty="0">
                <a:solidFill>
                  <a:schemeClr val="tx1">
                    <a:lumMod val="85000"/>
                    <a:lumOff val="15000"/>
                  </a:schemeClr>
                </a:solidFill>
                <a:latin typeface="Roboto Mono" panose="00000009000000000000" pitchFamily="49" charset="0"/>
                <a:ea typeface="Roboto Mono" panose="00000009000000000000" pitchFamily="49" charset="0"/>
              </a:rPr>
              <a:t> </a:t>
            </a:r>
            <a:r>
              <a:rPr lang="en-US" b="0" i="0" dirty="0">
                <a:solidFill>
                  <a:schemeClr val="tx1">
                    <a:lumMod val="85000"/>
                    <a:lumOff val="15000"/>
                  </a:schemeClr>
                </a:solidFill>
                <a:effectLst/>
                <a:latin typeface="Roboto Mono" panose="00000009000000000000" pitchFamily="49" charset="0"/>
                <a:ea typeface="Roboto Mono" panose="00000009000000000000" pitchFamily="49" charset="0"/>
              </a:rPr>
              <a:t>generated one, from dataset containing a wide variety of fashion or product images.</a:t>
            </a:r>
            <a:endParaRPr lang="en-US" b="0" i="0" dirty="0">
              <a:solidFill>
                <a:schemeClr val="tx1">
                  <a:lumMod val="95000"/>
                  <a:lumOff val="5000"/>
                </a:schemeClr>
              </a:solidFill>
              <a:effectLst/>
              <a:latin typeface="Roboto Mono" panose="00000009000000000000" pitchFamily="49" charset="0"/>
              <a:ea typeface="Roboto Mono" panose="00000009000000000000" pitchFamily="49" charset="0"/>
            </a:endParaRPr>
          </a:p>
          <a:p>
            <a:pPr>
              <a:lnSpc>
                <a:spcPct val="150000"/>
              </a:lnSpc>
            </a:pPr>
            <a:endParaRPr lang="en-US" b="0" i="0" dirty="0">
              <a:solidFill>
                <a:schemeClr val="tx1">
                  <a:lumMod val="95000"/>
                  <a:lumOff val="5000"/>
                </a:schemeClr>
              </a:solidFill>
              <a:effectLst/>
              <a:latin typeface="Roboto Mono" panose="00000009000000000000" pitchFamily="49" charset="0"/>
              <a:ea typeface="Roboto Mono" panose="00000009000000000000" pitchFamily="49" charset="0"/>
            </a:endParaRPr>
          </a:p>
          <a:p>
            <a:pPr>
              <a:lnSpc>
                <a:spcPct val="150000"/>
              </a:lnSpc>
            </a:pPr>
            <a:r>
              <a:rPr lang="en-IN" b="1" dirty="0">
                <a:solidFill>
                  <a:schemeClr val="tx1">
                    <a:lumMod val="85000"/>
                    <a:lumOff val="15000"/>
                  </a:schemeClr>
                </a:solidFill>
                <a:latin typeface="Roboto Mono" panose="00000009000000000000" pitchFamily="49" charset="0"/>
                <a:ea typeface="Roboto Mono" panose="00000009000000000000" pitchFamily="49" charset="0"/>
              </a:rPr>
              <a:t>Sub Problem 4. </a:t>
            </a:r>
            <a:r>
              <a:rPr lang="en-IN" dirty="0">
                <a:solidFill>
                  <a:schemeClr val="tx1">
                    <a:lumMod val="85000"/>
                    <a:lumOff val="15000"/>
                  </a:schemeClr>
                </a:solidFill>
                <a:latin typeface="Roboto Mono" panose="00000009000000000000" pitchFamily="49" charset="0"/>
                <a:ea typeface="Roboto Mono" panose="00000009000000000000" pitchFamily="49" charset="0"/>
              </a:rPr>
              <a:t>	</a:t>
            </a:r>
            <a:r>
              <a:rPr lang="en-US" b="1" i="0" u="sng" dirty="0">
                <a:effectLst/>
                <a:latin typeface="Roboto Mono" panose="00000009000000000000" pitchFamily="49" charset="0"/>
                <a:ea typeface="Roboto Mono" panose="00000009000000000000" pitchFamily="49" charset="0"/>
              </a:rPr>
              <a:t>Feedback Loop</a:t>
            </a:r>
            <a:endParaRPr lang="en-US" b="1" i="0" u="sng" dirty="0">
              <a:solidFill>
                <a:schemeClr val="tx1">
                  <a:lumMod val="85000"/>
                  <a:lumOff val="15000"/>
                </a:schemeClr>
              </a:solidFill>
              <a:effectLst/>
              <a:latin typeface="Roboto Mono" panose="00000009000000000000" pitchFamily="49" charset="0"/>
              <a:ea typeface="Roboto Mono" panose="00000009000000000000" pitchFamily="49" charset="0"/>
            </a:endParaRPr>
          </a:p>
          <a:p>
            <a:pPr>
              <a:lnSpc>
                <a:spcPct val="150000"/>
              </a:lnSpc>
            </a:pPr>
            <a:r>
              <a:rPr lang="en-US" b="1" dirty="0">
                <a:solidFill>
                  <a:schemeClr val="tx1">
                    <a:lumMod val="85000"/>
                    <a:lumOff val="15000"/>
                  </a:schemeClr>
                </a:solidFill>
                <a:latin typeface="Roboto Mono" panose="00000009000000000000" pitchFamily="49" charset="0"/>
                <a:ea typeface="Roboto Mono" panose="00000009000000000000" pitchFamily="49" charset="0"/>
              </a:rPr>
              <a:t>Solution: 	</a:t>
            </a:r>
            <a:r>
              <a:rPr lang="en-US" sz="1500" b="0" i="0" dirty="0">
                <a:solidFill>
                  <a:schemeClr val="tx1"/>
                </a:solidFill>
                <a:effectLst/>
                <a:latin typeface="Roboto Mono" panose="00000009000000000000" pitchFamily="49" charset="0"/>
                <a:ea typeface="Roboto Mono" panose="00000009000000000000" pitchFamily="49" charset="0"/>
              </a:rPr>
              <a:t>Incorporating a user feedback loop, if an outfit falls short, users can provide input for refinement. This guides AI to deliver even closer-to-heart suggestions.</a:t>
            </a:r>
          </a:p>
        </p:txBody>
      </p:sp>
      <p:pic>
        <p:nvPicPr>
          <p:cNvPr id="4" name="Picture 3" descr="A diagram of a software process&#10;&#10;Description automatically generated with medium confidence">
            <a:extLst>
              <a:ext uri="{FF2B5EF4-FFF2-40B4-BE49-F238E27FC236}">
                <a16:creationId xmlns:a16="http://schemas.microsoft.com/office/drawing/2014/main" id="{AB98EE6C-50F2-98C7-DA9B-4E5015118437}"/>
              </a:ext>
            </a:extLst>
          </p:cNvPr>
          <p:cNvPicPr>
            <a:picLocks noChangeAspect="1"/>
          </p:cNvPicPr>
          <p:nvPr/>
        </p:nvPicPr>
        <p:blipFill>
          <a:blip r:embed="rId3"/>
          <a:stretch>
            <a:fillRect/>
          </a:stretch>
        </p:blipFill>
        <p:spPr>
          <a:xfrm>
            <a:off x="5443119" y="316226"/>
            <a:ext cx="3615978" cy="4170872"/>
          </a:xfrm>
          <a:prstGeom prst="rect">
            <a:avLst/>
          </a:prstGeom>
        </p:spPr>
      </p:pic>
      <p:sp>
        <p:nvSpPr>
          <p:cNvPr id="5" name="TextBox 4">
            <a:extLst>
              <a:ext uri="{FF2B5EF4-FFF2-40B4-BE49-F238E27FC236}">
                <a16:creationId xmlns:a16="http://schemas.microsoft.com/office/drawing/2014/main" id="{458F272B-6701-2015-E04A-23235935DF07}"/>
              </a:ext>
            </a:extLst>
          </p:cNvPr>
          <p:cNvSpPr txBox="1"/>
          <p:nvPr/>
        </p:nvSpPr>
        <p:spPr>
          <a:xfrm>
            <a:off x="6544681" y="4487098"/>
            <a:ext cx="1920054" cy="276999"/>
          </a:xfrm>
          <a:prstGeom prst="rect">
            <a:avLst/>
          </a:prstGeom>
          <a:noFill/>
        </p:spPr>
        <p:txBody>
          <a:bodyPr wrap="square" rtlCol="0">
            <a:spAutoFit/>
          </a:bodyPr>
          <a:lstStyle/>
          <a:p>
            <a:r>
              <a:rPr lang="en-IN" sz="1200" dirty="0">
                <a:latin typeface="Roboto Mono" panose="00000009000000000000" pitchFamily="49" charset="0"/>
                <a:ea typeface="Roboto Mono" panose="00000009000000000000" pitchFamily="49" charset="0"/>
              </a:rPr>
              <a:t>Fig. Block Diagram</a:t>
            </a:r>
          </a:p>
        </p:txBody>
      </p:sp>
    </p:spTree>
    <p:extLst>
      <p:ext uri="{BB962C8B-B14F-4D97-AF65-F5344CB8AC3E}">
        <p14:creationId xmlns:p14="http://schemas.microsoft.com/office/powerpoint/2010/main" val="423053912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2803</TotalTime>
  <Words>1048</Words>
  <Application>Microsoft Office PowerPoint</Application>
  <PresentationFormat>On-screen Show (16:9)</PresentationFormat>
  <Paragraphs>102</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Roboto</vt:lpstr>
      <vt:lpstr>Arial</vt:lpstr>
      <vt:lpstr>Roboto Mono</vt:lpstr>
      <vt:lpstr>Simple Light</vt:lpstr>
      <vt:lpstr>Problem Statement Title: Conversational Fashion Outfit Generator powered by GenAI.   Team Name: Code of Duty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Title: Conversational Fashion Outfit Generator powered by GenAI.   Team Name: Code of Duty</dc:title>
  <dc:creator>Sahil Saxena</dc:creator>
  <cp:lastModifiedBy>Shivang Bhatnagar</cp:lastModifiedBy>
  <cp:revision>9</cp:revision>
  <dcterms:modified xsi:type="dcterms:W3CDTF">2023-08-20T10:57:09Z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2023-08-17T15:53:04Z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f70a709c-c595-46f4-9f9f-792fe1b988eb</vt:lpwstr>
  </property>
  <property fmtid="{D5CDD505-2E9C-101B-9397-08002B2CF9AE}" pid="7" name="MSIP_Label_defa4170-0d19-0005-0004-bc88714345d2_ActionId">
    <vt:lpwstr>1af8c199-875a-4790-977e-f41255988156</vt:lpwstr>
  </property>
  <property fmtid="{D5CDD505-2E9C-101B-9397-08002B2CF9AE}" pid="8" name="MSIP_Label_defa4170-0d19-0005-0004-bc88714345d2_ContentBits">
    <vt:lpwstr>0</vt:lpwstr>
  </property>
</Properties>
</file>