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61" r:id="rId4"/>
    <p:sldId id="259" r:id="rId5"/>
    <p:sldId id="260" r:id="rId6"/>
    <p:sldId id="258" r:id="rId7"/>
    <p:sldId id="265" r:id="rId8"/>
    <p:sldId id="262" r:id="rId9"/>
    <p:sldId id="263" r:id="rId10"/>
    <p:sldId id="266" r:id="rId11"/>
    <p:sldId id="264" r:id="rId12"/>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64" d="100"/>
          <a:sy n="64" d="100"/>
        </p:scale>
        <p:origin x="1268" y="-1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46"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 </a:t>
            </a:r>
          </a:p>
        </p:txBody>
      </p:sp>
      <p:sp>
        <p:nvSpPr>
          <p:cNvPr id="47"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 </a:t>
            </a:r>
          </a:p>
        </p:txBody>
      </p:sp>
      <p:sp>
        <p:nvSpPr>
          <p:cNvPr id="48"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 </a:t>
            </a:r>
          </a:p>
        </p:txBody>
      </p:sp>
      <p:sp>
        <p:nvSpPr>
          <p:cNvPr id="49" name="PlaceHolder 5"/>
          <p:cNvSpPr>
            <a:spLocks noGrp="1"/>
          </p:cNvSpPr>
          <p:nvPr>
            <p:ph type="sldNum"/>
          </p:nvPr>
        </p:nvSpPr>
        <p:spPr>
          <a:xfrm>
            <a:off x="4278960" y="10157400"/>
            <a:ext cx="3280680" cy="534240"/>
          </a:xfrm>
          <a:prstGeom prst="rect">
            <a:avLst/>
          </a:prstGeom>
        </p:spPr>
        <p:txBody>
          <a:bodyPr lIns="0" tIns="0" rIns="0" bIns="0" anchor="b"/>
          <a:lstStyle/>
          <a:p>
            <a:pPr algn="r"/>
            <a:fld id="{13234731-6FB9-4495-B153-FE679B158A53}" type="slidenum">
              <a:rPr lang="en-IN" sz="1400" b="0" strike="noStrike" spc="-1">
                <a:solidFill>
                  <a:srgbClr val="000000"/>
                </a:solidFill>
                <a:uFill>
                  <a:solidFill>
                    <a:srgbClr val="FFFFFF"/>
                  </a:solidFill>
                </a:uFill>
                <a:latin typeface="Times New Roman"/>
              </a:r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PlaceHolder 1"/>
          <p:cNvSpPr>
            <a:spLocks noGrp="1"/>
          </p:cNvSpPr>
          <p:nvPr>
            <p:ph type="body"/>
          </p:nvPr>
        </p:nvSpPr>
        <p:spPr>
          <a:xfrm>
            <a:off x="680400" y="4690800"/>
            <a:ext cx="5437800" cy="4442760"/>
          </a:xfrm>
          <a:prstGeom prst="rect">
            <a:avLst/>
          </a:prstGeom>
        </p:spPr>
        <p:txBody>
          <a:bodyPr/>
          <a:lstStyle/>
          <a:p>
            <a:endParaRPr lang="en-IN" sz="2000" b="0" strike="noStrike" spc="-1">
              <a:solidFill>
                <a:srgbClr val="000000"/>
              </a:solidFill>
              <a:uFill>
                <a:solidFill>
                  <a:srgbClr val="FFFFFF"/>
                </a:solidFill>
              </a:uFill>
              <a:latin typeface="Arial"/>
            </a:endParaRPr>
          </a:p>
        </p:txBody>
      </p:sp>
      <p:sp>
        <p:nvSpPr>
          <p:cNvPr id="75" name="TextShape 2"/>
          <p:cNvSpPr txBox="1"/>
          <p:nvPr/>
        </p:nvSpPr>
        <p:spPr>
          <a:xfrm>
            <a:off x="3849840" y="9378360"/>
            <a:ext cx="2946240" cy="493560"/>
          </a:xfrm>
          <a:prstGeom prst="rect">
            <a:avLst/>
          </a:prstGeom>
          <a:noFill/>
          <a:ln>
            <a:noFill/>
          </a:ln>
        </p:spPr>
        <p:txBody>
          <a:bodyPr anchor="b"/>
          <a:lstStyle/>
          <a:p>
            <a:pPr algn="r">
              <a:lnSpc>
                <a:spcPct val="100000"/>
              </a:lnSpc>
            </a:pPr>
            <a:fld id="{5BF55C6E-BF86-4992-9136-BA31C75B1778}" type="slidenum">
              <a:rPr lang="en-IN" sz="1400" b="0" strike="noStrike" spc="-1">
                <a:solidFill>
                  <a:srgbClr val="000000"/>
                </a:solidFill>
                <a:uFill>
                  <a:solidFill>
                    <a:srgbClr val="FFFFFF"/>
                  </a:solidFill>
                </a:uFill>
                <a:latin typeface="Times New Roman"/>
              </a:rPr>
              <a:t>3</a:t>
            </a:fld>
            <a:endParaRPr lang="en-IN"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body"/>
          </p:nvPr>
        </p:nvSpPr>
        <p:spPr>
          <a:xfrm>
            <a:off x="680400" y="4690800"/>
            <a:ext cx="5437800" cy="4442760"/>
          </a:xfrm>
          <a:prstGeom prst="rect">
            <a:avLst/>
          </a:prstGeom>
        </p:spPr>
        <p:txBody>
          <a:bodyPr/>
          <a:lstStyle/>
          <a:p>
            <a:endParaRPr lang="en-IN" sz="2000" b="0" strike="noStrike" spc="-1">
              <a:solidFill>
                <a:srgbClr val="000000"/>
              </a:solidFill>
              <a:uFill>
                <a:solidFill>
                  <a:srgbClr val="FFFFFF"/>
                </a:solidFill>
              </a:uFill>
              <a:latin typeface="Arial"/>
            </a:endParaRPr>
          </a:p>
        </p:txBody>
      </p:sp>
      <p:sp>
        <p:nvSpPr>
          <p:cNvPr id="77" name="TextShape 2"/>
          <p:cNvSpPr txBox="1"/>
          <p:nvPr/>
        </p:nvSpPr>
        <p:spPr>
          <a:xfrm>
            <a:off x="3849840" y="9378360"/>
            <a:ext cx="2945880" cy="493920"/>
          </a:xfrm>
          <a:prstGeom prst="rect">
            <a:avLst/>
          </a:prstGeom>
          <a:noFill/>
          <a:ln>
            <a:noFill/>
          </a:ln>
        </p:spPr>
        <p:txBody>
          <a:bodyPr anchor="b"/>
          <a:lstStyle/>
          <a:p>
            <a:pPr algn="r">
              <a:lnSpc>
                <a:spcPct val="100000"/>
              </a:lnSpc>
            </a:pPr>
            <a:fld id="{B3F2E38D-BFF2-4F83-B967-3D0950B89544}" type="slidenum">
              <a:rPr lang="en-IN" sz="1400" b="0" strike="noStrike" spc="-1">
                <a:solidFill>
                  <a:srgbClr val="000000"/>
                </a:solidFill>
                <a:uFill>
                  <a:solidFill>
                    <a:srgbClr val="FFFFFF"/>
                  </a:solidFill>
                </a:uFill>
                <a:latin typeface="Times New Roman"/>
              </a:rPr>
              <a:t>8</a:t>
            </a:fld>
            <a:endParaRPr lang="en-IN"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680400" y="4690800"/>
            <a:ext cx="5437800" cy="4442760"/>
          </a:xfrm>
          <a:prstGeom prst="rect">
            <a:avLst/>
          </a:prstGeom>
        </p:spPr>
        <p:txBody>
          <a:bodyPr/>
          <a:lstStyle/>
          <a:p>
            <a:endParaRPr lang="en-IN" sz="2000" b="0" strike="noStrike" spc="-1">
              <a:solidFill>
                <a:srgbClr val="000000"/>
              </a:solidFill>
              <a:uFill>
                <a:solidFill>
                  <a:srgbClr val="FFFFFF"/>
                </a:solidFill>
              </a:uFill>
              <a:latin typeface="Arial"/>
            </a:endParaRPr>
          </a:p>
        </p:txBody>
      </p:sp>
      <p:sp>
        <p:nvSpPr>
          <p:cNvPr id="79" name="TextShape 2"/>
          <p:cNvSpPr txBox="1"/>
          <p:nvPr/>
        </p:nvSpPr>
        <p:spPr>
          <a:xfrm>
            <a:off x="3849840" y="9378360"/>
            <a:ext cx="2945880" cy="493920"/>
          </a:xfrm>
          <a:prstGeom prst="rect">
            <a:avLst/>
          </a:prstGeom>
          <a:noFill/>
          <a:ln>
            <a:noFill/>
          </a:ln>
        </p:spPr>
        <p:txBody>
          <a:bodyPr anchor="b"/>
          <a:lstStyle/>
          <a:p>
            <a:pPr algn="r">
              <a:lnSpc>
                <a:spcPct val="100000"/>
              </a:lnSpc>
            </a:pPr>
            <a:fld id="{30C999FC-687D-4906-BAA2-A0DFF8E46434}" type="slidenum">
              <a:rPr lang="en-IN" sz="1400" b="0" strike="noStrike" spc="-1">
                <a:solidFill>
                  <a:srgbClr val="000000"/>
                </a:solidFill>
                <a:uFill>
                  <a:solidFill>
                    <a:srgbClr val="FFFFFF"/>
                  </a:solidFill>
                </a:uFill>
                <a:latin typeface="Times New Roman"/>
              </a:rPr>
              <a:t>9</a:t>
            </a:fld>
            <a:endParaRPr lang="en-IN" sz="14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604520"/>
            <a:ext cx="822924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3682080"/>
            <a:ext cx="822924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36" name="PlaceHolder 2"/>
          <p:cNvSpPr>
            <a:spLocks noGrp="1"/>
          </p:cNvSpPr>
          <p:nvPr>
            <p:ph type="body"/>
          </p:nvPr>
        </p:nvSpPr>
        <p:spPr>
          <a:xfrm>
            <a:off x="45720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7" name="PlaceHolder 3"/>
          <p:cNvSpPr>
            <a:spLocks noGrp="1"/>
          </p:cNvSpPr>
          <p:nvPr>
            <p:ph type="body"/>
          </p:nvPr>
        </p:nvSpPr>
        <p:spPr>
          <a:xfrm>
            <a:off x="467424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8" name="PlaceHolder 4"/>
          <p:cNvSpPr>
            <a:spLocks noGrp="1"/>
          </p:cNvSpPr>
          <p:nvPr>
            <p:ph type="body"/>
          </p:nvPr>
        </p:nvSpPr>
        <p:spPr>
          <a:xfrm>
            <a:off x="4674240" y="368208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9" name="PlaceHolder 5"/>
          <p:cNvSpPr>
            <a:spLocks noGrp="1"/>
          </p:cNvSpPr>
          <p:nvPr>
            <p:ph type="body"/>
          </p:nvPr>
        </p:nvSpPr>
        <p:spPr>
          <a:xfrm>
            <a:off x="457200" y="368208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42" name="PlaceHolder 3"/>
          <p:cNvSpPr>
            <a:spLocks noGrp="1"/>
          </p:cNvSpPr>
          <p:nvPr>
            <p:ph type="body"/>
          </p:nvPr>
        </p:nvSpPr>
        <p:spPr>
          <a:xfrm>
            <a:off x="457200" y="1604520"/>
            <a:ext cx="822924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pic>
        <p:nvPicPr>
          <p:cNvPr id="43" name="Picture 42"/>
          <p:cNvPicPr/>
          <p:nvPr/>
        </p:nvPicPr>
        <p:blipFill>
          <a:blip r:embed="rId2"/>
          <a:stretch/>
        </p:blipFill>
        <p:spPr>
          <a:xfrm>
            <a:off x="2079000" y="1604520"/>
            <a:ext cx="4984920" cy="3977280"/>
          </a:xfrm>
          <a:prstGeom prst="rect">
            <a:avLst/>
          </a:prstGeom>
          <a:ln>
            <a:noFill/>
          </a:ln>
        </p:spPr>
      </p:pic>
      <p:pic>
        <p:nvPicPr>
          <p:cNvPr id="44" name="Picture 43"/>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604520"/>
            <a:ext cx="822924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457200" y="368208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4674240" y="1604520"/>
            <a:ext cx="401580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467424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27" name="PlaceHolder 4"/>
          <p:cNvSpPr>
            <a:spLocks noGrp="1"/>
          </p:cNvSpPr>
          <p:nvPr>
            <p:ph type="body"/>
          </p:nvPr>
        </p:nvSpPr>
        <p:spPr>
          <a:xfrm>
            <a:off x="4674240" y="368208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tIns="0" rIns="0" bIns="0" anchor="ctr"/>
          <a:lstStyle/>
          <a:p>
            <a:endParaRPr lang="en-IN" sz="1400"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
        <p:nvSpPr>
          <p:cNvPr id="31" name="PlaceHolder 4"/>
          <p:cNvSpPr>
            <a:spLocks noGrp="1"/>
          </p:cNvSpPr>
          <p:nvPr>
            <p:ph type="body"/>
          </p:nvPr>
        </p:nvSpPr>
        <p:spPr>
          <a:xfrm>
            <a:off x="457200" y="3682080"/>
            <a:ext cx="8229240" cy="1896840"/>
          </a:xfrm>
          <a:prstGeom prst="rect">
            <a:avLst/>
          </a:prstGeom>
        </p:spPr>
        <p:txBody>
          <a:bodyPr lIns="0" tIns="0" rIns="0" bIns="0"/>
          <a:lstStyle/>
          <a:p>
            <a:endParaRPr lang="en-IN" sz="14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 name="Google Shape;10;p1"/>
          <p:cNvPicPr/>
          <p:nvPr/>
        </p:nvPicPr>
        <p:blipFill>
          <a:blip r:embed="rId14"/>
          <a:stretch/>
        </p:blipFill>
        <p:spPr>
          <a:xfrm>
            <a:off x="0" y="-35280"/>
            <a:ext cx="9143640" cy="6933960"/>
          </a:xfrm>
          <a:prstGeom prst="rect">
            <a:avLst/>
          </a:prstGeom>
          <a:ln>
            <a:noFill/>
          </a:ln>
        </p:spPr>
      </p:pic>
      <p:sp>
        <p:nvSpPr>
          <p:cNvPr id="12" name="CustomShape 1"/>
          <p:cNvSpPr/>
          <p:nvPr/>
        </p:nvSpPr>
        <p:spPr>
          <a:xfrm>
            <a:off x="0" y="152280"/>
            <a:ext cx="1447560" cy="1199880"/>
          </a:xfrm>
          <a:prstGeom prst="rect">
            <a:avLst/>
          </a:prstGeom>
          <a:solidFill>
            <a:schemeClr val="lt1"/>
          </a:solidFill>
          <a:ln>
            <a:noFill/>
          </a:ln>
        </p:spPr>
        <p:style>
          <a:lnRef idx="0">
            <a:scrgbClr r="0" g="0" b="0"/>
          </a:lnRef>
          <a:fillRef idx="0">
            <a:scrgbClr r="0" g="0" b="0"/>
          </a:fillRef>
          <a:effectRef idx="0">
            <a:scrgbClr r="0" g="0" b="0"/>
          </a:effectRef>
          <a:fontRef idx="minor"/>
        </p:style>
        <p:txBody>
          <a:bodyPr/>
          <a:lstStyle/>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pic>
        <p:nvPicPr>
          <p:cNvPr id="2" name="Google Shape;13;p2"/>
          <p:cNvPicPr/>
          <p:nvPr/>
        </p:nvPicPr>
        <p:blipFill>
          <a:blip r:embed="rId15"/>
          <a:stretch/>
        </p:blipFill>
        <p:spPr>
          <a:xfrm>
            <a:off x="179640" y="138600"/>
            <a:ext cx="868320" cy="971640"/>
          </a:xfrm>
          <a:prstGeom prst="rect">
            <a:avLst/>
          </a:prstGeom>
          <a:ln>
            <a:noFill/>
          </a:ln>
        </p:spPr>
      </p:pic>
      <p:pic>
        <p:nvPicPr>
          <p:cNvPr id="3" name="Google Shape;15;p2"/>
          <p:cNvPicPr/>
          <p:nvPr/>
        </p:nvPicPr>
        <p:blipFill>
          <a:blip r:embed="rId16"/>
          <a:stretch/>
        </p:blipFill>
        <p:spPr>
          <a:xfrm>
            <a:off x="2702520" y="103320"/>
            <a:ext cx="1620720" cy="990360"/>
          </a:xfrm>
          <a:prstGeom prst="rect">
            <a:avLst/>
          </a:prstGeom>
          <a:ln>
            <a:noFill/>
          </a:ln>
        </p:spPr>
      </p:pic>
      <p:pic>
        <p:nvPicPr>
          <p:cNvPr id="4" name="Google Shape;16;p2"/>
          <p:cNvPicPr/>
          <p:nvPr/>
        </p:nvPicPr>
        <p:blipFill>
          <a:blip r:embed="rId17"/>
          <a:stretch/>
        </p:blipFill>
        <p:spPr>
          <a:xfrm>
            <a:off x="4323600" y="106560"/>
            <a:ext cx="1619640" cy="988200"/>
          </a:xfrm>
          <a:prstGeom prst="rect">
            <a:avLst/>
          </a:prstGeom>
          <a:ln>
            <a:noFill/>
          </a:ln>
        </p:spPr>
      </p:pic>
      <p:pic>
        <p:nvPicPr>
          <p:cNvPr id="5" name="Google Shape;17;p2"/>
          <p:cNvPicPr/>
          <p:nvPr/>
        </p:nvPicPr>
        <p:blipFill>
          <a:blip r:embed="rId18"/>
          <a:stretch/>
        </p:blipFill>
        <p:spPr>
          <a:xfrm>
            <a:off x="5923800" y="117000"/>
            <a:ext cx="1619640" cy="989640"/>
          </a:xfrm>
          <a:prstGeom prst="rect">
            <a:avLst/>
          </a:prstGeom>
          <a:ln>
            <a:noFill/>
          </a:ln>
        </p:spPr>
      </p:pic>
      <p:pic>
        <p:nvPicPr>
          <p:cNvPr id="6" name="Google Shape;18;p2"/>
          <p:cNvPicPr/>
          <p:nvPr/>
        </p:nvPicPr>
        <p:blipFill>
          <a:blip r:embed="rId19"/>
          <a:stretch/>
        </p:blipFill>
        <p:spPr>
          <a:xfrm>
            <a:off x="7524000" y="111960"/>
            <a:ext cx="1619640" cy="989640"/>
          </a:xfrm>
          <a:prstGeom prst="rect">
            <a:avLst/>
          </a:prstGeom>
          <a:ln>
            <a:noFill/>
          </a:ln>
        </p:spPr>
      </p:pic>
      <p:pic>
        <p:nvPicPr>
          <p:cNvPr id="7" name="Google Shape;19;p2"/>
          <p:cNvPicPr/>
          <p:nvPr/>
        </p:nvPicPr>
        <p:blipFill>
          <a:blip r:embed="rId20"/>
          <a:stretch/>
        </p:blipFill>
        <p:spPr>
          <a:xfrm>
            <a:off x="1219320" y="102240"/>
            <a:ext cx="1619640" cy="989640"/>
          </a:xfrm>
          <a:prstGeom prst="rect">
            <a:avLst/>
          </a:prstGeom>
          <a:ln>
            <a:noFill/>
          </a:ln>
        </p:spPr>
      </p:pic>
      <p:pic>
        <p:nvPicPr>
          <p:cNvPr id="8" name="Google Shape;20;p2"/>
          <p:cNvPicPr/>
          <p:nvPr/>
        </p:nvPicPr>
        <p:blipFill>
          <a:blip r:embed="rId21"/>
          <a:stretch/>
        </p:blipFill>
        <p:spPr>
          <a:xfrm>
            <a:off x="7530120" y="1600200"/>
            <a:ext cx="1599840" cy="5126760"/>
          </a:xfrm>
          <a:prstGeom prst="rect">
            <a:avLst/>
          </a:prstGeom>
          <a:ln>
            <a:noFill/>
          </a:ln>
        </p:spPr>
      </p:pic>
      <p:sp>
        <p:nvSpPr>
          <p:cNvPr id="9" name="PlaceHolder 2"/>
          <p:cNvSpPr>
            <a:spLocks noGrp="1"/>
          </p:cNvSpPr>
          <p:nvPr>
            <p:ph type="title"/>
          </p:nvPr>
        </p:nvSpPr>
        <p:spPr>
          <a:xfrm>
            <a:off x="457200" y="273600"/>
            <a:ext cx="8229240" cy="1144800"/>
          </a:xfrm>
          <a:prstGeom prst="rect">
            <a:avLst/>
          </a:prstGeom>
        </p:spPr>
        <p:txBody>
          <a:bodyPr lIns="0" tIns="0" rIns="0" bIns="0" anchor="ctr"/>
          <a:lstStyle/>
          <a:p>
            <a:r>
              <a:rPr lang="en-IN" sz="1400" b="0" strike="noStrike" spc="-1">
                <a:solidFill>
                  <a:srgbClr val="000000"/>
                </a:solidFill>
                <a:uFill>
                  <a:solidFill>
                    <a:srgbClr val="FFFFFF"/>
                  </a:solidFill>
                </a:uFill>
                <a:latin typeface="Arial"/>
              </a:rPr>
              <a:t>Click to edit the title text format</a:t>
            </a:r>
          </a:p>
        </p:txBody>
      </p:sp>
      <p:sp>
        <p:nvSpPr>
          <p:cNvPr id="10" name="PlaceHolder 3"/>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IN"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file:///C:\Users\dell\Desktop\MINI%20PROJECT\Medisure\index.html"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ustomShape 1"/>
          <p:cNvSpPr/>
          <p:nvPr/>
        </p:nvSpPr>
        <p:spPr>
          <a:xfrm>
            <a:off x="365040" y="1956240"/>
            <a:ext cx="5898960" cy="70776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3600" b="0" strike="noStrike" spc="-1">
                <a:solidFill>
                  <a:srgbClr val="FF0000"/>
                </a:solidFill>
                <a:uFill>
                  <a:solidFill>
                    <a:srgbClr val="FFFFFF"/>
                  </a:solidFill>
                </a:uFill>
                <a:latin typeface="Trebuchet MS"/>
                <a:ea typeface="Trebuchet MS"/>
              </a:rPr>
              <a:t>Mini Project Progress Review #1</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
        <p:nvSpPr>
          <p:cNvPr id="51" name="CustomShape 2"/>
          <p:cNvSpPr/>
          <p:nvPr/>
        </p:nvSpPr>
        <p:spPr>
          <a:xfrm>
            <a:off x="411480" y="4032000"/>
            <a:ext cx="8457840" cy="16016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2000" b="0" strike="noStrike" spc="-1" dirty="0">
                <a:solidFill>
                  <a:srgbClr val="0033CC"/>
                </a:solidFill>
                <a:uFill>
                  <a:solidFill>
                    <a:srgbClr val="FFFFFF"/>
                  </a:solidFill>
                </a:uFill>
                <a:latin typeface="Trebuchet MS"/>
                <a:ea typeface="Trebuchet MS"/>
              </a:rPr>
              <a:t>Project Title     :  MediSure – A 24hr health care</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0033CC"/>
                </a:solidFill>
                <a:uFill>
                  <a:solidFill>
                    <a:srgbClr val="FFFFFF"/>
                  </a:solidFill>
                </a:uFill>
                <a:latin typeface="Trebuchet MS"/>
                <a:ea typeface="Trebuchet MS"/>
              </a:rPr>
              <a:t>Project Guide	: Prof. Raghu B.A.                 </a:t>
            </a:r>
            <a:endParaRPr lang="en-IN" sz="1800" b="0" strike="noStrike" spc="-1" dirty="0">
              <a:solidFill>
                <a:srgbClr val="000000"/>
              </a:solidFill>
              <a:uFill>
                <a:solidFill>
                  <a:srgbClr val="FFFFFF"/>
                </a:solidFill>
              </a:uFill>
              <a:latin typeface="Arial"/>
            </a:endParaRPr>
          </a:p>
          <a:p>
            <a:pPr>
              <a:lnSpc>
                <a:spcPct val="100000"/>
              </a:lnSpc>
            </a:pPr>
            <a:r>
              <a:rPr lang="en-IN" sz="2000" b="0" strike="noStrike" spc="-1" dirty="0">
                <a:solidFill>
                  <a:srgbClr val="0033CC"/>
                </a:solidFill>
                <a:uFill>
                  <a:solidFill>
                    <a:srgbClr val="FFFFFF"/>
                  </a:solidFill>
                </a:uFill>
                <a:latin typeface="Trebuchet MS"/>
                <a:ea typeface="Trebuchet MS"/>
              </a:rPr>
              <a:t>Project Team 	: </a:t>
            </a:r>
            <a:r>
              <a:rPr lang="en-IN" sz="2000" spc="-1" dirty="0">
                <a:solidFill>
                  <a:srgbClr val="0033CC"/>
                </a:solidFill>
                <a:uFill>
                  <a:solidFill>
                    <a:srgbClr val="FFFFFF"/>
                  </a:solidFill>
                </a:uFill>
                <a:latin typeface="Trebuchet MS"/>
                <a:ea typeface="Trebuchet MS"/>
              </a:rPr>
              <a:t>Saioni Chatterjee(PES1201700118)</a:t>
            </a:r>
          </a:p>
          <a:p>
            <a:pPr>
              <a:lnSpc>
                <a:spcPct val="100000"/>
              </a:lnSpc>
            </a:pPr>
            <a:r>
              <a:rPr lang="en-IN" sz="2000" b="0" strike="noStrike" spc="-1" dirty="0">
                <a:solidFill>
                  <a:srgbClr val="0033CC"/>
                </a:solidFill>
                <a:uFill>
                  <a:solidFill>
                    <a:srgbClr val="FFFFFF"/>
                  </a:solidFill>
                </a:uFill>
                <a:latin typeface="Trebuchet MS"/>
              </a:rPr>
              <a:t>		  </a:t>
            </a:r>
            <a:r>
              <a:rPr lang="en-IN" sz="2000" spc="-1" dirty="0">
                <a:solidFill>
                  <a:srgbClr val="0033CC"/>
                </a:solidFill>
                <a:uFill>
                  <a:solidFill>
                    <a:srgbClr val="FFFFFF"/>
                  </a:solidFill>
                </a:uFill>
                <a:latin typeface="Trebuchet MS"/>
              </a:rPr>
              <a:t>Shivangi Raj(PES1201700098)</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CF7FFD-704D-4A86-A418-F6B3B5A6C030}"/>
              </a:ext>
            </a:extLst>
          </p:cNvPr>
          <p:cNvSpPr/>
          <p:nvPr/>
        </p:nvSpPr>
        <p:spPr>
          <a:xfrm>
            <a:off x="407505" y="3241224"/>
            <a:ext cx="7762461" cy="375552"/>
          </a:xfrm>
          <a:prstGeom prst="rect">
            <a:avLst/>
          </a:prstGeom>
        </p:spPr>
        <p:txBody>
          <a:bodyPr wrap="square">
            <a:spAutoFit/>
          </a:bodyPr>
          <a:lstStyle/>
          <a:p>
            <a:pPr>
              <a:lnSpc>
                <a:spcPct val="107000"/>
              </a:lnSpc>
              <a:spcAft>
                <a:spcPts val="800"/>
              </a:spcAft>
            </a:pPr>
            <a:r>
              <a:rPr lang="en-IN"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file:///C:/Users/dell/Desktop/MINI%20PROJECT/Medisure/index.html</a:t>
            </a:r>
            <a:r>
              <a:rPr lang="en-IN" dirty="0">
                <a:latin typeface="Calibri" panose="020F0502020204030204" pitchFamily="34" charset="0"/>
                <a:ea typeface="Calibri" panose="020F0502020204030204" pitchFamily="34" charset="0"/>
                <a:cs typeface="Times New Roman" panose="02020603050405020304" pitchFamily="18" charset="0"/>
              </a:rPr>
              <a:t> </a:t>
            </a:r>
          </a:p>
        </p:txBody>
      </p:sp>
      <p:sp>
        <p:nvSpPr>
          <p:cNvPr id="3" name="TextBox 2">
            <a:extLst>
              <a:ext uri="{FF2B5EF4-FFF2-40B4-BE49-F238E27FC236}">
                <a16:creationId xmlns:a16="http://schemas.microsoft.com/office/drawing/2014/main" id="{F7254395-8B79-406B-9365-0317A482B392}"/>
              </a:ext>
            </a:extLst>
          </p:cNvPr>
          <p:cNvSpPr txBox="1"/>
          <p:nvPr/>
        </p:nvSpPr>
        <p:spPr>
          <a:xfrm>
            <a:off x="5963478" y="1580322"/>
            <a:ext cx="45719" cy="369332"/>
          </a:xfrm>
          <a:prstGeom prst="rect">
            <a:avLst/>
          </a:prstGeom>
          <a:noFill/>
        </p:spPr>
        <p:txBody>
          <a:bodyPr wrap="square" rtlCol="0">
            <a:spAutoFit/>
          </a:bodyPr>
          <a:lstStyle/>
          <a:p>
            <a:endParaRPr lang="en-IN" dirty="0"/>
          </a:p>
        </p:txBody>
      </p:sp>
      <p:sp>
        <p:nvSpPr>
          <p:cNvPr id="5" name="Rectangle 4">
            <a:extLst>
              <a:ext uri="{FF2B5EF4-FFF2-40B4-BE49-F238E27FC236}">
                <a16:creationId xmlns:a16="http://schemas.microsoft.com/office/drawing/2014/main" id="{32E9FA75-FD7E-4692-9D74-5EBECB6035D2}"/>
              </a:ext>
            </a:extLst>
          </p:cNvPr>
          <p:cNvSpPr/>
          <p:nvPr/>
        </p:nvSpPr>
        <p:spPr>
          <a:xfrm>
            <a:off x="6082749" y="1210990"/>
            <a:ext cx="3061252" cy="523220"/>
          </a:xfrm>
          <a:prstGeom prst="rect">
            <a:avLst/>
          </a:prstGeom>
        </p:spPr>
        <p:txBody>
          <a:bodyPr wrap="square">
            <a:spAutoFit/>
          </a:bodyPr>
          <a:lstStyle/>
          <a:p>
            <a:pPr marL="343080" indent="-342720" algn="r">
              <a:lnSpc>
                <a:spcPct val="100000"/>
              </a:lnSpc>
            </a:pPr>
            <a:r>
              <a:rPr lang="en-IN" sz="2800" spc="-1" dirty="0">
                <a:solidFill>
                  <a:srgbClr val="FF0000"/>
                </a:solidFill>
                <a:uFill>
                  <a:solidFill>
                    <a:srgbClr val="FFFFFF"/>
                  </a:solidFill>
                </a:uFill>
                <a:latin typeface="Trebuchet MS"/>
              </a:rPr>
              <a:t>Demo</a:t>
            </a:r>
            <a:r>
              <a:rPr lang="en-IN" sz="1400" spc="-1" dirty="0">
                <a:solidFill>
                  <a:srgbClr val="FF0000"/>
                </a:solidFill>
                <a:uFill>
                  <a:solidFill>
                    <a:srgbClr val="FFFFFF"/>
                  </a:solidFill>
                </a:uFill>
                <a:latin typeface="Trebuchet MS"/>
              </a:rPr>
              <a:t> </a:t>
            </a:r>
            <a:endParaRPr lang="en-IN" sz="1400" spc="-1" dirty="0">
              <a:solidFill>
                <a:srgbClr val="000000"/>
              </a:solidFill>
              <a:uFill>
                <a:solidFill>
                  <a:srgbClr val="FFFFFF"/>
                </a:solidFill>
              </a:uFill>
            </a:endParaRPr>
          </a:p>
        </p:txBody>
      </p:sp>
    </p:spTree>
    <p:extLst>
      <p:ext uri="{BB962C8B-B14F-4D97-AF65-F5344CB8AC3E}">
        <p14:creationId xmlns:p14="http://schemas.microsoft.com/office/powerpoint/2010/main" val="4153425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CustomShape 1"/>
          <p:cNvSpPr/>
          <p:nvPr/>
        </p:nvSpPr>
        <p:spPr>
          <a:xfrm>
            <a:off x="2847600" y="3352680"/>
            <a:ext cx="2923560" cy="70740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4000" b="0" strike="noStrike" spc="-1">
                <a:solidFill>
                  <a:srgbClr val="FF0000"/>
                </a:solidFill>
                <a:uFill>
                  <a:solidFill>
                    <a:srgbClr val="FFFFFF"/>
                  </a:solidFill>
                </a:uFill>
                <a:latin typeface="Trebuchet MS"/>
                <a:ea typeface="Trebuchet MS"/>
              </a:rPr>
              <a:t>Thank You</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ustomShape 1"/>
          <p:cNvSpPr/>
          <p:nvPr/>
        </p:nvSpPr>
        <p:spPr>
          <a:xfrm>
            <a:off x="1523880" y="1581120"/>
            <a:ext cx="7619760" cy="3600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53" name="CustomShape 2"/>
          <p:cNvSpPr/>
          <p:nvPr/>
        </p:nvSpPr>
        <p:spPr>
          <a:xfrm>
            <a:off x="2666880" y="1143000"/>
            <a:ext cx="6476760" cy="461160"/>
          </a:xfrm>
          <a:prstGeom prst="rect">
            <a:avLst/>
          </a:prstGeom>
          <a:noFill/>
          <a:ln>
            <a:noFill/>
          </a:ln>
        </p:spPr>
        <p:style>
          <a:lnRef idx="0">
            <a:scrgbClr r="0" g="0" b="0"/>
          </a:lnRef>
          <a:fillRef idx="0">
            <a:scrgbClr r="0" g="0" b="0"/>
          </a:fillRef>
          <a:effectRef idx="0">
            <a:scrgbClr r="0" g="0" b="0"/>
          </a:effectRef>
          <a:fontRef idx="minor"/>
        </p:style>
        <p:txBody>
          <a:bodyPr/>
          <a:lstStyle/>
          <a:p>
            <a:pPr marL="343080" indent="-342720" algn="r">
              <a:lnSpc>
                <a:spcPct val="100000"/>
              </a:lnSpc>
            </a:pPr>
            <a:r>
              <a:rPr lang="en-IN" sz="2400" b="0" strike="noStrike" spc="-1">
                <a:solidFill>
                  <a:srgbClr val="FF0000"/>
                </a:solidFill>
                <a:uFill>
                  <a:solidFill>
                    <a:srgbClr val="FFFFFF"/>
                  </a:solidFill>
                </a:uFill>
                <a:latin typeface="Trebuchet MS"/>
                <a:ea typeface="Trebuchet MS"/>
              </a:rPr>
              <a:t>Project Abstract and Scope </a:t>
            </a:r>
            <a:endParaRPr lang="en-IN" sz="1800" b="0" strike="noStrike" spc="-1">
              <a:solidFill>
                <a:srgbClr val="000000"/>
              </a:solidFill>
              <a:uFill>
                <a:solidFill>
                  <a:srgbClr val="FFFFFF"/>
                </a:solidFill>
              </a:uFill>
              <a:latin typeface="Arial"/>
            </a:endParaRPr>
          </a:p>
        </p:txBody>
      </p:sp>
      <p:sp>
        <p:nvSpPr>
          <p:cNvPr id="54" name="CustomShape 3"/>
          <p:cNvSpPr/>
          <p:nvPr/>
        </p:nvSpPr>
        <p:spPr>
          <a:xfrm>
            <a:off x="-1" y="1628473"/>
            <a:ext cx="8059479" cy="4723920"/>
          </a:xfrm>
          <a:prstGeom prst="rect">
            <a:avLst/>
          </a:prstGeom>
          <a:noFill/>
          <a:ln>
            <a:noFill/>
          </a:ln>
        </p:spPr>
        <p:style>
          <a:lnRef idx="0">
            <a:scrgbClr r="0" g="0" b="0"/>
          </a:lnRef>
          <a:fillRef idx="0">
            <a:scrgbClr r="0" g="0" b="0"/>
          </a:fillRef>
          <a:effectRef idx="0">
            <a:scrgbClr r="0" g="0" b="0"/>
          </a:effectRef>
          <a:fontRef idx="minor"/>
        </p:style>
        <p:txBody>
          <a:bodyPr anchor="t"/>
          <a:lstStyle/>
          <a:p>
            <a:pPr marL="342900" indent="-342900">
              <a:buFont typeface="Arial" panose="020B0604020202020204" pitchFamily="34" charset="0"/>
              <a:buChar char="•"/>
            </a:pPr>
            <a:r>
              <a:rPr lang="en-IN" sz="2000" dirty="0"/>
              <a:t>We are designing a website to meet the doctor selection by providing  details of the top specialists, clinics nearby as specified by the patient.</a:t>
            </a:r>
          </a:p>
          <a:p>
            <a:endParaRPr lang="en-IN" sz="2000" dirty="0"/>
          </a:p>
          <a:p>
            <a:pPr marL="342900" indent="-342900">
              <a:buFont typeface="Arial" panose="020B0604020202020204" pitchFamily="34" charset="0"/>
              <a:buChar char="•"/>
            </a:pPr>
            <a:r>
              <a:rPr lang="en-IN" sz="2000" dirty="0"/>
              <a:t>If a patient is in need of a specialist such as a gynaecologist or orthopaedic, etc, they will be getting an option to select the doctor available.  </a:t>
            </a:r>
          </a:p>
          <a:p>
            <a:endParaRPr lang="en-IN" sz="2000" dirty="0"/>
          </a:p>
          <a:p>
            <a:pPr marL="342900" indent="-342900">
              <a:buFont typeface="Arial" panose="020B0604020202020204" pitchFamily="34" charset="0"/>
              <a:buChar char="•"/>
            </a:pPr>
            <a:r>
              <a:rPr lang="en-IN" sz="2000" dirty="0"/>
              <a:t>If the patient is looking for a regular check up, for them we will be providing the details of the doctors and the appointment facility.</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A doctor can update his time slot depending on his availability and can recommend another doctor if he wants.</a:t>
            </a:r>
          </a:p>
          <a:p>
            <a:endParaRPr lang="en-IN" sz="2400" dirty="0"/>
          </a:p>
          <a:p>
            <a:pPr marL="457200" algn="just">
              <a:lnSpc>
                <a:spcPct val="100000"/>
              </a:lnSpc>
            </a:pPr>
            <a:endParaRPr lang="en-IN" sz="2000" b="0" strike="noStrike" spc="-1" dirty="0">
              <a:uFill>
                <a:solidFill>
                  <a:srgbClr val="FFFFFF"/>
                </a:solidFill>
              </a:uFill>
              <a:latin typeface="Trebuchet M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1523880" y="1581120"/>
            <a:ext cx="7619760" cy="3600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65" name="CustomShape 2"/>
          <p:cNvSpPr/>
          <p:nvPr/>
        </p:nvSpPr>
        <p:spPr>
          <a:xfrm>
            <a:off x="1371600" y="1143000"/>
            <a:ext cx="7772040" cy="461160"/>
          </a:xfrm>
          <a:prstGeom prst="rect">
            <a:avLst/>
          </a:prstGeom>
          <a:noFill/>
          <a:ln>
            <a:noFill/>
          </a:ln>
        </p:spPr>
        <p:style>
          <a:lnRef idx="0">
            <a:scrgbClr r="0" g="0" b="0"/>
          </a:lnRef>
          <a:fillRef idx="0">
            <a:scrgbClr r="0" g="0" b="0"/>
          </a:fillRef>
          <a:effectRef idx="0">
            <a:scrgbClr r="0" g="0" b="0"/>
          </a:effectRef>
          <a:fontRef idx="minor"/>
        </p:style>
        <p:txBody>
          <a:bodyPr/>
          <a:lstStyle/>
          <a:p>
            <a:pPr marL="343080" indent="-342720" algn="r">
              <a:lnSpc>
                <a:spcPct val="100000"/>
              </a:lnSpc>
            </a:pPr>
            <a:r>
              <a:rPr lang="en-IN" sz="2400" spc="-1" dirty="0">
                <a:solidFill>
                  <a:srgbClr val="FF0000"/>
                </a:solidFill>
                <a:uFill>
                  <a:solidFill>
                    <a:srgbClr val="FFFFFF"/>
                  </a:solidFill>
                </a:uFill>
                <a:latin typeface="Trebuchet MS"/>
                <a:ea typeface="Trebuchet MS"/>
              </a:rPr>
              <a:t>Further Literature Survey</a:t>
            </a:r>
            <a:endParaRPr lang="en-IN" spc="-1" dirty="0">
              <a:solidFill>
                <a:srgbClr val="000000"/>
              </a:solidFill>
              <a:uFill>
                <a:solidFill>
                  <a:srgbClr val="FFFFFF"/>
                </a:solidFill>
              </a:uFill>
            </a:endParaRPr>
          </a:p>
        </p:txBody>
      </p:sp>
      <p:sp>
        <p:nvSpPr>
          <p:cNvPr id="6" name="CustomShape 3">
            <a:extLst>
              <a:ext uri="{FF2B5EF4-FFF2-40B4-BE49-F238E27FC236}">
                <a16:creationId xmlns:a16="http://schemas.microsoft.com/office/drawing/2014/main" id="{93B3734E-28A8-4C69-9565-8D1BC77A75DC}"/>
              </a:ext>
            </a:extLst>
          </p:cNvPr>
          <p:cNvSpPr/>
          <p:nvPr/>
        </p:nvSpPr>
        <p:spPr>
          <a:xfrm>
            <a:off x="505800" y="1617840"/>
            <a:ext cx="6868080" cy="4758480"/>
          </a:xfrm>
          <a:prstGeom prst="rect">
            <a:avLst/>
          </a:prstGeom>
          <a:noFill/>
          <a:ln>
            <a:noFill/>
          </a:ln>
        </p:spPr>
        <p:style>
          <a:lnRef idx="0">
            <a:scrgbClr r="0" g="0" b="0"/>
          </a:lnRef>
          <a:fillRef idx="0">
            <a:scrgbClr r="0" g="0" b="0"/>
          </a:fillRef>
          <a:effectRef idx="0">
            <a:scrgbClr r="0" g="0" b="0"/>
          </a:effectRef>
          <a:fontRef idx="minor"/>
        </p:style>
        <p:txBody>
          <a:bodyPr anchor="ctr"/>
          <a:lstStyle/>
          <a:p>
            <a:pPr algn="just">
              <a:lnSpc>
                <a:spcPct val="100000"/>
              </a:lnSpc>
            </a:pPr>
            <a:endParaRPr lang="en-IN" spc="-1" dirty="0">
              <a:solidFill>
                <a:srgbClr val="000000"/>
              </a:solidFill>
              <a:uFill>
                <a:solidFill>
                  <a:srgbClr val="FFFFFF"/>
                </a:solidFill>
              </a:uFill>
            </a:endParaRPr>
          </a:p>
        </p:txBody>
      </p:sp>
      <p:sp>
        <p:nvSpPr>
          <p:cNvPr id="3" name="Rectangle 2">
            <a:extLst>
              <a:ext uri="{FF2B5EF4-FFF2-40B4-BE49-F238E27FC236}">
                <a16:creationId xmlns:a16="http://schemas.microsoft.com/office/drawing/2014/main" id="{EFF22DA8-ADB2-46B6-BD3D-3E18AAACB9E9}"/>
              </a:ext>
            </a:extLst>
          </p:cNvPr>
          <p:cNvSpPr/>
          <p:nvPr/>
        </p:nvSpPr>
        <p:spPr>
          <a:xfrm>
            <a:off x="0" y="1719114"/>
            <a:ext cx="8973879" cy="4278094"/>
          </a:xfrm>
          <a:prstGeom prst="rect">
            <a:avLst/>
          </a:prstGeom>
        </p:spPr>
        <p:txBody>
          <a:bodyPr wrap="square">
            <a:spAutoFit/>
          </a:bodyPr>
          <a:lstStyle/>
          <a:p>
            <a:pPr marL="457200" algn="just">
              <a:lnSpc>
                <a:spcPct val="100000"/>
              </a:lnSpc>
            </a:pPr>
            <a:endParaRPr lang="en-IN" spc="-1" dirty="0">
              <a:solidFill>
                <a:srgbClr val="0033CC"/>
              </a:solidFill>
              <a:uFill>
                <a:solidFill>
                  <a:srgbClr val="FFFFFF"/>
                </a:solidFill>
              </a:uFill>
              <a:latin typeface="Trebuchet MS"/>
              <a:ea typeface="Trebuchet MS"/>
            </a:endParaRPr>
          </a:p>
          <a:p>
            <a:pPr marL="457200" algn="just">
              <a:lnSpc>
                <a:spcPct val="100000"/>
              </a:lnSpc>
            </a:pPr>
            <a:endParaRPr lang="en-IN" spc="-1" dirty="0">
              <a:solidFill>
                <a:srgbClr val="0033CC"/>
              </a:solidFill>
              <a:uFill>
                <a:solidFill>
                  <a:srgbClr val="FFFFFF"/>
                </a:solidFill>
              </a:uFill>
              <a:latin typeface="Trebuchet MS"/>
              <a:ea typeface="Trebuchet MS"/>
            </a:endParaRPr>
          </a:p>
          <a:p>
            <a:pPr marL="457200" algn="just">
              <a:lnSpc>
                <a:spcPct val="100000"/>
              </a:lnSpc>
            </a:pPr>
            <a:r>
              <a:rPr lang="en-IN" sz="2000" i="1" spc="-1" dirty="0">
                <a:uFill>
                  <a:solidFill>
                    <a:srgbClr val="FFFFFF"/>
                  </a:solidFill>
                </a:uFill>
                <a:latin typeface="Trebuchet MS"/>
              </a:rPr>
              <a:t>“Practo : Is it a Healthy Prescription For Indian Health Care Industry?”</a:t>
            </a:r>
          </a:p>
          <a:p>
            <a:pPr algn="ctr"/>
            <a:r>
              <a:rPr lang="en-US" dirty="0"/>
              <a:t>Dr S. </a:t>
            </a:r>
            <a:r>
              <a:rPr lang="en-US" dirty="0" err="1"/>
              <a:t>Gayathry</a:t>
            </a:r>
            <a:r>
              <a:rPr lang="en-US" dirty="0"/>
              <a:t>, Assistant Professor, SRM University</a:t>
            </a:r>
          </a:p>
          <a:p>
            <a:pPr algn="ctr"/>
            <a:endParaRPr lang="en-IN" sz="2000" i="1" spc="-1" dirty="0">
              <a:uFill>
                <a:solidFill>
                  <a:srgbClr val="FFFFFF"/>
                </a:solidFill>
              </a:uFill>
              <a:latin typeface="Trebuchet MS"/>
            </a:endParaRPr>
          </a:p>
          <a:p>
            <a:pPr marL="457200" algn="just">
              <a:lnSpc>
                <a:spcPct val="100000"/>
              </a:lnSpc>
            </a:pPr>
            <a:r>
              <a:rPr lang="en-IN" sz="2000" spc="-1" dirty="0">
                <a:uFill>
                  <a:solidFill>
                    <a:srgbClr val="FFFFFF"/>
                  </a:solidFill>
                </a:uFill>
                <a:latin typeface="Trebuchet MS"/>
              </a:rPr>
              <a:t>The role of information technology is vital in all the sectors. One of the monumental milestone is the launch of Practo in May 2009. Practo is an online tool which aids the medical practitioners and hospitals to manage their practice across the globe. </a:t>
            </a:r>
          </a:p>
          <a:p>
            <a:pPr marL="457200" algn="just">
              <a:lnSpc>
                <a:spcPct val="100000"/>
              </a:lnSpc>
            </a:pPr>
            <a:endParaRPr lang="en-IN" sz="2000" spc="-1" dirty="0">
              <a:uFill>
                <a:solidFill>
                  <a:srgbClr val="FFFFFF"/>
                </a:solidFill>
              </a:uFill>
              <a:latin typeface="Trebuchet MS"/>
            </a:endParaRPr>
          </a:p>
          <a:p>
            <a:pPr marL="457200" algn="just">
              <a:lnSpc>
                <a:spcPct val="100000"/>
              </a:lnSpc>
            </a:pPr>
            <a:r>
              <a:rPr lang="en-IN" sz="2000" spc="-1" dirty="0">
                <a:uFill>
                  <a:solidFill>
                    <a:srgbClr val="FFFFFF"/>
                  </a:solidFill>
                </a:uFill>
                <a:latin typeface="Trebuchet MS"/>
              </a:rPr>
              <a:t>The ultimate objective of the project is to offer a holistic service for the patients to reach the right doctor at the right time at the right place.</a:t>
            </a:r>
            <a:endParaRPr lang="en-IN" sz="2000" spc="-1" dirty="0">
              <a:uFill>
                <a:solidFill>
                  <a:srgbClr val="FFFFFF"/>
                </a:solidFill>
              </a:uFill>
            </a:endParaRPr>
          </a:p>
          <a:p>
            <a:pPr marL="457200" algn="just">
              <a:lnSpc>
                <a:spcPct val="100000"/>
              </a:lnSpc>
            </a:pPr>
            <a:endParaRPr lang="en-IN" sz="2000" spc="-1" dirty="0">
              <a:solidFill>
                <a:srgbClr val="0033CC"/>
              </a:solidFill>
              <a:uFill>
                <a:solidFill>
                  <a:srgbClr val="FFFFFF"/>
                </a:solidFill>
              </a:uFill>
              <a:latin typeface="Trebuchet MS"/>
              <a:ea typeface="Trebuchet MS"/>
            </a:endParaRPr>
          </a:p>
          <a:p>
            <a:pPr marL="457200" algn="just">
              <a:lnSpc>
                <a:spcPct val="100000"/>
              </a:lnSpc>
            </a:pPr>
            <a:endParaRPr lang="en-IN" spc="-1" dirty="0">
              <a:uFill>
                <a:solidFill>
                  <a:srgbClr val="FFFFFF"/>
                </a:solidFill>
              </a:uFill>
              <a:latin typeface="Trebuchet MS"/>
              <a:ea typeface="Trebuchet M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CustomShape 1"/>
          <p:cNvSpPr/>
          <p:nvPr/>
        </p:nvSpPr>
        <p:spPr>
          <a:xfrm>
            <a:off x="1523880" y="1581120"/>
            <a:ext cx="7619760" cy="3636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59" name="CustomShape 2"/>
          <p:cNvSpPr/>
          <p:nvPr/>
        </p:nvSpPr>
        <p:spPr>
          <a:xfrm>
            <a:off x="1371600" y="1143000"/>
            <a:ext cx="7772040" cy="461520"/>
          </a:xfrm>
          <a:prstGeom prst="rect">
            <a:avLst/>
          </a:prstGeom>
          <a:noFill/>
          <a:ln>
            <a:noFill/>
          </a:ln>
        </p:spPr>
        <p:style>
          <a:lnRef idx="0">
            <a:scrgbClr r="0" g="0" b="0"/>
          </a:lnRef>
          <a:fillRef idx="0">
            <a:scrgbClr r="0" g="0" b="0"/>
          </a:fillRef>
          <a:effectRef idx="0">
            <a:scrgbClr r="0" g="0" b="0"/>
          </a:effectRef>
          <a:fontRef idx="minor"/>
        </p:style>
        <p:txBody>
          <a:bodyPr/>
          <a:lstStyle/>
          <a:p>
            <a:pPr marL="343080" indent="-342720" algn="r">
              <a:lnSpc>
                <a:spcPct val="100000"/>
              </a:lnSpc>
            </a:pPr>
            <a:r>
              <a:rPr lang="en-IN" sz="2400" b="0" strike="noStrike" spc="-1">
                <a:solidFill>
                  <a:srgbClr val="FF0000"/>
                </a:solidFill>
                <a:uFill>
                  <a:solidFill>
                    <a:srgbClr val="FFFFFF"/>
                  </a:solidFill>
                </a:uFill>
                <a:latin typeface="Trebuchet MS"/>
                <a:ea typeface="Trebuchet MS"/>
              </a:rPr>
              <a:t>User Characteristics</a:t>
            </a:r>
            <a:endParaRPr lang="en-IN" sz="1800" b="0" strike="noStrike" spc="-1">
              <a:solidFill>
                <a:srgbClr val="000000"/>
              </a:solidFill>
              <a:uFill>
                <a:solidFill>
                  <a:srgbClr val="FFFFFF"/>
                </a:solidFill>
              </a:uFill>
              <a:latin typeface="Arial"/>
            </a:endParaRPr>
          </a:p>
        </p:txBody>
      </p:sp>
      <p:sp>
        <p:nvSpPr>
          <p:cNvPr id="60" name="CustomShape 3"/>
          <p:cNvSpPr/>
          <p:nvPr/>
        </p:nvSpPr>
        <p:spPr>
          <a:xfrm>
            <a:off x="516960" y="2144353"/>
            <a:ext cx="7005240" cy="3732840"/>
          </a:xfrm>
          <a:prstGeom prst="rect">
            <a:avLst/>
          </a:prstGeom>
          <a:noFill/>
          <a:ln>
            <a:noFill/>
          </a:ln>
        </p:spPr>
        <p:style>
          <a:lnRef idx="0">
            <a:scrgbClr r="0" g="0" b="0"/>
          </a:lnRef>
          <a:fillRef idx="0">
            <a:scrgbClr r="0" g="0" b="0"/>
          </a:fillRef>
          <a:effectRef idx="0">
            <a:scrgbClr r="0" g="0" b="0"/>
          </a:effectRef>
          <a:fontRef idx="minor"/>
        </p:style>
        <p:txBody>
          <a:bodyPr anchor="t"/>
          <a:lstStyle/>
          <a:p>
            <a:pPr algn="just">
              <a:lnSpc>
                <a:spcPct val="100000"/>
              </a:lnSpc>
            </a:pPr>
            <a:endParaRPr lang="en-IN" spc="-1" dirty="0">
              <a:solidFill>
                <a:srgbClr val="0033CC"/>
              </a:solidFill>
              <a:uFill>
                <a:solidFill>
                  <a:srgbClr val="FFFFFF"/>
                </a:solidFill>
              </a:uFill>
              <a:latin typeface="Trebuchet MS"/>
            </a:endParaRPr>
          </a:p>
          <a:p>
            <a:pPr algn="just">
              <a:lnSpc>
                <a:spcPct val="100000"/>
              </a:lnSpc>
            </a:pPr>
            <a:r>
              <a:rPr lang="en-IN" sz="2000" spc="-1" dirty="0">
                <a:solidFill>
                  <a:schemeClr val="tx2"/>
                </a:solidFill>
                <a:uFill>
                  <a:solidFill>
                    <a:srgbClr val="FFFFFF"/>
                  </a:solidFill>
                </a:uFill>
                <a:latin typeface="Trebuchet MS"/>
              </a:rPr>
              <a:t>Patient : </a:t>
            </a:r>
          </a:p>
          <a:p>
            <a:pPr marL="285750" indent="-285750" algn="just">
              <a:lnSpc>
                <a:spcPct val="100000"/>
              </a:lnSpc>
              <a:buFont typeface="Arial" panose="020B0604020202020204" pitchFamily="34" charset="0"/>
              <a:buChar char="•"/>
            </a:pPr>
            <a:r>
              <a:rPr lang="en-IN" sz="2000" spc="-1" dirty="0">
                <a:uFill>
                  <a:solidFill>
                    <a:srgbClr val="FFFFFF"/>
                  </a:solidFill>
                </a:uFill>
                <a:latin typeface="Trebuchet MS"/>
              </a:rPr>
              <a:t>Can get information about specialists.</a:t>
            </a:r>
          </a:p>
          <a:p>
            <a:pPr marL="285750" indent="-285750" algn="just">
              <a:lnSpc>
                <a:spcPct val="100000"/>
              </a:lnSpc>
              <a:buFont typeface="Arial" panose="020B0604020202020204" pitchFamily="34" charset="0"/>
              <a:buChar char="•"/>
            </a:pPr>
            <a:r>
              <a:rPr lang="en-IN" sz="2000" spc="-1" dirty="0">
                <a:uFill>
                  <a:solidFill>
                    <a:srgbClr val="FFFFFF"/>
                  </a:solidFill>
                </a:uFill>
                <a:latin typeface="Trebuchet MS"/>
              </a:rPr>
              <a:t>Can book an appointment with a particular doctor or book for regular check ups at a clinic.</a:t>
            </a:r>
          </a:p>
          <a:p>
            <a:pPr algn="just">
              <a:lnSpc>
                <a:spcPct val="100000"/>
              </a:lnSpc>
            </a:pPr>
            <a:endParaRPr lang="en-IN" sz="2000" spc="-1" dirty="0">
              <a:uFill>
                <a:solidFill>
                  <a:srgbClr val="FFFFFF"/>
                </a:solidFill>
              </a:uFill>
              <a:latin typeface="Trebuchet MS"/>
            </a:endParaRPr>
          </a:p>
          <a:p>
            <a:pPr algn="just">
              <a:lnSpc>
                <a:spcPct val="100000"/>
              </a:lnSpc>
            </a:pPr>
            <a:endParaRPr lang="en-IN" sz="2000" spc="-1" dirty="0">
              <a:uFill>
                <a:solidFill>
                  <a:srgbClr val="FFFFFF"/>
                </a:solidFill>
              </a:uFill>
              <a:latin typeface="Trebuchet MS"/>
            </a:endParaRPr>
          </a:p>
          <a:p>
            <a:pPr algn="just">
              <a:lnSpc>
                <a:spcPct val="100000"/>
              </a:lnSpc>
            </a:pPr>
            <a:r>
              <a:rPr lang="en-IN" sz="2000" spc="-1" dirty="0">
                <a:solidFill>
                  <a:schemeClr val="tx2"/>
                </a:solidFill>
                <a:uFill>
                  <a:solidFill>
                    <a:srgbClr val="FFFFFF"/>
                  </a:solidFill>
                </a:uFill>
                <a:latin typeface="Trebuchet MS"/>
              </a:rPr>
              <a:t>Doctors :</a:t>
            </a:r>
          </a:p>
          <a:p>
            <a:pPr marL="285750" indent="-285750" algn="just">
              <a:lnSpc>
                <a:spcPct val="100000"/>
              </a:lnSpc>
              <a:buFont typeface="Arial" panose="020B0604020202020204" pitchFamily="34" charset="0"/>
              <a:buChar char="•"/>
            </a:pPr>
            <a:r>
              <a:rPr lang="en-IN" sz="2000" spc="-1" dirty="0">
                <a:uFill>
                  <a:solidFill>
                    <a:srgbClr val="FFFFFF"/>
                  </a:solidFill>
                </a:uFill>
                <a:latin typeface="Trebuchet MS"/>
              </a:rPr>
              <a:t>Doctor can view the appointments.</a:t>
            </a:r>
          </a:p>
          <a:p>
            <a:pPr marL="285750" indent="-285750" algn="just">
              <a:lnSpc>
                <a:spcPct val="100000"/>
              </a:lnSpc>
              <a:buFont typeface="Arial" panose="020B0604020202020204" pitchFamily="34" charset="0"/>
              <a:buChar char="•"/>
            </a:pPr>
            <a:r>
              <a:rPr lang="en-IN" sz="2000" spc="-1" dirty="0">
                <a:uFill>
                  <a:solidFill>
                    <a:srgbClr val="FFFFFF"/>
                  </a:solidFill>
                </a:uFill>
                <a:latin typeface="Trebuchet MS"/>
              </a:rPr>
              <a:t>He can update his availability by changing the time slots</a:t>
            </a:r>
          </a:p>
          <a:p>
            <a:pPr marL="285750" indent="-285750" algn="just">
              <a:lnSpc>
                <a:spcPct val="100000"/>
              </a:lnSpc>
              <a:buFont typeface="Arial" panose="020B0604020202020204" pitchFamily="34" charset="0"/>
              <a:buChar char="•"/>
            </a:pPr>
            <a:r>
              <a:rPr lang="en-IN" sz="2000" spc="-1" dirty="0">
                <a:uFill>
                  <a:solidFill>
                    <a:srgbClr val="FFFFFF"/>
                  </a:solidFill>
                </a:uFill>
                <a:latin typeface="Trebuchet MS"/>
              </a:rPr>
              <a:t>He can also have an idea of the problem his particular patient is facing .</a:t>
            </a:r>
          </a:p>
          <a:p>
            <a:pPr algn="just">
              <a:lnSpc>
                <a:spcPct val="100000"/>
              </a:lnSpc>
            </a:pPr>
            <a:endParaRPr lang="en-IN" spc="-1" dirty="0">
              <a:solidFill>
                <a:srgbClr val="0033CC"/>
              </a:solidFill>
              <a:uFill>
                <a:solidFill>
                  <a:srgbClr val="FFFFFF"/>
                </a:solidFill>
              </a:uFill>
              <a:latin typeface="Trebuchet M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1523880" y="1581120"/>
            <a:ext cx="7619760" cy="3636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62" name="CustomShape 2"/>
          <p:cNvSpPr/>
          <p:nvPr/>
        </p:nvSpPr>
        <p:spPr>
          <a:xfrm>
            <a:off x="1371600" y="1143000"/>
            <a:ext cx="7772040" cy="461520"/>
          </a:xfrm>
          <a:prstGeom prst="rect">
            <a:avLst/>
          </a:prstGeom>
          <a:noFill/>
          <a:ln>
            <a:noFill/>
          </a:ln>
        </p:spPr>
        <p:style>
          <a:lnRef idx="0">
            <a:scrgbClr r="0" g="0" b="0"/>
          </a:lnRef>
          <a:fillRef idx="0">
            <a:scrgbClr r="0" g="0" b="0"/>
          </a:fillRef>
          <a:effectRef idx="0">
            <a:scrgbClr r="0" g="0" b="0"/>
          </a:effectRef>
          <a:fontRef idx="minor"/>
        </p:style>
        <p:txBody>
          <a:bodyPr/>
          <a:lstStyle/>
          <a:p>
            <a:pPr marL="343080" indent="-342720" algn="r">
              <a:lnSpc>
                <a:spcPct val="100000"/>
              </a:lnSpc>
            </a:pPr>
            <a:r>
              <a:rPr lang="en-IN" sz="2400" b="0" strike="noStrike" spc="-1">
                <a:solidFill>
                  <a:srgbClr val="FF0000"/>
                </a:solidFill>
                <a:uFill>
                  <a:solidFill>
                    <a:srgbClr val="FFFFFF"/>
                  </a:solidFill>
                </a:uFill>
                <a:latin typeface="Trebuchet MS"/>
                <a:ea typeface="Trebuchet MS"/>
              </a:rPr>
              <a:t>Dependencies / Assumptions / Risks</a:t>
            </a:r>
            <a:endParaRPr lang="en-IN" sz="1800" b="0" strike="noStrike" spc="-1">
              <a:solidFill>
                <a:srgbClr val="000000"/>
              </a:solidFill>
              <a:uFill>
                <a:solidFill>
                  <a:srgbClr val="FFFFFF"/>
                </a:solidFill>
              </a:uFill>
              <a:latin typeface="Arial"/>
            </a:endParaRPr>
          </a:p>
        </p:txBody>
      </p:sp>
      <p:sp>
        <p:nvSpPr>
          <p:cNvPr id="63" name="CustomShape 3"/>
          <p:cNvSpPr/>
          <p:nvPr/>
        </p:nvSpPr>
        <p:spPr>
          <a:xfrm>
            <a:off x="590760" y="1791360"/>
            <a:ext cx="7005240" cy="4723920"/>
          </a:xfrm>
          <a:prstGeom prst="rect">
            <a:avLst/>
          </a:prstGeom>
          <a:noFill/>
          <a:ln>
            <a:noFill/>
          </a:ln>
        </p:spPr>
        <p:style>
          <a:lnRef idx="0">
            <a:scrgbClr r="0" g="0" b="0"/>
          </a:lnRef>
          <a:fillRef idx="0">
            <a:scrgbClr r="0" g="0" b="0"/>
          </a:fillRef>
          <a:effectRef idx="0">
            <a:scrgbClr r="0" g="0" b="0"/>
          </a:effectRef>
          <a:fontRef idx="minor"/>
        </p:style>
        <p:txBody>
          <a:bodyPr anchor="t"/>
          <a:lstStyle/>
          <a:p>
            <a:pPr algn="just">
              <a:lnSpc>
                <a:spcPct val="100000"/>
              </a:lnSpc>
            </a:pPr>
            <a:r>
              <a:rPr lang="en-IN" sz="2400" spc="-1" dirty="0">
                <a:solidFill>
                  <a:srgbClr val="002060"/>
                </a:solidFill>
                <a:uFill>
                  <a:solidFill>
                    <a:srgbClr val="FFFFFF"/>
                  </a:solidFill>
                </a:uFill>
                <a:latin typeface="Trebuchet MS"/>
              </a:rPr>
              <a:t>Dependencies:</a:t>
            </a:r>
          </a:p>
          <a:p>
            <a:pPr marL="342900" indent="-342900" algn="just">
              <a:lnSpc>
                <a:spcPct val="100000"/>
              </a:lnSpc>
              <a:buFont typeface="Arial" panose="020B0604020202020204" pitchFamily="34" charset="0"/>
              <a:buChar char="•"/>
            </a:pPr>
            <a:r>
              <a:rPr lang="en-IN" sz="2000" spc="-1" dirty="0">
                <a:uFill>
                  <a:solidFill>
                    <a:srgbClr val="FFFFFF"/>
                  </a:solidFill>
                </a:uFill>
                <a:latin typeface="Trebuchet MS"/>
              </a:rPr>
              <a:t>No legal implications,</a:t>
            </a:r>
          </a:p>
          <a:p>
            <a:pPr marL="342900" indent="-342900" algn="just">
              <a:lnSpc>
                <a:spcPct val="100000"/>
              </a:lnSpc>
              <a:buFont typeface="Arial" panose="020B0604020202020204" pitchFamily="34" charset="0"/>
              <a:buChar char="•"/>
            </a:pPr>
            <a:r>
              <a:rPr lang="en-IN" sz="2000" b="0" strike="noStrike" spc="-1" dirty="0">
                <a:solidFill>
                  <a:srgbClr val="000000"/>
                </a:solidFill>
                <a:uFill>
                  <a:solidFill>
                    <a:srgbClr val="FFFFFF"/>
                  </a:solidFill>
                </a:uFill>
                <a:latin typeface="Trebuchet MS"/>
              </a:rPr>
              <a:t>No special requirement of software</a:t>
            </a:r>
            <a:r>
              <a:rPr lang="en-IN" sz="2000" spc="-1" dirty="0">
                <a:solidFill>
                  <a:srgbClr val="000000"/>
                </a:solidFill>
                <a:uFill>
                  <a:solidFill>
                    <a:srgbClr val="FFFFFF"/>
                  </a:solidFill>
                </a:uFill>
                <a:latin typeface="Trebuchet MS"/>
              </a:rPr>
              <a:t> or hardware</a:t>
            </a:r>
          </a:p>
          <a:p>
            <a:pPr algn="just">
              <a:lnSpc>
                <a:spcPct val="100000"/>
              </a:lnSpc>
            </a:pPr>
            <a:endParaRPr lang="en-IN" sz="2000" spc="-1" dirty="0">
              <a:solidFill>
                <a:srgbClr val="000000"/>
              </a:solidFill>
              <a:uFill>
                <a:solidFill>
                  <a:srgbClr val="FFFFFF"/>
                </a:solidFill>
              </a:uFill>
              <a:latin typeface="Trebuchet MS"/>
            </a:endParaRPr>
          </a:p>
          <a:p>
            <a:pPr algn="just">
              <a:lnSpc>
                <a:spcPct val="100000"/>
              </a:lnSpc>
            </a:pPr>
            <a:r>
              <a:rPr lang="en-IN" sz="2000" b="0" strike="noStrike" spc="-1" dirty="0">
                <a:solidFill>
                  <a:srgbClr val="002060"/>
                </a:solidFill>
                <a:uFill>
                  <a:solidFill>
                    <a:srgbClr val="FFFFFF"/>
                  </a:solidFill>
                </a:uFill>
                <a:latin typeface="Trebuchet MS"/>
              </a:rPr>
              <a:t>ASSUMPTIONS:</a:t>
            </a:r>
            <a:endParaRPr lang="en-IN" sz="2000" b="0" strike="noStrike" spc="-1" dirty="0">
              <a:solidFill>
                <a:srgbClr val="0033CC"/>
              </a:solidFill>
              <a:uFill>
                <a:solidFill>
                  <a:srgbClr val="FFFFFF"/>
                </a:solidFill>
              </a:uFill>
              <a:latin typeface="Trebuchet MS"/>
              <a:ea typeface="Trebuchet MS"/>
            </a:endParaRPr>
          </a:p>
          <a:p>
            <a:pPr marL="285750" indent="-285750" algn="just">
              <a:lnSpc>
                <a:spcPct val="100000"/>
              </a:lnSpc>
              <a:buFont typeface="Arial" panose="020B0604020202020204" pitchFamily="34" charset="0"/>
              <a:buChar char="•"/>
            </a:pPr>
            <a:r>
              <a:rPr lang="en-IN" sz="2000" spc="-1" dirty="0">
                <a:uFill>
                  <a:solidFill>
                    <a:srgbClr val="FFFFFF"/>
                  </a:solidFill>
                </a:uFill>
                <a:latin typeface="Trebuchet MS"/>
              </a:rPr>
              <a:t>All the doctors are nearby</a:t>
            </a:r>
          </a:p>
          <a:p>
            <a:pPr marL="285750" indent="-285750" algn="just">
              <a:lnSpc>
                <a:spcPct val="100000"/>
              </a:lnSpc>
              <a:buFont typeface="Arial" panose="020B0604020202020204" pitchFamily="34" charset="0"/>
              <a:buChar char="•"/>
            </a:pPr>
            <a:r>
              <a:rPr lang="en-IN" sz="2000" spc="-1" dirty="0">
                <a:uFill>
                  <a:solidFill>
                    <a:srgbClr val="FFFFFF"/>
                  </a:solidFill>
                </a:uFill>
                <a:latin typeface="Trebuchet MS"/>
              </a:rPr>
              <a:t>Various clinic are giving various offers.</a:t>
            </a:r>
          </a:p>
          <a:p>
            <a:pPr marL="285750" indent="-285750" algn="just">
              <a:lnSpc>
                <a:spcPct val="100000"/>
              </a:lnSpc>
              <a:buFont typeface="Arial" panose="020B0604020202020204" pitchFamily="34" charset="0"/>
              <a:buChar char="•"/>
            </a:pPr>
            <a:r>
              <a:rPr lang="en-IN" sz="2000" spc="-1" dirty="0">
                <a:uFill>
                  <a:solidFill>
                    <a:srgbClr val="FFFFFF"/>
                  </a:solidFill>
                </a:uFill>
                <a:latin typeface="Trebuchet MS"/>
              </a:rPr>
              <a:t>Patient and Doctor knows how to use a website.</a:t>
            </a:r>
          </a:p>
          <a:p>
            <a:pPr marL="285750" indent="-285750" algn="just">
              <a:lnSpc>
                <a:spcPct val="100000"/>
              </a:lnSpc>
              <a:buFont typeface="Arial" panose="020B0604020202020204" pitchFamily="34" charset="0"/>
              <a:buChar char="•"/>
            </a:pPr>
            <a:endParaRPr lang="en-IN" sz="2000" spc="-1" dirty="0">
              <a:uFill>
                <a:solidFill>
                  <a:srgbClr val="FFFFFF"/>
                </a:solidFill>
              </a:uFill>
              <a:latin typeface="Trebuchet MS"/>
            </a:endParaRPr>
          </a:p>
          <a:p>
            <a:pPr algn="just">
              <a:lnSpc>
                <a:spcPct val="100000"/>
              </a:lnSpc>
            </a:pPr>
            <a:r>
              <a:rPr lang="en-IN" sz="2000" b="0" strike="noStrike" spc="-1" dirty="0">
                <a:solidFill>
                  <a:srgbClr val="002060"/>
                </a:solidFill>
                <a:uFill>
                  <a:solidFill>
                    <a:srgbClr val="FFFFFF"/>
                  </a:solidFill>
                </a:uFill>
                <a:latin typeface="Trebuchet MS"/>
                <a:ea typeface="Trebuchet MS"/>
              </a:rPr>
              <a:t>RISKS: </a:t>
            </a:r>
          </a:p>
          <a:p>
            <a:pPr marL="285750" indent="-285750" algn="just">
              <a:lnSpc>
                <a:spcPct val="100000"/>
              </a:lnSpc>
              <a:buFont typeface="Arial" panose="020B0604020202020204" pitchFamily="34" charset="0"/>
              <a:buChar char="•"/>
            </a:pPr>
            <a:r>
              <a:rPr lang="en-IN" sz="2000" b="0" strike="noStrike" spc="-1" dirty="0">
                <a:uFill>
                  <a:solidFill>
                    <a:srgbClr val="FFFFFF"/>
                  </a:solidFill>
                </a:uFill>
                <a:latin typeface="Trebuchet MS"/>
              </a:rPr>
              <a:t>Automated collection of data</a:t>
            </a:r>
            <a:endParaRPr lang="en-IN" sz="2000" b="0" strike="noStrike" spc="-1" dirty="0">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CustomShape 1"/>
          <p:cNvSpPr/>
          <p:nvPr/>
        </p:nvSpPr>
        <p:spPr>
          <a:xfrm>
            <a:off x="1726248" y="1571761"/>
            <a:ext cx="7170709" cy="45719"/>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56" name="CustomShape 2"/>
          <p:cNvSpPr/>
          <p:nvPr/>
        </p:nvSpPr>
        <p:spPr>
          <a:xfrm>
            <a:off x="2838892" y="1095051"/>
            <a:ext cx="6095069" cy="436037"/>
          </a:xfrm>
          <a:prstGeom prst="rect">
            <a:avLst/>
          </a:prstGeom>
          <a:noFill/>
          <a:ln>
            <a:noFill/>
          </a:ln>
        </p:spPr>
        <p:style>
          <a:lnRef idx="0">
            <a:scrgbClr r="0" g="0" b="0"/>
          </a:lnRef>
          <a:fillRef idx="0">
            <a:scrgbClr r="0" g="0" b="0"/>
          </a:fillRef>
          <a:effectRef idx="0">
            <a:scrgbClr r="0" g="0" b="0"/>
          </a:effectRef>
          <a:fontRef idx="minor"/>
        </p:style>
        <p:txBody>
          <a:bodyPr/>
          <a:lstStyle/>
          <a:p>
            <a:pPr marL="343080" indent="-342720" algn="r">
              <a:lnSpc>
                <a:spcPct val="100000"/>
              </a:lnSpc>
            </a:pPr>
            <a:r>
              <a:rPr lang="en-IN" sz="2400" spc="-1" dirty="0">
                <a:solidFill>
                  <a:srgbClr val="FF0000"/>
                </a:solidFill>
                <a:uFill>
                  <a:solidFill>
                    <a:srgbClr val="FFFFFF"/>
                  </a:solidFill>
                </a:uFill>
                <a:latin typeface="Trebuchet MS"/>
              </a:rPr>
              <a:t>System Architecture</a:t>
            </a:r>
            <a:endParaRPr lang="en-IN" sz="1800" b="0" strike="noStrike" spc="-1" dirty="0">
              <a:solidFill>
                <a:srgbClr val="000000"/>
              </a:solidFill>
              <a:uFill>
                <a:solidFill>
                  <a:srgbClr val="FFFFFF"/>
                </a:solidFill>
              </a:uFill>
              <a:latin typeface="Arial"/>
            </a:endParaRPr>
          </a:p>
        </p:txBody>
      </p:sp>
      <p:sp>
        <p:nvSpPr>
          <p:cNvPr id="57" name="CustomShape 3"/>
          <p:cNvSpPr/>
          <p:nvPr/>
        </p:nvSpPr>
        <p:spPr>
          <a:xfrm>
            <a:off x="226170" y="1127052"/>
            <a:ext cx="8014063" cy="4463093"/>
          </a:xfrm>
          <a:prstGeom prst="rect">
            <a:avLst/>
          </a:prstGeom>
          <a:noFill/>
          <a:ln>
            <a:noFill/>
          </a:ln>
        </p:spPr>
        <p:style>
          <a:lnRef idx="0">
            <a:scrgbClr r="0" g="0" b="0"/>
          </a:lnRef>
          <a:fillRef idx="0">
            <a:scrgbClr r="0" g="0" b="0"/>
          </a:fillRef>
          <a:effectRef idx="0">
            <a:scrgbClr r="0" g="0" b="0"/>
          </a:effectRef>
          <a:fontRef idx="minor"/>
        </p:style>
        <p:txBody>
          <a:bodyPr anchor="t"/>
          <a:lstStyle/>
          <a:p>
            <a:pPr marL="457200" algn="just">
              <a:lnSpc>
                <a:spcPct val="100000"/>
              </a:lnSpc>
            </a:pPr>
            <a:endParaRPr lang="en-IN" spc="-1" dirty="0">
              <a:solidFill>
                <a:srgbClr val="0033CC"/>
              </a:solidFill>
              <a:uFill>
                <a:solidFill>
                  <a:srgbClr val="FFFFFF"/>
                </a:solidFill>
              </a:uFill>
              <a:latin typeface="Trebuchet MS"/>
              <a:ea typeface="Trebuchet MS"/>
            </a:endParaRPr>
          </a:p>
          <a:p>
            <a:pPr marL="457200" algn="just">
              <a:lnSpc>
                <a:spcPct val="100000"/>
              </a:lnSpc>
            </a:pPr>
            <a:endParaRPr lang="en-IN" sz="1800" b="0" strike="noStrike" spc="-1" dirty="0">
              <a:solidFill>
                <a:srgbClr val="0033CC"/>
              </a:solidFill>
              <a:uFill>
                <a:solidFill>
                  <a:srgbClr val="FFFFFF"/>
                </a:solidFill>
              </a:uFill>
              <a:latin typeface="Trebuchet MS"/>
              <a:ea typeface="Trebuchet MS"/>
            </a:endParaRPr>
          </a:p>
          <a:p>
            <a:pPr marL="457200" algn="just">
              <a:lnSpc>
                <a:spcPct val="100000"/>
              </a:lnSpc>
            </a:pPr>
            <a:endParaRPr lang="en-IN" spc="-1" dirty="0">
              <a:solidFill>
                <a:srgbClr val="0033CC"/>
              </a:solidFill>
              <a:uFill>
                <a:solidFill>
                  <a:srgbClr val="FFFFFF"/>
                </a:solidFill>
              </a:uFill>
              <a:latin typeface="Trebuchet MS"/>
              <a:ea typeface="Trebuchet MS"/>
            </a:endParaRPr>
          </a:p>
          <a:p>
            <a:pPr marL="457200" algn="just">
              <a:lnSpc>
                <a:spcPct val="100000"/>
              </a:lnSpc>
            </a:pPr>
            <a:endParaRPr lang="en-IN" sz="1800" b="0" strike="noStrike" spc="-1" dirty="0">
              <a:solidFill>
                <a:srgbClr val="0033CC"/>
              </a:solidFill>
              <a:uFill>
                <a:solidFill>
                  <a:srgbClr val="FFFFFF"/>
                </a:solidFill>
              </a:uFill>
              <a:latin typeface="Trebuchet MS"/>
              <a:ea typeface="Trebuchet MS"/>
            </a:endParaRPr>
          </a:p>
          <a:p>
            <a:pPr marL="457200" algn="just">
              <a:lnSpc>
                <a:spcPct val="100000"/>
              </a:lnSpc>
            </a:pPr>
            <a:endParaRPr lang="en-IN" spc="-1" dirty="0">
              <a:solidFill>
                <a:srgbClr val="0033CC"/>
              </a:solidFill>
              <a:uFill>
                <a:solidFill>
                  <a:srgbClr val="FFFFFF"/>
                </a:solidFill>
              </a:uFill>
              <a:latin typeface="Trebuchet MS"/>
            </a:endParaRPr>
          </a:p>
          <a:p>
            <a:pPr marL="457200" algn="just">
              <a:lnSpc>
                <a:spcPct val="100000"/>
              </a:lnSpc>
            </a:pPr>
            <a:endParaRPr lang="en-IN" sz="1800" b="0" strike="noStrike" spc="-1" dirty="0">
              <a:solidFill>
                <a:srgbClr val="000000"/>
              </a:solidFill>
              <a:uFill>
                <a:solidFill>
                  <a:srgbClr val="FFFFFF"/>
                </a:solidFill>
              </a:uFill>
              <a:latin typeface="Arial"/>
            </a:endParaRPr>
          </a:p>
        </p:txBody>
      </p:sp>
      <p:sp>
        <p:nvSpPr>
          <p:cNvPr id="2" name="Rectangle: Rounded Corners 1">
            <a:extLst>
              <a:ext uri="{FF2B5EF4-FFF2-40B4-BE49-F238E27FC236}">
                <a16:creationId xmlns:a16="http://schemas.microsoft.com/office/drawing/2014/main" id="{432C2D50-DD89-488F-B2CE-37CF75EEF73C}"/>
              </a:ext>
            </a:extLst>
          </p:cNvPr>
          <p:cNvSpPr/>
          <p:nvPr/>
        </p:nvSpPr>
        <p:spPr>
          <a:xfrm>
            <a:off x="876655" y="2073349"/>
            <a:ext cx="1612626" cy="8728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Patient</a:t>
            </a:r>
          </a:p>
          <a:p>
            <a:pPr algn="ctr"/>
            <a:r>
              <a:rPr lang="en-IN" dirty="0"/>
              <a:t>(User 1)</a:t>
            </a:r>
          </a:p>
          <a:p>
            <a:pPr algn="ctr"/>
            <a:endParaRPr lang="en-IN" dirty="0"/>
          </a:p>
        </p:txBody>
      </p:sp>
      <p:sp>
        <p:nvSpPr>
          <p:cNvPr id="6" name="Rectangle: Rounded Corners 5">
            <a:extLst>
              <a:ext uri="{FF2B5EF4-FFF2-40B4-BE49-F238E27FC236}">
                <a16:creationId xmlns:a16="http://schemas.microsoft.com/office/drawing/2014/main" id="{79C152C2-8F62-4959-A011-9A589891671D}"/>
              </a:ext>
            </a:extLst>
          </p:cNvPr>
          <p:cNvSpPr/>
          <p:nvPr/>
        </p:nvSpPr>
        <p:spPr>
          <a:xfrm>
            <a:off x="4373327" y="1998085"/>
            <a:ext cx="1612626" cy="8840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Doctor</a:t>
            </a:r>
          </a:p>
          <a:p>
            <a:pPr algn="ctr"/>
            <a:r>
              <a:rPr lang="en-IN" dirty="0"/>
              <a:t>(User 2)</a:t>
            </a:r>
          </a:p>
        </p:txBody>
      </p:sp>
      <p:sp>
        <p:nvSpPr>
          <p:cNvPr id="3" name="Rectangle 2">
            <a:extLst>
              <a:ext uri="{FF2B5EF4-FFF2-40B4-BE49-F238E27FC236}">
                <a16:creationId xmlns:a16="http://schemas.microsoft.com/office/drawing/2014/main" id="{C58E44A9-1C23-4B18-95C5-F63D7AEFFDBB}"/>
              </a:ext>
            </a:extLst>
          </p:cNvPr>
          <p:cNvSpPr/>
          <p:nvPr/>
        </p:nvSpPr>
        <p:spPr>
          <a:xfrm>
            <a:off x="1912784" y="3402062"/>
            <a:ext cx="3021799" cy="961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MediSure </a:t>
            </a:r>
          </a:p>
          <a:p>
            <a:pPr algn="ctr"/>
            <a:r>
              <a:rPr lang="en-IN" dirty="0"/>
              <a:t>Web Application</a:t>
            </a:r>
          </a:p>
        </p:txBody>
      </p:sp>
      <p:cxnSp>
        <p:nvCxnSpPr>
          <p:cNvPr id="5" name="Straight Connector 4">
            <a:extLst>
              <a:ext uri="{FF2B5EF4-FFF2-40B4-BE49-F238E27FC236}">
                <a16:creationId xmlns:a16="http://schemas.microsoft.com/office/drawing/2014/main" id="{F1F9255A-F80F-4DA6-A28E-9C166E69B74A}"/>
              </a:ext>
            </a:extLst>
          </p:cNvPr>
          <p:cNvCxnSpPr>
            <a:cxnSpLocks/>
          </p:cNvCxnSpPr>
          <p:nvPr/>
        </p:nvCxnSpPr>
        <p:spPr>
          <a:xfrm>
            <a:off x="2328532" y="4146700"/>
            <a:ext cx="53" cy="34631"/>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C74F2F8-6053-4547-ACD0-C33629BB0558}"/>
              </a:ext>
            </a:extLst>
          </p:cNvPr>
          <p:cNvSpPr txBox="1"/>
          <p:nvPr/>
        </p:nvSpPr>
        <p:spPr>
          <a:xfrm>
            <a:off x="6636438" y="2307265"/>
            <a:ext cx="2045313" cy="369332"/>
          </a:xfrm>
          <a:prstGeom prst="rect">
            <a:avLst/>
          </a:prstGeom>
          <a:noFill/>
        </p:spPr>
        <p:txBody>
          <a:bodyPr wrap="square" rtlCol="0">
            <a:spAutoFit/>
          </a:bodyPr>
          <a:lstStyle/>
          <a:p>
            <a:r>
              <a:rPr lang="en-IN" dirty="0"/>
              <a:t>External Level</a:t>
            </a:r>
          </a:p>
        </p:txBody>
      </p:sp>
      <p:sp>
        <p:nvSpPr>
          <p:cNvPr id="14" name="TextBox 13">
            <a:extLst>
              <a:ext uri="{FF2B5EF4-FFF2-40B4-BE49-F238E27FC236}">
                <a16:creationId xmlns:a16="http://schemas.microsoft.com/office/drawing/2014/main" id="{D884E6A9-BD8D-4B32-8424-B9ADB1D474A6}"/>
              </a:ext>
            </a:extLst>
          </p:cNvPr>
          <p:cNvSpPr txBox="1"/>
          <p:nvPr/>
        </p:nvSpPr>
        <p:spPr>
          <a:xfrm>
            <a:off x="6555691" y="3554742"/>
            <a:ext cx="2126059" cy="369332"/>
          </a:xfrm>
          <a:prstGeom prst="rect">
            <a:avLst/>
          </a:prstGeom>
          <a:noFill/>
        </p:spPr>
        <p:txBody>
          <a:bodyPr wrap="square" rtlCol="0">
            <a:spAutoFit/>
          </a:bodyPr>
          <a:lstStyle/>
          <a:p>
            <a:r>
              <a:rPr lang="en-IN" dirty="0"/>
              <a:t>Application Level</a:t>
            </a:r>
          </a:p>
        </p:txBody>
      </p:sp>
      <p:sp>
        <p:nvSpPr>
          <p:cNvPr id="15" name="TextBox 14">
            <a:extLst>
              <a:ext uri="{FF2B5EF4-FFF2-40B4-BE49-F238E27FC236}">
                <a16:creationId xmlns:a16="http://schemas.microsoft.com/office/drawing/2014/main" id="{C296F033-108E-42CD-8FF2-0D5E8A6C5E4C}"/>
              </a:ext>
            </a:extLst>
          </p:cNvPr>
          <p:cNvSpPr txBox="1"/>
          <p:nvPr/>
        </p:nvSpPr>
        <p:spPr>
          <a:xfrm>
            <a:off x="6555691" y="5286239"/>
            <a:ext cx="1790415" cy="369332"/>
          </a:xfrm>
          <a:prstGeom prst="rect">
            <a:avLst/>
          </a:prstGeom>
          <a:noFill/>
        </p:spPr>
        <p:txBody>
          <a:bodyPr wrap="square" rtlCol="0">
            <a:spAutoFit/>
          </a:bodyPr>
          <a:lstStyle/>
          <a:p>
            <a:r>
              <a:rPr lang="en-IN" dirty="0"/>
              <a:t>Internal Level</a:t>
            </a:r>
          </a:p>
        </p:txBody>
      </p:sp>
      <p:sp>
        <p:nvSpPr>
          <p:cNvPr id="29" name="Cylinder 28">
            <a:extLst>
              <a:ext uri="{FF2B5EF4-FFF2-40B4-BE49-F238E27FC236}">
                <a16:creationId xmlns:a16="http://schemas.microsoft.com/office/drawing/2014/main" id="{90D836A9-01E1-46E2-B899-E235E2385E4A}"/>
              </a:ext>
            </a:extLst>
          </p:cNvPr>
          <p:cNvSpPr/>
          <p:nvPr/>
        </p:nvSpPr>
        <p:spPr>
          <a:xfrm>
            <a:off x="2955851" y="4883324"/>
            <a:ext cx="1127051" cy="142178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 name="Straight Connector 32">
            <a:extLst>
              <a:ext uri="{FF2B5EF4-FFF2-40B4-BE49-F238E27FC236}">
                <a16:creationId xmlns:a16="http://schemas.microsoft.com/office/drawing/2014/main" id="{959A867F-90F8-4FE5-BCD2-486B4FB2D1A0}"/>
              </a:ext>
            </a:extLst>
          </p:cNvPr>
          <p:cNvCxnSpPr>
            <a:stCxn id="2" idx="2"/>
          </p:cNvCxnSpPr>
          <p:nvPr/>
        </p:nvCxnSpPr>
        <p:spPr>
          <a:xfrm>
            <a:off x="1682967" y="2946193"/>
            <a:ext cx="1440000" cy="412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07C48BF-BCB1-4AFF-A221-9FF3C5DF294E}"/>
              </a:ext>
            </a:extLst>
          </p:cNvPr>
          <p:cNvCxnSpPr/>
          <p:nvPr/>
        </p:nvCxnSpPr>
        <p:spPr>
          <a:xfrm flipH="1">
            <a:off x="4373327" y="2882088"/>
            <a:ext cx="522526" cy="47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23738CA-828E-4EF7-8EF3-DE4EA893EF6C}"/>
              </a:ext>
            </a:extLst>
          </p:cNvPr>
          <p:cNvCxnSpPr>
            <a:stCxn id="29" idx="1"/>
          </p:cNvCxnSpPr>
          <p:nvPr/>
        </p:nvCxnSpPr>
        <p:spPr>
          <a:xfrm flipH="1" flipV="1">
            <a:off x="3508744" y="4181331"/>
            <a:ext cx="10633" cy="701993"/>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1571784-ADAC-43D3-9041-75492AC485CA}"/>
              </a:ext>
            </a:extLst>
          </p:cNvPr>
          <p:cNvSpPr txBox="1"/>
          <p:nvPr/>
        </p:nvSpPr>
        <p:spPr>
          <a:xfrm>
            <a:off x="3179135" y="5465135"/>
            <a:ext cx="659218" cy="369332"/>
          </a:xfrm>
          <a:prstGeom prst="rect">
            <a:avLst/>
          </a:prstGeom>
          <a:noFill/>
        </p:spPr>
        <p:txBody>
          <a:bodyPr wrap="square" rtlCol="0">
            <a:spAutoFit/>
          </a:bodyPr>
          <a:lstStyle/>
          <a:p>
            <a:r>
              <a:rPr lang="en-IN" dirty="0">
                <a:solidFill>
                  <a:schemeClr val="bg1"/>
                </a:solidFill>
              </a:rPr>
              <a:t> DB</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A7916-4510-44F6-90D5-702DA8698309}"/>
              </a:ext>
            </a:extLst>
          </p:cNvPr>
          <p:cNvSpPr>
            <a:spLocks noGrp="1"/>
          </p:cNvSpPr>
          <p:nvPr>
            <p:ph type="title"/>
          </p:nvPr>
        </p:nvSpPr>
        <p:spPr/>
        <p:txBody>
          <a:bodyPr/>
          <a:lstStyle/>
          <a:p>
            <a:r>
              <a:rPr lang="en-IN" dirty="0"/>
              <a:t>ss</a:t>
            </a:r>
          </a:p>
        </p:txBody>
      </p:sp>
      <p:sp>
        <p:nvSpPr>
          <p:cNvPr id="3" name="Subtitle 2">
            <a:extLst>
              <a:ext uri="{FF2B5EF4-FFF2-40B4-BE49-F238E27FC236}">
                <a16:creationId xmlns:a16="http://schemas.microsoft.com/office/drawing/2014/main" id="{06D4CE4F-A659-4236-9634-8C8D3257729A}"/>
              </a:ext>
            </a:extLst>
          </p:cNvPr>
          <p:cNvSpPr>
            <a:spLocks noGrp="1"/>
          </p:cNvSpPr>
          <p:nvPr>
            <p:ph type="subTitle"/>
          </p:nvPr>
        </p:nvSpPr>
        <p:spPr>
          <a:xfrm>
            <a:off x="287079" y="1604519"/>
            <a:ext cx="8399361" cy="4849443"/>
          </a:xfrm>
        </p:spPr>
        <p:txBody>
          <a:bodyPr anchor="t"/>
          <a:lstStyle/>
          <a:p>
            <a:r>
              <a:rPr lang="en-IN" sz="2800" u="sng" dirty="0">
                <a:solidFill>
                  <a:schemeClr val="accent1"/>
                </a:solidFill>
              </a:rPr>
              <a:t>EXTERNAL LEVEL:</a:t>
            </a:r>
          </a:p>
          <a:p>
            <a:endParaRPr lang="en-IN" sz="2800" u="sng" dirty="0">
              <a:solidFill>
                <a:schemeClr val="accent1"/>
              </a:solidFill>
            </a:endParaRPr>
          </a:p>
          <a:p>
            <a:r>
              <a:rPr lang="en-US" sz="1600" dirty="0"/>
              <a:t>In the block diagram it can be observed that there are two users (Doctors, Patient) in the external level the main function in it is concerned with the way the individual user view the data.</a:t>
            </a:r>
          </a:p>
          <a:p>
            <a:endParaRPr lang="en-US" sz="1600" dirty="0"/>
          </a:p>
          <a:p>
            <a:r>
              <a:rPr lang="en-IN" sz="2800" u="sng" dirty="0">
                <a:solidFill>
                  <a:schemeClr val="accent1"/>
                </a:solidFill>
              </a:rPr>
              <a:t>APPLICATION LEVEL:</a:t>
            </a:r>
          </a:p>
          <a:p>
            <a:endParaRPr lang="en-IN" sz="2800" u="sng" dirty="0">
              <a:solidFill>
                <a:schemeClr val="accent1"/>
              </a:solidFill>
            </a:endParaRPr>
          </a:p>
          <a:p>
            <a:pPr marL="0" indent="0">
              <a:buNone/>
            </a:pPr>
            <a:r>
              <a:rPr lang="en-IN" sz="1600" dirty="0"/>
              <a:t>  Contains the combined information of external and internal level. </a:t>
            </a:r>
            <a:r>
              <a:rPr lang="en-US" sz="1600" dirty="0"/>
              <a:t>The application level has many advantages and has improved parameters like Security of data and authorization.</a:t>
            </a:r>
          </a:p>
          <a:p>
            <a:endParaRPr lang="en-IN" sz="1600" u="sng" dirty="0"/>
          </a:p>
          <a:p>
            <a:r>
              <a:rPr lang="en-IN" sz="2800" u="sng" dirty="0">
                <a:solidFill>
                  <a:schemeClr val="accent1"/>
                </a:solidFill>
              </a:rPr>
              <a:t>INTERNAL LEVEL:</a:t>
            </a:r>
          </a:p>
          <a:p>
            <a:endParaRPr lang="en-IN" sz="2800" u="sng" dirty="0">
              <a:solidFill>
                <a:schemeClr val="accent1"/>
              </a:solidFill>
            </a:endParaRPr>
          </a:p>
          <a:p>
            <a:pPr marL="0" indent="0">
              <a:buNone/>
            </a:pPr>
            <a:r>
              <a:rPr lang="en-IN" sz="1600" dirty="0"/>
              <a:t>Another name for internal is stored record. </a:t>
            </a:r>
            <a:r>
              <a:rPr lang="en-IN" sz="1600" dirty="0" err="1"/>
              <a:t>i.e</a:t>
            </a:r>
            <a:r>
              <a:rPr lang="en-IN" sz="1600" dirty="0"/>
              <a:t> , it is the collection of required data .</a:t>
            </a:r>
            <a:endParaRPr lang="en-US" sz="1600" dirty="0"/>
          </a:p>
          <a:p>
            <a:pPr marL="0" indent="0">
              <a:buNone/>
            </a:pPr>
            <a:endParaRPr lang="en-US" sz="1600" dirty="0"/>
          </a:p>
          <a:p>
            <a:pPr marL="0" indent="0">
              <a:buNone/>
            </a:pPr>
            <a:br>
              <a:rPr lang="en-IN" u="sng" dirty="0"/>
            </a:br>
            <a:br>
              <a:rPr lang="en-IN" u="sng" dirty="0"/>
            </a:br>
            <a:endParaRPr lang="en-IN" u="sng" dirty="0"/>
          </a:p>
        </p:txBody>
      </p:sp>
      <p:sp>
        <p:nvSpPr>
          <p:cNvPr id="4" name="CustomShape 2">
            <a:extLst>
              <a:ext uri="{FF2B5EF4-FFF2-40B4-BE49-F238E27FC236}">
                <a16:creationId xmlns:a16="http://schemas.microsoft.com/office/drawing/2014/main" id="{F8D76AE3-9218-4A01-8CF1-547BDDF315A3}"/>
              </a:ext>
            </a:extLst>
          </p:cNvPr>
          <p:cNvSpPr/>
          <p:nvPr/>
        </p:nvSpPr>
        <p:spPr>
          <a:xfrm>
            <a:off x="2838892" y="1095051"/>
            <a:ext cx="6095069" cy="436037"/>
          </a:xfrm>
          <a:prstGeom prst="rect">
            <a:avLst/>
          </a:prstGeom>
          <a:noFill/>
          <a:ln>
            <a:noFill/>
          </a:ln>
        </p:spPr>
        <p:style>
          <a:lnRef idx="0">
            <a:scrgbClr r="0" g="0" b="0"/>
          </a:lnRef>
          <a:fillRef idx="0">
            <a:scrgbClr r="0" g="0" b="0"/>
          </a:fillRef>
          <a:effectRef idx="0">
            <a:scrgbClr r="0" g="0" b="0"/>
          </a:effectRef>
          <a:fontRef idx="minor"/>
        </p:style>
        <p:txBody>
          <a:bodyPr/>
          <a:lstStyle/>
          <a:p>
            <a:pPr marL="343080" indent="-342720" algn="r">
              <a:lnSpc>
                <a:spcPct val="100000"/>
              </a:lnSpc>
            </a:pPr>
            <a:r>
              <a:rPr lang="en-IN" sz="2400" spc="-1" dirty="0">
                <a:solidFill>
                  <a:srgbClr val="FF0000"/>
                </a:solidFill>
                <a:uFill>
                  <a:solidFill>
                    <a:srgbClr val="FFFFFF"/>
                  </a:solidFill>
                </a:uFill>
                <a:latin typeface="Trebuchet MS"/>
              </a:rPr>
              <a:t>System Architecture</a:t>
            </a:r>
            <a:endParaRPr lang="en-IN"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524218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ustomShape 1"/>
          <p:cNvSpPr/>
          <p:nvPr/>
        </p:nvSpPr>
        <p:spPr>
          <a:xfrm>
            <a:off x="1523880" y="1581120"/>
            <a:ext cx="7619760" cy="3636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68" name="CustomShape 2"/>
          <p:cNvSpPr/>
          <p:nvPr/>
        </p:nvSpPr>
        <p:spPr>
          <a:xfrm>
            <a:off x="1371600" y="1143000"/>
            <a:ext cx="7772040" cy="461520"/>
          </a:xfrm>
          <a:prstGeom prst="rect">
            <a:avLst/>
          </a:prstGeom>
          <a:noFill/>
          <a:ln>
            <a:noFill/>
          </a:ln>
        </p:spPr>
        <p:style>
          <a:lnRef idx="0">
            <a:scrgbClr r="0" g="0" b="0"/>
          </a:lnRef>
          <a:fillRef idx="0">
            <a:scrgbClr r="0" g="0" b="0"/>
          </a:fillRef>
          <a:effectRef idx="0">
            <a:scrgbClr r="0" g="0" b="0"/>
          </a:effectRef>
          <a:fontRef idx="minor"/>
        </p:style>
        <p:txBody>
          <a:bodyPr/>
          <a:lstStyle/>
          <a:p>
            <a:pPr marL="343080" indent="-342720" algn="r">
              <a:lnSpc>
                <a:spcPct val="100000"/>
              </a:lnSpc>
            </a:pPr>
            <a:r>
              <a:rPr lang="en-IN" sz="2400" b="0" strike="noStrike" spc="-1">
                <a:solidFill>
                  <a:srgbClr val="FF0000"/>
                </a:solidFill>
                <a:uFill>
                  <a:solidFill>
                    <a:srgbClr val="FFFFFF"/>
                  </a:solidFill>
                </a:uFill>
                <a:latin typeface="Trebuchet MS"/>
                <a:ea typeface="Trebuchet MS"/>
              </a:rPr>
              <a:t>Modules</a:t>
            </a:r>
            <a:endParaRPr lang="en-IN" sz="1800" b="0" strike="noStrike" spc="-1">
              <a:solidFill>
                <a:srgbClr val="000000"/>
              </a:solidFill>
              <a:uFill>
                <a:solidFill>
                  <a:srgbClr val="FFFFFF"/>
                </a:solidFill>
              </a:uFill>
              <a:latin typeface="Arial"/>
            </a:endParaRPr>
          </a:p>
        </p:txBody>
      </p:sp>
      <p:sp>
        <p:nvSpPr>
          <p:cNvPr id="69" name="CustomShape 3"/>
          <p:cNvSpPr/>
          <p:nvPr/>
        </p:nvSpPr>
        <p:spPr>
          <a:xfrm>
            <a:off x="533520" y="1828800"/>
            <a:ext cx="6863400" cy="4723920"/>
          </a:xfrm>
          <a:prstGeom prst="rect">
            <a:avLst/>
          </a:prstGeom>
          <a:noFill/>
          <a:ln>
            <a:noFill/>
          </a:ln>
        </p:spPr>
        <p:style>
          <a:lnRef idx="0">
            <a:scrgbClr r="0" g="0" b="0"/>
          </a:lnRef>
          <a:fillRef idx="0">
            <a:scrgbClr r="0" g="0" b="0"/>
          </a:fillRef>
          <a:effectRef idx="0">
            <a:scrgbClr r="0" g="0" b="0"/>
          </a:effectRef>
          <a:fontRef idx="minor"/>
        </p:style>
        <p:txBody>
          <a:bodyPr/>
          <a:lstStyle/>
          <a:p>
            <a:pPr marL="457200" algn="just">
              <a:lnSpc>
                <a:spcPct val="100000"/>
              </a:lnSpc>
            </a:pPr>
            <a:endParaRPr lang="en-IN" spc="-1" dirty="0">
              <a:solidFill>
                <a:srgbClr val="0033CC"/>
              </a:solidFill>
              <a:uFill>
                <a:solidFill>
                  <a:srgbClr val="FFFFFF"/>
                </a:solidFill>
              </a:uFill>
              <a:latin typeface="Trebuchet MS"/>
              <a:ea typeface="Trebuchet MS"/>
            </a:endParaRPr>
          </a:p>
          <a:p>
            <a:pPr marL="457200" algn="just">
              <a:lnSpc>
                <a:spcPct val="100000"/>
              </a:lnSpc>
            </a:pPr>
            <a:endParaRPr lang="en-IN" sz="1800" b="0" strike="noStrike" spc="-1" dirty="0">
              <a:solidFill>
                <a:srgbClr val="000000"/>
              </a:solidFill>
              <a:uFill>
                <a:solidFill>
                  <a:srgbClr val="FFFFFF"/>
                </a:solidFill>
              </a:uFill>
              <a:latin typeface="Arial"/>
            </a:endParaRPr>
          </a:p>
          <a:p>
            <a:pPr marL="457200" algn="just">
              <a:lnSpc>
                <a:spcPct val="100000"/>
              </a:lnSpc>
            </a:pPr>
            <a:r>
              <a:rPr lang="en-IN" sz="2400" spc="-1" dirty="0">
                <a:solidFill>
                  <a:schemeClr val="tx2"/>
                </a:solidFill>
                <a:uFill>
                  <a:solidFill>
                    <a:srgbClr val="FFFFFF"/>
                  </a:solidFill>
                </a:uFill>
                <a:latin typeface="Arial"/>
              </a:rPr>
              <a:t>Modules / Features </a:t>
            </a:r>
            <a:r>
              <a:rPr lang="en-IN" spc="-1" dirty="0">
                <a:solidFill>
                  <a:schemeClr val="tx2"/>
                </a:solidFill>
                <a:uFill>
                  <a:solidFill>
                    <a:srgbClr val="FFFFFF"/>
                  </a:solidFill>
                </a:uFill>
                <a:latin typeface="Arial"/>
              </a:rPr>
              <a:t>:</a:t>
            </a:r>
          </a:p>
          <a:p>
            <a:pPr marL="457200" algn="just">
              <a:lnSpc>
                <a:spcPct val="100000"/>
              </a:lnSpc>
            </a:pPr>
            <a:endParaRPr lang="en-IN" spc="-1" dirty="0">
              <a:solidFill>
                <a:schemeClr val="tx2"/>
              </a:solidFill>
              <a:uFill>
                <a:solidFill>
                  <a:srgbClr val="FFFFFF"/>
                </a:solidFill>
              </a:uFill>
              <a:latin typeface="Arial"/>
            </a:endParaRPr>
          </a:p>
          <a:p>
            <a:pPr marL="742950" indent="-285750" algn="just">
              <a:lnSpc>
                <a:spcPct val="100000"/>
              </a:lnSpc>
              <a:buFont typeface="Arial" panose="020B0604020202020204" pitchFamily="34" charset="0"/>
              <a:buChar char="•"/>
            </a:pPr>
            <a:r>
              <a:rPr lang="en-IN" spc="-1" dirty="0">
                <a:solidFill>
                  <a:srgbClr val="000000"/>
                </a:solidFill>
                <a:uFill>
                  <a:solidFill>
                    <a:srgbClr val="FFFFFF"/>
                  </a:solidFill>
                </a:uFill>
                <a:latin typeface="Arial"/>
              </a:rPr>
              <a:t>Login</a:t>
            </a:r>
          </a:p>
          <a:p>
            <a:pPr marL="742950" indent="-285750" algn="just">
              <a:lnSpc>
                <a:spcPct val="100000"/>
              </a:lnSpc>
              <a:buFont typeface="Arial" panose="020B0604020202020204" pitchFamily="34" charset="0"/>
              <a:buChar char="•"/>
            </a:pPr>
            <a:r>
              <a:rPr lang="en-IN" sz="1800" b="0" strike="noStrike" spc="-1" dirty="0">
                <a:solidFill>
                  <a:srgbClr val="000000"/>
                </a:solidFill>
                <a:uFill>
                  <a:solidFill>
                    <a:srgbClr val="FFFFFF"/>
                  </a:solidFill>
                </a:uFill>
                <a:latin typeface="Arial"/>
              </a:rPr>
              <a:t>Appointment</a:t>
            </a:r>
          </a:p>
          <a:p>
            <a:pPr marL="742950" indent="-285750" algn="just">
              <a:lnSpc>
                <a:spcPct val="100000"/>
              </a:lnSpc>
              <a:buFont typeface="Arial" panose="020B0604020202020204" pitchFamily="34" charset="0"/>
              <a:buChar char="•"/>
            </a:pPr>
            <a:r>
              <a:rPr lang="en-IN" spc="-1" dirty="0" err="1">
                <a:solidFill>
                  <a:srgbClr val="000000"/>
                </a:solidFill>
                <a:uFill>
                  <a:solidFill>
                    <a:srgbClr val="FFFFFF"/>
                  </a:solidFill>
                </a:uFill>
                <a:latin typeface="Arial"/>
              </a:rPr>
              <a:t>Checkups</a:t>
            </a:r>
            <a:endParaRPr lang="en-IN" spc="-1" dirty="0">
              <a:solidFill>
                <a:srgbClr val="000000"/>
              </a:solidFill>
              <a:uFill>
                <a:solidFill>
                  <a:srgbClr val="FFFFFF"/>
                </a:solidFill>
              </a:uFill>
              <a:latin typeface="Arial"/>
            </a:endParaRPr>
          </a:p>
          <a:p>
            <a:pPr marL="742950" indent="-285750" algn="just">
              <a:lnSpc>
                <a:spcPct val="100000"/>
              </a:lnSpc>
              <a:buFont typeface="Arial" panose="020B0604020202020204" pitchFamily="34" charset="0"/>
              <a:buChar char="•"/>
            </a:pPr>
            <a:r>
              <a:rPr lang="en-IN" sz="1800" b="0" strike="noStrike" spc="-1" dirty="0">
                <a:solidFill>
                  <a:srgbClr val="000000"/>
                </a:solidFill>
                <a:uFill>
                  <a:solidFill>
                    <a:srgbClr val="FFFFFF"/>
                  </a:solidFill>
                </a:uFill>
                <a:latin typeface="Arial"/>
              </a:rPr>
              <a:t>Offers</a:t>
            </a:r>
          </a:p>
          <a:p>
            <a:pPr marL="742950" indent="-285750" algn="just">
              <a:lnSpc>
                <a:spcPct val="100000"/>
              </a:lnSpc>
              <a:buFont typeface="Arial" panose="020B0604020202020204" pitchFamily="34" charset="0"/>
              <a:buChar char="•"/>
            </a:pPr>
            <a:r>
              <a:rPr lang="en-IN" sz="1800" b="0" strike="noStrike" spc="-1" dirty="0">
                <a:solidFill>
                  <a:srgbClr val="000000"/>
                </a:solidFill>
                <a:uFill>
                  <a:solidFill>
                    <a:srgbClr val="FFFFFF"/>
                  </a:solidFill>
                </a:uFill>
                <a:latin typeface="Arial"/>
              </a:rPr>
              <a:t>Specialisation</a:t>
            </a:r>
          </a:p>
          <a:p>
            <a:pPr marL="742950" indent="-285750" algn="just">
              <a:lnSpc>
                <a:spcPct val="100000"/>
              </a:lnSpc>
              <a:buFont typeface="Arial" panose="020B0604020202020204" pitchFamily="34" charset="0"/>
              <a:buChar char="•"/>
            </a:pPr>
            <a:r>
              <a:rPr lang="en-IN" spc="-1" dirty="0">
                <a:solidFill>
                  <a:srgbClr val="000000"/>
                </a:solidFill>
                <a:uFill>
                  <a:solidFill>
                    <a:srgbClr val="FFFFFF"/>
                  </a:solidFill>
                </a:uFill>
                <a:latin typeface="Arial"/>
              </a:rPr>
              <a:t>Doctor’s </a:t>
            </a:r>
            <a:r>
              <a:rPr lang="en-IN" spc="-1" dirty="0" err="1">
                <a:solidFill>
                  <a:srgbClr val="000000"/>
                </a:solidFill>
                <a:uFill>
                  <a:solidFill>
                    <a:srgbClr val="FFFFFF"/>
                  </a:solidFill>
                </a:uFill>
                <a:latin typeface="Arial"/>
              </a:rPr>
              <a:t>Calender</a:t>
            </a:r>
            <a:endParaRPr lang="en-IN" spc="-1" dirty="0">
              <a:solidFill>
                <a:srgbClr val="000000"/>
              </a:solidFill>
              <a:uFill>
                <a:solidFill>
                  <a:srgbClr val="FFFFFF"/>
                </a:solidFill>
              </a:uFill>
              <a:latin typeface="Arial"/>
            </a:endParaRPr>
          </a:p>
          <a:p>
            <a:pPr marL="742950" indent="-285750" algn="just">
              <a:lnSpc>
                <a:spcPct val="100000"/>
              </a:lnSpc>
              <a:buFont typeface="Arial" panose="020B0604020202020204" pitchFamily="34" charset="0"/>
              <a:buChar char="•"/>
            </a:pPr>
            <a:endParaRPr lang="en-IN" spc="-1" dirty="0">
              <a:solidFill>
                <a:srgbClr val="000000"/>
              </a:solidFill>
              <a:uFill>
                <a:solidFill>
                  <a:srgbClr val="FFFFFF"/>
                </a:solidFill>
              </a:uFill>
              <a:latin typeface="Arial"/>
            </a:endParaRPr>
          </a:p>
          <a:p>
            <a:pPr marL="742950" indent="-285750" algn="just">
              <a:lnSpc>
                <a:spcPct val="100000"/>
              </a:lnSpc>
              <a:buFont typeface="Arial" panose="020B0604020202020204" pitchFamily="34" charset="0"/>
              <a:buChar char="•"/>
            </a:pPr>
            <a:endParaRPr lang="en-IN" spc="-1" dirty="0">
              <a:solidFill>
                <a:srgbClr val="000000"/>
              </a:solidFill>
              <a:uFill>
                <a:solidFill>
                  <a:srgbClr val="FFFFFF"/>
                </a:solidFill>
              </a:uFill>
              <a:latin typeface="Arial"/>
            </a:endParaRPr>
          </a:p>
          <a:p>
            <a:pPr marL="742950" indent="-285750" algn="just">
              <a:lnSpc>
                <a:spcPct val="100000"/>
              </a:lnSpc>
              <a:buFont typeface="Arial" panose="020B0604020202020204" pitchFamily="34" charset="0"/>
              <a:buChar char="•"/>
            </a:pPr>
            <a:endParaRPr lang="en-IN" sz="1800" b="0" strike="noStrike" spc="-1" dirty="0">
              <a:solidFill>
                <a:srgbClr val="000000"/>
              </a:solidFill>
              <a:uFill>
                <a:solidFill>
                  <a:srgbClr val="FFFFFF"/>
                </a:solidFill>
              </a:uFill>
              <a:latin typeface="Arial"/>
            </a:endParaRPr>
          </a:p>
          <a:p>
            <a:pPr marL="457200" algn="just">
              <a:lnSpc>
                <a:spcPct val="100000"/>
              </a:lnSpc>
            </a:pPr>
            <a:endParaRPr lang="en-IN" sz="1800" b="0" strike="noStrike" spc="-1" dirty="0">
              <a:solidFill>
                <a:srgbClr val="000000"/>
              </a:solidFill>
              <a:uFill>
                <a:solidFill>
                  <a:srgbClr val="FFFFFF"/>
                </a:solidFill>
              </a:uFill>
              <a:latin typeface="Arial"/>
            </a:endParaRPr>
          </a:p>
          <a:p>
            <a:pPr marL="457200" algn="just">
              <a:lnSpc>
                <a:spcPct val="100000"/>
              </a:lnSpc>
            </a:pPr>
            <a:endParaRPr lang="en-IN" sz="1800" b="0" strike="noStrike" spc="-1" dirty="0">
              <a:solidFill>
                <a:srgbClr val="000000"/>
              </a:solidFill>
              <a:uFill>
                <a:solidFill>
                  <a:srgbClr val="FFFFFF"/>
                </a:solidFill>
              </a:uFill>
              <a:latin typeface="Arial"/>
            </a:endParaRPr>
          </a:p>
          <a:p>
            <a:pPr marL="457200" algn="just">
              <a:lnSpc>
                <a:spcPct val="100000"/>
              </a:lnSpc>
            </a:pPr>
            <a:endParaRPr lang="en-IN" sz="1800" b="0" strike="noStrike" spc="-1" dirty="0">
              <a:solidFill>
                <a:srgbClr val="000000"/>
              </a:solidFill>
              <a:uFill>
                <a:solidFill>
                  <a:srgbClr val="FFFFFF"/>
                </a:solidFill>
              </a:uFill>
              <a:latin typeface="Arial"/>
            </a:endParaRPr>
          </a:p>
          <a:p>
            <a:pPr marL="457200" algn="just">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CustomShape 1"/>
          <p:cNvSpPr/>
          <p:nvPr/>
        </p:nvSpPr>
        <p:spPr>
          <a:xfrm>
            <a:off x="1523880" y="1581120"/>
            <a:ext cx="7619760" cy="36360"/>
          </a:xfrm>
          <a:prstGeom prst="rect">
            <a:avLst/>
          </a:prstGeom>
          <a:solidFill>
            <a:srgbClr val="33CCCC"/>
          </a:solidFill>
          <a:ln>
            <a:noFill/>
          </a:ln>
        </p:spPr>
        <p:style>
          <a:lnRef idx="0">
            <a:scrgbClr r="0" g="0" b="0"/>
          </a:lnRef>
          <a:fillRef idx="0">
            <a:scrgbClr r="0" g="0" b="0"/>
          </a:fillRef>
          <a:effectRef idx="0">
            <a:scrgbClr r="0" g="0" b="0"/>
          </a:effectRef>
          <a:fontRef idx="minor"/>
        </p:style>
      </p:sp>
      <p:sp>
        <p:nvSpPr>
          <p:cNvPr id="71" name="CustomShape 2"/>
          <p:cNvSpPr/>
          <p:nvPr/>
        </p:nvSpPr>
        <p:spPr>
          <a:xfrm>
            <a:off x="1371600" y="1143000"/>
            <a:ext cx="7772040" cy="461520"/>
          </a:xfrm>
          <a:prstGeom prst="rect">
            <a:avLst/>
          </a:prstGeom>
          <a:noFill/>
          <a:ln>
            <a:noFill/>
          </a:ln>
        </p:spPr>
        <p:style>
          <a:lnRef idx="0">
            <a:scrgbClr r="0" g="0" b="0"/>
          </a:lnRef>
          <a:fillRef idx="0">
            <a:scrgbClr r="0" g="0" b="0"/>
          </a:fillRef>
          <a:effectRef idx="0">
            <a:scrgbClr r="0" g="0" b="0"/>
          </a:effectRef>
          <a:fontRef idx="minor"/>
        </p:style>
        <p:txBody>
          <a:bodyPr/>
          <a:lstStyle/>
          <a:p>
            <a:pPr marL="343080" indent="-342720" algn="r">
              <a:lnSpc>
                <a:spcPct val="100000"/>
              </a:lnSpc>
            </a:pPr>
            <a:r>
              <a:rPr lang="en-IN" sz="2400" b="0" strike="noStrike" spc="-1" dirty="0">
                <a:solidFill>
                  <a:srgbClr val="FF0000"/>
                </a:solidFill>
                <a:uFill>
                  <a:solidFill>
                    <a:srgbClr val="FFFFFF"/>
                  </a:solidFill>
                </a:uFill>
                <a:latin typeface="Trebuchet MS"/>
                <a:ea typeface="Trebuchet MS"/>
              </a:rPr>
              <a:t>Technologies Used</a:t>
            </a:r>
            <a:endParaRPr lang="en-IN" sz="1800" b="0" strike="noStrike" spc="-1" dirty="0">
              <a:solidFill>
                <a:srgbClr val="000000"/>
              </a:solidFill>
              <a:uFill>
                <a:solidFill>
                  <a:srgbClr val="FFFFFF"/>
                </a:solidFill>
              </a:uFill>
              <a:latin typeface="Arial"/>
            </a:endParaRPr>
          </a:p>
        </p:txBody>
      </p:sp>
      <p:sp>
        <p:nvSpPr>
          <p:cNvPr id="72" name="CustomShape 3"/>
          <p:cNvSpPr/>
          <p:nvPr/>
        </p:nvSpPr>
        <p:spPr>
          <a:xfrm>
            <a:off x="446567" y="1581120"/>
            <a:ext cx="8465773" cy="4723920"/>
          </a:xfrm>
          <a:prstGeom prst="rect">
            <a:avLst/>
          </a:prstGeom>
          <a:noFill/>
          <a:ln>
            <a:noFill/>
          </a:ln>
        </p:spPr>
        <p:style>
          <a:lnRef idx="0">
            <a:scrgbClr r="0" g="0" b="0"/>
          </a:lnRef>
          <a:fillRef idx="0">
            <a:scrgbClr r="0" g="0" b="0"/>
          </a:fillRef>
          <a:effectRef idx="0">
            <a:scrgbClr r="0" g="0" b="0"/>
          </a:effectRef>
          <a:fontRef idx="minor"/>
        </p:style>
        <p:txBody>
          <a:bodyPr anchor="t"/>
          <a:lstStyle/>
          <a:p>
            <a:pPr algn="just">
              <a:lnSpc>
                <a:spcPct val="100000"/>
              </a:lnSpc>
            </a:pPr>
            <a:endParaRPr lang="en-IN" spc="-1" dirty="0">
              <a:solidFill>
                <a:srgbClr val="0033CC"/>
              </a:solidFill>
              <a:uFill>
                <a:solidFill>
                  <a:srgbClr val="FFFFFF"/>
                </a:solidFill>
              </a:uFill>
              <a:latin typeface="Trebuchet MS"/>
              <a:ea typeface="Trebuchet MS"/>
            </a:endParaRPr>
          </a:p>
          <a:p>
            <a:pPr algn="just">
              <a:lnSpc>
                <a:spcPct val="100000"/>
              </a:lnSpc>
            </a:pPr>
            <a:endParaRPr lang="en-IN" sz="1800" b="0" strike="noStrike" spc="-1" dirty="0">
              <a:solidFill>
                <a:srgbClr val="0033CC"/>
              </a:solidFill>
              <a:uFill>
                <a:solidFill>
                  <a:srgbClr val="FFFFFF"/>
                </a:solidFill>
              </a:uFill>
              <a:latin typeface="Trebuchet MS"/>
              <a:ea typeface="Trebuchet MS"/>
            </a:endParaRPr>
          </a:p>
          <a:p>
            <a:pPr marL="342900" indent="-342900" algn="just">
              <a:lnSpc>
                <a:spcPct val="100000"/>
              </a:lnSpc>
              <a:buFont typeface="Arial" panose="020B0604020202020204" pitchFamily="34" charset="0"/>
              <a:buChar char="•"/>
            </a:pPr>
            <a:r>
              <a:rPr lang="en-IN" sz="2000" spc="-1" dirty="0">
                <a:uFill>
                  <a:solidFill>
                    <a:srgbClr val="FFFFFF"/>
                  </a:solidFill>
                </a:uFill>
                <a:latin typeface="Trebuchet MS"/>
              </a:rPr>
              <a:t>HTML :</a:t>
            </a:r>
          </a:p>
          <a:p>
            <a:pPr marL="1257300" lvl="2" indent="-342900" algn="just">
              <a:buFont typeface="Arial" panose="020B0604020202020204" pitchFamily="34" charset="0"/>
              <a:buChar char="•"/>
            </a:pPr>
            <a:r>
              <a:rPr lang="en-IN" sz="2000" spc="-1" dirty="0">
                <a:uFill>
                  <a:solidFill>
                    <a:srgbClr val="FFFFFF"/>
                  </a:solidFill>
                </a:uFill>
                <a:latin typeface="Trebuchet MS"/>
              </a:rPr>
              <a:t>to create the structure of the webpage.</a:t>
            </a:r>
          </a:p>
          <a:p>
            <a:pPr marL="285750" indent="-285750" algn="just">
              <a:lnSpc>
                <a:spcPct val="100000"/>
              </a:lnSpc>
              <a:buFont typeface="Arial" panose="020B0604020202020204" pitchFamily="34" charset="0"/>
              <a:buChar char="•"/>
            </a:pPr>
            <a:r>
              <a:rPr lang="en-IN" sz="2000" b="0" strike="noStrike" spc="-1" dirty="0">
                <a:uFill>
                  <a:solidFill>
                    <a:srgbClr val="FFFFFF"/>
                  </a:solidFill>
                </a:uFill>
                <a:latin typeface="Trebuchet MS"/>
              </a:rPr>
              <a:t>CSS :</a:t>
            </a:r>
          </a:p>
          <a:p>
            <a:pPr marL="1200150" lvl="2" indent="-285750" algn="just">
              <a:buFont typeface="Arial" panose="020B0604020202020204" pitchFamily="34" charset="0"/>
              <a:buChar char="•"/>
            </a:pPr>
            <a:r>
              <a:rPr lang="en-IN" sz="2000" b="0" strike="noStrike" spc="-1" dirty="0">
                <a:uFill>
                  <a:solidFill>
                    <a:srgbClr val="FFFFFF"/>
                  </a:solidFill>
                </a:uFill>
                <a:latin typeface="Trebuchet MS"/>
              </a:rPr>
              <a:t>for adding styles.</a:t>
            </a:r>
          </a:p>
          <a:p>
            <a:pPr marL="285750" indent="-285750" algn="just">
              <a:lnSpc>
                <a:spcPct val="100000"/>
              </a:lnSpc>
              <a:buFont typeface="Arial" panose="020B0604020202020204" pitchFamily="34" charset="0"/>
              <a:buChar char="•"/>
            </a:pPr>
            <a:r>
              <a:rPr lang="en-IN" sz="2000" spc="-1" dirty="0">
                <a:uFill>
                  <a:solidFill>
                    <a:srgbClr val="FFFFFF"/>
                  </a:solidFill>
                </a:uFill>
                <a:latin typeface="Trebuchet MS"/>
              </a:rPr>
              <a:t>JavaScript :</a:t>
            </a:r>
          </a:p>
          <a:p>
            <a:pPr marL="1200150" lvl="2" indent="-285750" algn="just">
              <a:buFont typeface="Arial" panose="020B0604020202020204" pitchFamily="34" charset="0"/>
              <a:buChar char="•"/>
            </a:pPr>
            <a:r>
              <a:rPr lang="en-IN" sz="2000" spc="-1" dirty="0">
                <a:uFill>
                  <a:solidFill>
                    <a:srgbClr val="FFFFFF"/>
                  </a:solidFill>
                </a:uFill>
                <a:latin typeface="Trebuchet MS"/>
              </a:rPr>
              <a:t>to add animation and interaction in a webpage.</a:t>
            </a:r>
          </a:p>
          <a:p>
            <a:pPr marL="285750" indent="-285750" algn="just">
              <a:lnSpc>
                <a:spcPct val="100000"/>
              </a:lnSpc>
              <a:buFont typeface="Arial" panose="020B0604020202020204" pitchFamily="34" charset="0"/>
              <a:buChar char="•"/>
            </a:pPr>
            <a:r>
              <a:rPr lang="en-IN" sz="2000" spc="-1" dirty="0" err="1">
                <a:uFill>
                  <a:solidFill>
                    <a:srgbClr val="FFFFFF"/>
                  </a:solidFill>
                </a:uFill>
                <a:latin typeface="Trebuchet MS"/>
              </a:rPr>
              <a:t>Postgresql</a:t>
            </a:r>
            <a:r>
              <a:rPr lang="en-IN" sz="2000" spc="-1" dirty="0">
                <a:uFill>
                  <a:solidFill>
                    <a:srgbClr val="FFFFFF"/>
                  </a:solidFill>
                </a:uFill>
                <a:latin typeface="Trebuchet MS"/>
              </a:rPr>
              <a:t> :</a:t>
            </a:r>
          </a:p>
          <a:p>
            <a:pPr marL="1200150" lvl="2" indent="-285750" algn="just">
              <a:buFont typeface="Arial" panose="020B0604020202020204" pitchFamily="34" charset="0"/>
              <a:buChar char="•"/>
            </a:pPr>
            <a:r>
              <a:rPr lang="en-IN" sz="2000" spc="-1" dirty="0">
                <a:uFill>
                  <a:solidFill>
                    <a:srgbClr val="FFFFFF"/>
                  </a:solidFill>
                </a:uFill>
                <a:latin typeface="Trebuchet MS"/>
              </a:rPr>
              <a:t>Database.</a:t>
            </a:r>
          </a:p>
          <a:p>
            <a:pPr marL="285750" indent="-285750" algn="just">
              <a:lnSpc>
                <a:spcPct val="100000"/>
              </a:lnSpc>
              <a:buFont typeface="Arial" panose="020B0604020202020204" pitchFamily="34" charset="0"/>
              <a:buChar char="•"/>
            </a:pPr>
            <a:r>
              <a:rPr lang="en-IN" sz="2000" spc="-1" dirty="0">
                <a:uFill>
                  <a:solidFill>
                    <a:srgbClr val="FFFFFF"/>
                  </a:solidFill>
                </a:uFill>
                <a:latin typeface="Trebuchet MS"/>
              </a:rPr>
              <a:t>PHP :</a:t>
            </a:r>
          </a:p>
          <a:p>
            <a:pPr marL="1200150" lvl="2" indent="-285750" algn="just">
              <a:buFont typeface="Arial" panose="020B0604020202020204" pitchFamily="34" charset="0"/>
              <a:buChar char="•"/>
            </a:pPr>
            <a:r>
              <a:rPr lang="en-IN" sz="2000" spc="-1" dirty="0">
                <a:uFill>
                  <a:solidFill>
                    <a:srgbClr val="FFFFFF"/>
                  </a:solidFill>
                </a:uFill>
                <a:latin typeface="Trebuchet MS"/>
              </a:rPr>
              <a:t>Server-side Script connecting data from database. </a:t>
            </a:r>
          </a:p>
          <a:p>
            <a:pPr marL="285750" indent="-285750" algn="just">
              <a:lnSpc>
                <a:spcPct val="100000"/>
              </a:lnSpc>
              <a:buFont typeface="Arial" panose="020B0604020202020204" pitchFamily="34" charset="0"/>
              <a:buChar char="•"/>
            </a:pP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2409</TotalTime>
  <Words>536</Words>
  <Application>Microsoft Office PowerPoint</Application>
  <PresentationFormat>On-screen Show (4:3)</PresentationFormat>
  <Paragraphs>112</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Symbol</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ss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dell</cp:lastModifiedBy>
  <cp:revision>68</cp:revision>
  <dcterms:modified xsi:type="dcterms:W3CDTF">2019-03-25T18:56:26Z</dcterms:modified>
  <dc:language>en-IN</dc:language>
</cp:coreProperties>
</file>