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69" r:id="rId4"/>
    <p:sldId id="270" r:id="rId5"/>
    <p:sldId id="283" r:id="rId6"/>
    <p:sldId id="273" r:id="rId7"/>
    <p:sldId id="274" r:id="rId8"/>
    <p:sldId id="280" r:id="rId9"/>
    <p:sldId id="275" r:id="rId10"/>
    <p:sldId id="276" r:id="rId11"/>
    <p:sldId id="281" r:id="rId12"/>
    <p:sldId id="277" r:id="rId13"/>
    <p:sldId id="284" r:id="rId14"/>
    <p:sldId id="282" r:id="rId15"/>
    <p:sldId id="278" r:id="rId16"/>
    <p:sldId id="279" r:id="rId17"/>
    <p:sldId id="258" r:id="rId18"/>
  </p:sldIdLst>
  <p:sldSz cx="12192000" cy="6858000"/>
  <p:notesSz cx="6858000" cy="9144000"/>
  <p:embeddedFontLst>
    <p:embeddedFont>
      <p:font typeface="Cambria" panose="02040503050406030204" pitchFamily="18" charset="0"/>
      <p:regular r:id="rId20"/>
      <p:bold r:id="rId21"/>
      <p:italic r:id="rId22"/>
      <p:boldItalic r:id="rId23"/>
    </p:embeddedFont>
    <p:embeddedFont>
      <p:font typeface="Play"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j2BIadA8yqhlFw5+ptTcCzkts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6A58C700-C087-28B2-EE9C-D124054BFE62}"/>
            </a:ext>
          </a:extLst>
        </p:cNvPr>
        <p:cNvGrpSpPr/>
        <p:nvPr/>
      </p:nvGrpSpPr>
      <p:grpSpPr>
        <a:xfrm>
          <a:off x="0" y="0"/>
          <a:ext cx="0" cy="0"/>
          <a:chOff x="0" y="0"/>
          <a:chExt cx="0" cy="0"/>
        </a:xfrm>
      </p:grpSpPr>
      <p:sp>
        <p:nvSpPr>
          <p:cNvPr id="94" name="Google Shape;94;p2:notes">
            <a:extLst>
              <a:ext uri="{FF2B5EF4-FFF2-40B4-BE49-F238E27FC236}">
                <a16:creationId xmlns:a16="http://schemas.microsoft.com/office/drawing/2014/main" id="{35660763-42F7-9C71-8073-7211E2B4E64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a:extLst>
              <a:ext uri="{FF2B5EF4-FFF2-40B4-BE49-F238E27FC236}">
                <a16:creationId xmlns:a16="http://schemas.microsoft.com/office/drawing/2014/main" id="{DC38192C-1977-940E-DCC6-9F7A3F7C227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21DDBE29-B051-5552-9294-DD1FFA4D5C9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474689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D15F7D0B-5488-FC9F-6B10-E2FEA936BF62}"/>
            </a:ext>
          </a:extLst>
        </p:cNvPr>
        <p:cNvGrpSpPr/>
        <p:nvPr/>
      </p:nvGrpSpPr>
      <p:grpSpPr>
        <a:xfrm>
          <a:off x="0" y="0"/>
          <a:ext cx="0" cy="0"/>
          <a:chOff x="0" y="0"/>
          <a:chExt cx="0" cy="0"/>
        </a:xfrm>
      </p:grpSpPr>
      <p:sp>
        <p:nvSpPr>
          <p:cNvPr id="94" name="Google Shape;94;p2:notes">
            <a:extLst>
              <a:ext uri="{FF2B5EF4-FFF2-40B4-BE49-F238E27FC236}">
                <a16:creationId xmlns:a16="http://schemas.microsoft.com/office/drawing/2014/main" id="{57EB0081-1362-56A0-6E74-CFEA01DE482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a:extLst>
              <a:ext uri="{FF2B5EF4-FFF2-40B4-BE49-F238E27FC236}">
                <a16:creationId xmlns:a16="http://schemas.microsoft.com/office/drawing/2014/main" id="{799A6E50-2F88-8822-44C0-2F158B389FD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EA395DC0-9C12-4AA3-3B49-F0157BF39D8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069723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2A45B88C-6021-A40E-EDAF-726C9561E8B7}"/>
            </a:ext>
          </a:extLst>
        </p:cNvPr>
        <p:cNvGrpSpPr/>
        <p:nvPr/>
      </p:nvGrpSpPr>
      <p:grpSpPr>
        <a:xfrm>
          <a:off x="0" y="0"/>
          <a:ext cx="0" cy="0"/>
          <a:chOff x="0" y="0"/>
          <a:chExt cx="0" cy="0"/>
        </a:xfrm>
      </p:grpSpPr>
      <p:sp>
        <p:nvSpPr>
          <p:cNvPr id="94" name="Google Shape;94;p2:notes">
            <a:extLst>
              <a:ext uri="{FF2B5EF4-FFF2-40B4-BE49-F238E27FC236}">
                <a16:creationId xmlns:a16="http://schemas.microsoft.com/office/drawing/2014/main" id="{9808B725-C185-D96B-4A12-DFA1B637D8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a:extLst>
              <a:ext uri="{FF2B5EF4-FFF2-40B4-BE49-F238E27FC236}">
                <a16:creationId xmlns:a16="http://schemas.microsoft.com/office/drawing/2014/main" id="{CC70A5F2-1C5F-F3D2-4A55-894D22E02ED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3B24DD90-BD33-08CF-515E-5B7D40AC1FB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113115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AE30A846-1A16-9DF8-A8BD-5254CF1574D5}"/>
            </a:ext>
          </a:extLst>
        </p:cNvPr>
        <p:cNvGrpSpPr/>
        <p:nvPr/>
      </p:nvGrpSpPr>
      <p:grpSpPr>
        <a:xfrm>
          <a:off x="0" y="0"/>
          <a:ext cx="0" cy="0"/>
          <a:chOff x="0" y="0"/>
          <a:chExt cx="0" cy="0"/>
        </a:xfrm>
      </p:grpSpPr>
      <p:sp>
        <p:nvSpPr>
          <p:cNvPr id="94" name="Google Shape;94;p2:notes">
            <a:extLst>
              <a:ext uri="{FF2B5EF4-FFF2-40B4-BE49-F238E27FC236}">
                <a16:creationId xmlns:a16="http://schemas.microsoft.com/office/drawing/2014/main" id="{B2FD952C-B3F6-9E4B-A6D5-A488C856550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a:extLst>
              <a:ext uri="{FF2B5EF4-FFF2-40B4-BE49-F238E27FC236}">
                <a16:creationId xmlns:a16="http://schemas.microsoft.com/office/drawing/2014/main" id="{1FBA4E49-D293-4764-7279-329995F0B30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19999545-6D1C-A7E0-B81F-A5151DDDBC8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881932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3A3BEA8A-692C-165A-8B24-369B5D38E590}"/>
            </a:ext>
          </a:extLst>
        </p:cNvPr>
        <p:cNvGrpSpPr/>
        <p:nvPr/>
      </p:nvGrpSpPr>
      <p:grpSpPr>
        <a:xfrm>
          <a:off x="0" y="0"/>
          <a:ext cx="0" cy="0"/>
          <a:chOff x="0" y="0"/>
          <a:chExt cx="0" cy="0"/>
        </a:xfrm>
      </p:grpSpPr>
      <p:sp>
        <p:nvSpPr>
          <p:cNvPr id="94" name="Google Shape;94;p2:notes">
            <a:extLst>
              <a:ext uri="{FF2B5EF4-FFF2-40B4-BE49-F238E27FC236}">
                <a16:creationId xmlns:a16="http://schemas.microsoft.com/office/drawing/2014/main" id="{44E24724-4610-37E2-BBDE-42A84C0A56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a:extLst>
              <a:ext uri="{FF2B5EF4-FFF2-40B4-BE49-F238E27FC236}">
                <a16:creationId xmlns:a16="http://schemas.microsoft.com/office/drawing/2014/main" id="{80C56321-2BA7-A220-B6E8-049732543FC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AE14E8DD-4B90-9CFE-4A0F-14C91CA9B91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173106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785D1F8-03C3-02BC-E0C5-3F888F4DEC11}"/>
            </a:ext>
          </a:extLst>
        </p:cNvPr>
        <p:cNvGrpSpPr/>
        <p:nvPr/>
      </p:nvGrpSpPr>
      <p:grpSpPr>
        <a:xfrm>
          <a:off x="0" y="0"/>
          <a:ext cx="0" cy="0"/>
          <a:chOff x="0" y="0"/>
          <a:chExt cx="0" cy="0"/>
        </a:xfrm>
      </p:grpSpPr>
      <p:sp>
        <p:nvSpPr>
          <p:cNvPr id="94" name="Google Shape;94;p2:notes">
            <a:extLst>
              <a:ext uri="{FF2B5EF4-FFF2-40B4-BE49-F238E27FC236}">
                <a16:creationId xmlns:a16="http://schemas.microsoft.com/office/drawing/2014/main" id="{AEB31A98-86B9-95C6-7FE0-623291BD71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a:extLst>
              <a:ext uri="{FF2B5EF4-FFF2-40B4-BE49-F238E27FC236}">
                <a16:creationId xmlns:a16="http://schemas.microsoft.com/office/drawing/2014/main" id="{A66D65AE-2582-8FED-005F-8E5A0AA3DE4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CBD5AAB7-3C9C-1636-CB13-847D02E3F75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730577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52DD0D9F-FECB-5AA0-B448-08F614FB1E52}"/>
            </a:ext>
          </a:extLst>
        </p:cNvPr>
        <p:cNvGrpSpPr/>
        <p:nvPr/>
      </p:nvGrpSpPr>
      <p:grpSpPr>
        <a:xfrm>
          <a:off x="0" y="0"/>
          <a:ext cx="0" cy="0"/>
          <a:chOff x="0" y="0"/>
          <a:chExt cx="0" cy="0"/>
        </a:xfrm>
      </p:grpSpPr>
      <p:sp>
        <p:nvSpPr>
          <p:cNvPr id="94" name="Google Shape;94;p2:notes">
            <a:extLst>
              <a:ext uri="{FF2B5EF4-FFF2-40B4-BE49-F238E27FC236}">
                <a16:creationId xmlns:a16="http://schemas.microsoft.com/office/drawing/2014/main" id="{252D82F0-8F55-DDB8-00ED-811CF342502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a:extLst>
              <a:ext uri="{FF2B5EF4-FFF2-40B4-BE49-F238E27FC236}">
                <a16:creationId xmlns:a16="http://schemas.microsoft.com/office/drawing/2014/main" id="{88E601BF-F1CB-B146-52CD-9338CC42EBB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6" name="Google Shape;96;p2:notes">
            <a:extLst>
              <a:ext uri="{FF2B5EF4-FFF2-40B4-BE49-F238E27FC236}">
                <a16:creationId xmlns:a16="http://schemas.microsoft.com/office/drawing/2014/main" id="{C22AFD96-5A46-DACD-0254-73DB33D5055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934243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0F84924C-1816-889F-C207-406F9E461D53}"/>
            </a:ext>
          </a:extLst>
        </p:cNvPr>
        <p:cNvGrpSpPr/>
        <p:nvPr/>
      </p:nvGrpSpPr>
      <p:grpSpPr>
        <a:xfrm>
          <a:off x="0" y="0"/>
          <a:ext cx="0" cy="0"/>
          <a:chOff x="0" y="0"/>
          <a:chExt cx="0" cy="0"/>
        </a:xfrm>
      </p:grpSpPr>
      <p:sp>
        <p:nvSpPr>
          <p:cNvPr id="94" name="Google Shape;94;p2:notes">
            <a:extLst>
              <a:ext uri="{FF2B5EF4-FFF2-40B4-BE49-F238E27FC236}">
                <a16:creationId xmlns:a16="http://schemas.microsoft.com/office/drawing/2014/main" id="{520A809F-DC0F-9156-1E34-7CD20A90F39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a:extLst>
              <a:ext uri="{FF2B5EF4-FFF2-40B4-BE49-F238E27FC236}">
                <a16:creationId xmlns:a16="http://schemas.microsoft.com/office/drawing/2014/main" id="{AC8E2820-9217-86D6-CEE0-3DF451B542E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806BA061-DD4A-AF3B-83C1-10A1D9945EA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482917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E4CBEC98-7C3B-C085-6348-D1E6EABCF37C}"/>
            </a:ext>
          </a:extLst>
        </p:cNvPr>
        <p:cNvGrpSpPr/>
        <p:nvPr/>
      </p:nvGrpSpPr>
      <p:grpSpPr>
        <a:xfrm>
          <a:off x="0" y="0"/>
          <a:ext cx="0" cy="0"/>
          <a:chOff x="0" y="0"/>
          <a:chExt cx="0" cy="0"/>
        </a:xfrm>
      </p:grpSpPr>
      <p:sp>
        <p:nvSpPr>
          <p:cNvPr id="94" name="Google Shape;94;p2:notes">
            <a:extLst>
              <a:ext uri="{FF2B5EF4-FFF2-40B4-BE49-F238E27FC236}">
                <a16:creationId xmlns:a16="http://schemas.microsoft.com/office/drawing/2014/main" id="{D1F7CB83-4E12-452D-9466-E4F8DAC14B9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a:extLst>
              <a:ext uri="{FF2B5EF4-FFF2-40B4-BE49-F238E27FC236}">
                <a16:creationId xmlns:a16="http://schemas.microsoft.com/office/drawing/2014/main" id="{4120F981-2BC3-B893-735B-D9D17AAC430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2CE27529-0A3F-0963-94A3-7221102C9F0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2722063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F5CC45F0-F858-D22F-A171-85BD55A6B67C}"/>
            </a:ext>
          </a:extLst>
        </p:cNvPr>
        <p:cNvGrpSpPr/>
        <p:nvPr/>
      </p:nvGrpSpPr>
      <p:grpSpPr>
        <a:xfrm>
          <a:off x="0" y="0"/>
          <a:ext cx="0" cy="0"/>
          <a:chOff x="0" y="0"/>
          <a:chExt cx="0" cy="0"/>
        </a:xfrm>
      </p:grpSpPr>
      <p:sp>
        <p:nvSpPr>
          <p:cNvPr id="94" name="Google Shape;94;p2:notes">
            <a:extLst>
              <a:ext uri="{FF2B5EF4-FFF2-40B4-BE49-F238E27FC236}">
                <a16:creationId xmlns:a16="http://schemas.microsoft.com/office/drawing/2014/main" id="{D40DEE50-5C6C-CE7A-36B9-2450D3B3DA5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a:extLst>
              <a:ext uri="{FF2B5EF4-FFF2-40B4-BE49-F238E27FC236}">
                <a16:creationId xmlns:a16="http://schemas.microsoft.com/office/drawing/2014/main" id="{49C1452E-91E9-0A32-C6E5-E9C0DE50F45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84258ABC-CB32-EBFE-66DD-A4FFEFC9618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322252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9003D7D7-2820-47F9-1975-4B861132BE86}"/>
            </a:ext>
          </a:extLst>
        </p:cNvPr>
        <p:cNvGrpSpPr/>
        <p:nvPr/>
      </p:nvGrpSpPr>
      <p:grpSpPr>
        <a:xfrm>
          <a:off x="0" y="0"/>
          <a:ext cx="0" cy="0"/>
          <a:chOff x="0" y="0"/>
          <a:chExt cx="0" cy="0"/>
        </a:xfrm>
      </p:grpSpPr>
      <p:sp>
        <p:nvSpPr>
          <p:cNvPr id="94" name="Google Shape;94;p2:notes">
            <a:extLst>
              <a:ext uri="{FF2B5EF4-FFF2-40B4-BE49-F238E27FC236}">
                <a16:creationId xmlns:a16="http://schemas.microsoft.com/office/drawing/2014/main" id="{D56B038C-BEA0-E8B2-2DFE-C0996A83B0B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a:extLst>
              <a:ext uri="{FF2B5EF4-FFF2-40B4-BE49-F238E27FC236}">
                <a16:creationId xmlns:a16="http://schemas.microsoft.com/office/drawing/2014/main" id="{3633F823-3A2E-1108-B8D4-C4433122D70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869D50C9-916F-EFD9-6000-0EBE501C0A3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934466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5707FB71-D774-E097-846B-A2CA7BA388AB}"/>
            </a:ext>
          </a:extLst>
        </p:cNvPr>
        <p:cNvGrpSpPr/>
        <p:nvPr/>
      </p:nvGrpSpPr>
      <p:grpSpPr>
        <a:xfrm>
          <a:off x="0" y="0"/>
          <a:ext cx="0" cy="0"/>
          <a:chOff x="0" y="0"/>
          <a:chExt cx="0" cy="0"/>
        </a:xfrm>
      </p:grpSpPr>
      <p:sp>
        <p:nvSpPr>
          <p:cNvPr id="94" name="Google Shape;94;p2:notes">
            <a:extLst>
              <a:ext uri="{FF2B5EF4-FFF2-40B4-BE49-F238E27FC236}">
                <a16:creationId xmlns:a16="http://schemas.microsoft.com/office/drawing/2014/main" id="{EDF1C5D7-4A2B-4434-9941-58A55BEEEBE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a:extLst>
              <a:ext uri="{FF2B5EF4-FFF2-40B4-BE49-F238E27FC236}">
                <a16:creationId xmlns:a16="http://schemas.microsoft.com/office/drawing/2014/main" id="{62AB44DD-B59D-09E1-AA13-69967B6C271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66561871-3DD7-2A25-7141-D68A02ED6A6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894472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D977EDED-0BB1-DB78-EEA4-7F0C609F3F51}"/>
            </a:ext>
          </a:extLst>
        </p:cNvPr>
        <p:cNvGrpSpPr/>
        <p:nvPr/>
      </p:nvGrpSpPr>
      <p:grpSpPr>
        <a:xfrm>
          <a:off x="0" y="0"/>
          <a:ext cx="0" cy="0"/>
          <a:chOff x="0" y="0"/>
          <a:chExt cx="0" cy="0"/>
        </a:xfrm>
      </p:grpSpPr>
      <p:sp>
        <p:nvSpPr>
          <p:cNvPr id="94" name="Google Shape;94;p2:notes">
            <a:extLst>
              <a:ext uri="{FF2B5EF4-FFF2-40B4-BE49-F238E27FC236}">
                <a16:creationId xmlns:a16="http://schemas.microsoft.com/office/drawing/2014/main" id="{E988DA90-A844-A053-EB53-D1125A1E5C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a:extLst>
              <a:ext uri="{FF2B5EF4-FFF2-40B4-BE49-F238E27FC236}">
                <a16:creationId xmlns:a16="http://schemas.microsoft.com/office/drawing/2014/main" id="{15C99DDC-A1F6-E16B-DB30-96A884FB120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a:extLst>
              <a:ext uri="{FF2B5EF4-FFF2-40B4-BE49-F238E27FC236}">
                <a16:creationId xmlns:a16="http://schemas.microsoft.com/office/drawing/2014/main" id="{C659CD69-6F2B-4F0D-6245-BEB3DC624B8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559473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Play"/>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solidFill>
                  <a:schemeClr val="dk1"/>
                </a:solidFill>
              </a:defRPr>
            </a:lvl1pPr>
            <a:lvl2pPr marL="914400" lvl="1" indent="-381000" algn="l">
              <a:lnSpc>
                <a:spcPct val="90000"/>
              </a:lnSpc>
              <a:spcBef>
                <a:spcPts val="500"/>
              </a:spcBef>
              <a:spcAft>
                <a:spcPts val="0"/>
              </a:spcAft>
              <a:buClr>
                <a:schemeClr val="dk1"/>
              </a:buClr>
              <a:buSzPts val="2400"/>
              <a:buChar char="•"/>
              <a:defRPr>
                <a:solidFill>
                  <a:schemeClr val="dk1"/>
                </a:solidFill>
              </a:defRPr>
            </a:lvl2pPr>
            <a:lvl3pPr marL="1371600" lvl="2" indent="-355600" algn="l">
              <a:lnSpc>
                <a:spcPct val="90000"/>
              </a:lnSpc>
              <a:spcBef>
                <a:spcPts val="500"/>
              </a:spcBef>
              <a:spcAft>
                <a:spcPts val="0"/>
              </a:spcAft>
              <a:buClr>
                <a:schemeClr val="dk1"/>
              </a:buClr>
              <a:buSzPts val="2000"/>
              <a:buChar char="•"/>
              <a:defRPr>
                <a:solidFill>
                  <a:schemeClr val="dk1"/>
                </a:solidFill>
              </a:defRPr>
            </a:lvl3pPr>
            <a:lvl4pPr marL="1828800" lvl="3" indent="-342900" algn="l">
              <a:lnSpc>
                <a:spcPct val="90000"/>
              </a:lnSpc>
              <a:spcBef>
                <a:spcPts val="500"/>
              </a:spcBef>
              <a:spcAft>
                <a:spcPts val="0"/>
              </a:spcAft>
              <a:buClr>
                <a:schemeClr val="dk1"/>
              </a:buClr>
              <a:buSzPts val="1800"/>
              <a:buChar char="•"/>
              <a:defRPr>
                <a:solidFill>
                  <a:schemeClr val="dk1"/>
                </a:solidFill>
              </a:defRPr>
            </a:lvl4pPr>
            <a:lvl5pPr marL="2286000" lvl="4" indent="-342900" algn="l">
              <a:lnSpc>
                <a:spcPct val="90000"/>
              </a:lnSpc>
              <a:spcBef>
                <a:spcPts val="500"/>
              </a:spcBef>
              <a:spcAft>
                <a:spcPts val="0"/>
              </a:spcAft>
              <a:buClr>
                <a:schemeClr val="dk1"/>
              </a:buClr>
              <a:buSzPts val="1800"/>
              <a:buChar char="•"/>
              <a:defRPr>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1" name="Google Shape;3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3"/>
          <p:cNvSpPr>
            <a:spLocks noGrp="1"/>
          </p:cNvSpPr>
          <p:nvPr>
            <p:ph type="pic" idx="2"/>
          </p:nvPr>
        </p:nvSpPr>
        <p:spPr>
          <a:xfrm>
            <a:off x="5183188" y="987425"/>
            <a:ext cx="6172200" cy="4873625"/>
          </a:xfrm>
          <a:prstGeom prst="rect">
            <a:avLst/>
          </a:prstGeom>
          <a:noFill/>
          <a:ln>
            <a:noFill/>
          </a:ln>
        </p:spPr>
      </p:sp>
      <p:sp>
        <p:nvSpPr>
          <p:cNvPr id="69" name="Google Shape;69;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4"/>
          <p:cNvPicPr preferRelativeResize="0"/>
          <p:nvPr/>
        </p:nvPicPr>
        <p:blipFill rotWithShape="1">
          <a:blip r:embed="rId13">
            <a:alphaModFix/>
          </a:blip>
          <a:srcRect/>
          <a:stretch/>
        </p:blipFill>
        <p:spPr>
          <a:xfrm>
            <a:off x="218252" y="353654"/>
            <a:ext cx="2215421" cy="43205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477980" y="1277107"/>
            <a:ext cx="11113385" cy="4909225"/>
          </a:xfrm>
          <a:prstGeom prst="rect">
            <a:avLst/>
          </a:prstGeom>
          <a:noFill/>
          <a:ln>
            <a:noFill/>
          </a:ln>
        </p:spPr>
        <p:txBody>
          <a:bodyPr spcFirstLastPara="1" wrap="square" lIns="91425" tIns="45700" rIns="91425" bIns="45700" anchor="b" anchorCtr="0">
            <a:normAutofit fontScale="90000"/>
          </a:bodyPr>
          <a:lstStyle/>
          <a:p>
            <a:pPr lvl="0" algn="l">
              <a:buSzPct val="100000"/>
            </a:pPr>
            <a:br>
              <a:rPr lang="en-US" sz="6600" b="1" dirty="0">
                <a:latin typeface="+mj-lt"/>
                <a:ea typeface="Georgia"/>
                <a:cs typeface="Georgia"/>
                <a:sym typeface="Georgia"/>
              </a:rPr>
            </a:br>
            <a:br>
              <a:rPr lang="en-US" sz="6600" b="1" dirty="0">
                <a:latin typeface="+mj-lt"/>
                <a:ea typeface="Georgia"/>
                <a:cs typeface="Georgia"/>
                <a:sym typeface="Georgia"/>
              </a:rPr>
            </a:br>
            <a:br>
              <a:rPr lang="en-US" sz="6600" b="1" dirty="0">
                <a:latin typeface="+mj-lt"/>
                <a:ea typeface="Georgia"/>
                <a:cs typeface="Georgia"/>
                <a:sym typeface="Georgia"/>
              </a:rPr>
            </a:br>
            <a:r>
              <a:rPr lang="en-US" sz="6600" dirty="0">
                <a:latin typeface="+mj-lt"/>
              </a:rPr>
              <a:t>Chatbot and Virtual Assistant in Customer Service </a:t>
            </a:r>
            <a:br>
              <a:rPr lang="en-US" sz="6600" dirty="0">
                <a:latin typeface="+mj-lt"/>
              </a:rPr>
            </a:br>
            <a:br>
              <a:rPr lang="en-US" sz="4800" b="1" dirty="0">
                <a:latin typeface="+mj-lt"/>
                <a:sym typeface="Georgia"/>
              </a:rPr>
            </a:br>
            <a:br>
              <a:rPr lang="en-US" sz="4800" b="1" dirty="0">
                <a:latin typeface="+mj-lt"/>
                <a:sym typeface="Georgia"/>
              </a:rPr>
            </a:br>
            <a:r>
              <a:rPr lang="en-US" sz="2200" dirty="0">
                <a:latin typeface="+mj-lt"/>
                <a:sym typeface="Georgia"/>
              </a:rPr>
              <a:t>Group N0 : 11</a:t>
            </a:r>
            <a:br>
              <a:rPr lang="en-US" sz="4800" b="1" dirty="0">
                <a:latin typeface="+mj-lt"/>
                <a:ea typeface="Georgia"/>
                <a:cs typeface="Georgia"/>
                <a:sym typeface="Georgia"/>
              </a:rPr>
            </a:br>
            <a:r>
              <a:rPr lang="en-US" sz="2200" dirty="0">
                <a:latin typeface="+mj-lt"/>
              </a:rPr>
              <a:t>Shivanand Gupta | 22SCSE1012610                                   Submitted To : Dr. Umesh </a:t>
            </a:r>
            <a:r>
              <a:rPr lang="en-US" sz="2200" dirty="0" err="1">
                <a:latin typeface="+mj-lt"/>
              </a:rPr>
              <a:t>Lilhore</a:t>
            </a:r>
            <a:r>
              <a:rPr lang="en-US" sz="2200" dirty="0">
                <a:latin typeface="+mj-lt"/>
              </a:rPr>
              <a:t> </a:t>
            </a:r>
            <a:br>
              <a:rPr lang="en-US" sz="2200" dirty="0">
                <a:latin typeface="+mj-lt"/>
              </a:rPr>
            </a:br>
            <a:r>
              <a:rPr lang="en-US" sz="2200" dirty="0">
                <a:latin typeface="+mj-lt"/>
              </a:rPr>
              <a:t>Shivang Kakkar | 22SCSE1180121 </a:t>
            </a:r>
            <a:br>
              <a:rPr lang="en-US" sz="2200" dirty="0">
                <a:latin typeface="+mj-lt"/>
              </a:rPr>
            </a:br>
            <a:r>
              <a:rPr lang="en-US" sz="2200" dirty="0">
                <a:latin typeface="+mj-lt"/>
              </a:rPr>
              <a:t>Shivangi Sehgal | 22SCSE1180097 </a:t>
            </a:r>
            <a:br>
              <a:rPr lang="en-US" sz="2200" dirty="0">
                <a:latin typeface="+mj-lt"/>
              </a:rPr>
            </a:br>
            <a:r>
              <a:rPr lang="en-US" sz="2200" dirty="0">
                <a:latin typeface="+mj-lt"/>
              </a:rPr>
              <a:t>Shreyash Upadhyay | 22SCSE1012304                                                 </a:t>
            </a:r>
            <a:endParaRPr sz="2200" b="1" dirty="0">
              <a:latin typeface="+mj-lt"/>
              <a:ea typeface="Georgia"/>
              <a:cs typeface="Georgia"/>
              <a:sym typeface="Georgia"/>
            </a:endParaRPr>
          </a:p>
        </p:txBody>
      </p:sp>
      <p:sp>
        <p:nvSpPr>
          <p:cNvPr id="90" name="Google Shape;90;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91" name="Google Shape;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92" name="Google Shape;92;p1" descr="A blue circle with text and words&#10;&#10;Description automatically generated"/>
          <p:cNvPicPr preferRelativeResize="0"/>
          <p:nvPr/>
        </p:nvPicPr>
        <p:blipFill rotWithShape="1">
          <a:blip r:embed="rId3">
            <a:alphaModFix/>
          </a:blip>
          <a:srcRect/>
          <a:stretch/>
        </p:blipFill>
        <p:spPr>
          <a:xfrm>
            <a:off x="10758565" y="176753"/>
            <a:ext cx="1190469" cy="11904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82791F63-718C-AAE5-961C-9EBB76BD0462}"/>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226C7B42-D863-BB32-C5D1-8B24915978D8}"/>
              </a:ext>
            </a:extLst>
          </p:cNvPr>
          <p:cNvSpPr txBox="1">
            <a:spLocks noGrp="1"/>
          </p:cNvSpPr>
          <p:nvPr>
            <p:ph type="ftr" idx="11"/>
          </p:nvPr>
        </p:nvSpPr>
        <p:spPr>
          <a:xfrm>
            <a:off x="4013886"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99" name="Google Shape;99;p2">
            <a:extLst>
              <a:ext uri="{FF2B5EF4-FFF2-40B4-BE49-F238E27FC236}">
                <a16:creationId xmlns:a16="http://schemas.microsoft.com/office/drawing/2014/main" id="{181173E2-D2FE-A66E-188D-1FA60D65B14F}"/>
              </a:ext>
            </a:extLst>
          </p:cNvPr>
          <p:cNvSpPr txBox="1">
            <a:spLocks noGrp="1"/>
          </p:cNvSpPr>
          <p:nvPr>
            <p:ph type="sldNum" idx="12"/>
          </p:nvPr>
        </p:nvSpPr>
        <p:spPr>
          <a:xfrm>
            <a:off x="8585886"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100" name="Google Shape;100;p2" descr="A blue circle with text and words&#10;&#10;Description automatically generated">
            <a:extLst>
              <a:ext uri="{FF2B5EF4-FFF2-40B4-BE49-F238E27FC236}">
                <a16:creationId xmlns:a16="http://schemas.microsoft.com/office/drawing/2014/main" id="{56131C8C-ED7D-493A-45A2-C8F02D516B35}"/>
              </a:ext>
            </a:extLst>
          </p:cNvPr>
          <p:cNvPicPr preferRelativeResize="0"/>
          <p:nvPr/>
        </p:nvPicPr>
        <p:blipFill rotWithShape="1">
          <a:blip r:embed="rId3">
            <a:alphaModFix/>
          </a:blip>
          <a:srcRect/>
          <a:stretch/>
        </p:blipFill>
        <p:spPr>
          <a:xfrm>
            <a:off x="10733852" y="176754"/>
            <a:ext cx="874732" cy="874732"/>
          </a:xfrm>
          <a:prstGeom prst="rect">
            <a:avLst/>
          </a:prstGeom>
          <a:noFill/>
          <a:ln>
            <a:noFill/>
          </a:ln>
        </p:spPr>
      </p:pic>
      <p:sp>
        <p:nvSpPr>
          <p:cNvPr id="101" name="Google Shape;101;p2">
            <a:extLst>
              <a:ext uri="{FF2B5EF4-FFF2-40B4-BE49-F238E27FC236}">
                <a16:creationId xmlns:a16="http://schemas.microsoft.com/office/drawing/2014/main" id="{F1A6D4C6-9ED5-F110-1732-FB391967B640}"/>
              </a:ext>
            </a:extLst>
          </p:cNvPr>
          <p:cNvSpPr txBox="1">
            <a:spLocks noGrp="1"/>
          </p:cNvSpPr>
          <p:nvPr>
            <p:ph type="title"/>
          </p:nvPr>
        </p:nvSpPr>
        <p:spPr>
          <a:xfrm>
            <a:off x="481029" y="1051486"/>
            <a:ext cx="10863669" cy="5806514"/>
          </a:xfrm>
          <a:prstGeom prst="rect">
            <a:avLst/>
          </a:prstGeom>
          <a:noFill/>
          <a:ln>
            <a:noFill/>
          </a:ln>
        </p:spPr>
        <p:txBody>
          <a:bodyPr spcFirstLastPara="1" wrap="square" lIns="91425" tIns="45700" rIns="91425" bIns="45700" anchor="t" anchorCtr="0">
            <a:normAutofit/>
          </a:bodyPr>
          <a:lstStyle/>
          <a:p>
            <a:pPr lvl="0" algn="ctr">
              <a:buSzPts val="3600"/>
            </a:pPr>
            <a:r>
              <a:rPr lang="en-US" sz="3600" b="1" dirty="0">
                <a:latin typeface="Cambria"/>
                <a:ea typeface="Cambria"/>
                <a:cs typeface="Cambria"/>
                <a:sym typeface="Cambria"/>
              </a:rPr>
              <a:t>Implementation</a:t>
            </a:r>
            <a:endParaRPr b="1" dirty="0"/>
          </a:p>
        </p:txBody>
      </p:sp>
      <p:pic>
        <p:nvPicPr>
          <p:cNvPr id="2" name="Content Placeholder 4">
            <a:extLst>
              <a:ext uri="{FF2B5EF4-FFF2-40B4-BE49-F238E27FC236}">
                <a16:creationId xmlns:a16="http://schemas.microsoft.com/office/drawing/2014/main" id="{398EAF6C-C7D4-9F5E-377C-62DDBA6666D3}"/>
              </a:ext>
            </a:extLst>
          </p:cNvPr>
          <p:cNvPicPr>
            <a:picLocks noGrp="1" noChangeAspect="1"/>
          </p:cNvPicPr>
          <p:nvPr/>
        </p:nvPicPr>
        <p:blipFill>
          <a:blip r:embed="rId4">
            <a:extLst>
              <a:ext uri="{28A0092B-C50C-407E-A947-70E740481C1C}">
                <a14:useLocalDpi xmlns:a14="http://schemas.microsoft.com/office/drawing/2010/main" val="0"/>
              </a:ext>
            </a:extLst>
          </a:blip>
          <a:srcRect t="14165"/>
          <a:stretch>
            <a:fillRect/>
          </a:stretch>
        </p:blipFill>
        <p:spPr>
          <a:xfrm>
            <a:off x="728543" y="1717994"/>
            <a:ext cx="4591290" cy="1711006"/>
          </a:xfrm>
          <a:prstGeom prst="rect">
            <a:avLst/>
          </a:prstGeom>
        </p:spPr>
      </p:pic>
      <p:pic>
        <p:nvPicPr>
          <p:cNvPr id="3" name="Picture 2">
            <a:extLst>
              <a:ext uri="{FF2B5EF4-FFF2-40B4-BE49-F238E27FC236}">
                <a16:creationId xmlns:a16="http://schemas.microsoft.com/office/drawing/2014/main" id="{E45CD734-D654-A2E7-71CB-D81A65390B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1878" y="1682922"/>
            <a:ext cx="5770334" cy="4536903"/>
          </a:xfrm>
          <a:prstGeom prst="rect">
            <a:avLst/>
          </a:prstGeom>
        </p:spPr>
      </p:pic>
      <p:pic>
        <p:nvPicPr>
          <p:cNvPr id="4" name="Picture 3">
            <a:extLst>
              <a:ext uri="{FF2B5EF4-FFF2-40B4-BE49-F238E27FC236}">
                <a16:creationId xmlns:a16="http://schemas.microsoft.com/office/drawing/2014/main" id="{779A110B-7C55-8AEB-64E5-608BD088F34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8543" y="3951373"/>
            <a:ext cx="4591291" cy="2188966"/>
          </a:xfrm>
          <a:prstGeom prst="rect">
            <a:avLst/>
          </a:prstGeom>
        </p:spPr>
      </p:pic>
    </p:spTree>
    <p:extLst>
      <p:ext uri="{BB962C8B-B14F-4D97-AF65-F5344CB8AC3E}">
        <p14:creationId xmlns:p14="http://schemas.microsoft.com/office/powerpoint/2010/main" val="270910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4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701A23C4-79B6-24A6-2E8C-12D652A2479D}"/>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0542931B-73DD-BCFE-53A6-79273B5FC502}"/>
              </a:ext>
            </a:extLst>
          </p:cNvPr>
          <p:cNvSpPr txBox="1">
            <a:spLocks noGrp="1"/>
          </p:cNvSpPr>
          <p:nvPr>
            <p:ph type="ftr" idx="11"/>
          </p:nvPr>
        </p:nvSpPr>
        <p:spPr>
          <a:xfrm>
            <a:off x="4013886"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99" name="Google Shape;99;p2">
            <a:extLst>
              <a:ext uri="{FF2B5EF4-FFF2-40B4-BE49-F238E27FC236}">
                <a16:creationId xmlns:a16="http://schemas.microsoft.com/office/drawing/2014/main" id="{4206E1AF-6561-385F-4E36-B63113A21850}"/>
              </a:ext>
            </a:extLst>
          </p:cNvPr>
          <p:cNvSpPr txBox="1">
            <a:spLocks noGrp="1"/>
          </p:cNvSpPr>
          <p:nvPr>
            <p:ph type="sldNum" idx="12"/>
          </p:nvPr>
        </p:nvSpPr>
        <p:spPr>
          <a:xfrm>
            <a:off x="8585886"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00" name="Google Shape;100;p2" descr="A blue circle with text and words&#10;&#10;Description automatically generated">
            <a:extLst>
              <a:ext uri="{FF2B5EF4-FFF2-40B4-BE49-F238E27FC236}">
                <a16:creationId xmlns:a16="http://schemas.microsoft.com/office/drawing/2014/main" id="{FCE64051-D172-754F-7729-37F5A7D028EF}"/>
              </a:ext>
            </a:extLst>
          </p:cNvPr>
          <p:cNvPicPr preferRelativeResize="0"/>
          <p:nvPr/>
        </p:nvPicPr>
        <p:blipFill rotWithShape="1">
          <a:blip r:embed="rId3">
            <a:alphaModFix/>
          </a:blip>
          <a:srcRect/>
          <a:stretch/>
        </p:blipFill>
        <p:spPr>
          <a:xfrm>
            <a:off x="10733852" y="176754"/>
            <a:ext cx="874732" cy="874732"/>
          </a:xfrm>
          <a:prstGeom prst="rect">
            <a:avLst/>
          </a:prstGeom>
          <a:noFill/>
          <a:ln>
            <a:noFill/>
          </a:ln>
        </p:spPr>
      </p:pic>
      <p:sp>
        <p:nvSpPr>
          <p:cNvPr id="101" name="Google Shape;101;p2">
            <a:extLst>
              <a:ext uri="{FF2B5EF4-FFF2-40B4-BE49-F238E27FC236}">
                <a16:creationId xmlns:a16="http://schemas.microsoft.com/office/drawing/2014/main" id="{AC9D2A05-1BAD-E45D-C5AF-49C655258FF4}"/>
              </a:ext>
            </a:extLst>
          </p:cNvPr>
          <p:cNvSpPr txBox="1">
            <a:spLocks noGrp="1"/>
          </p:cNvSpPr>
          <p:nvPr>
            <p:ph type="title"/>
          </p:nvPr>
        </p:nvSpPr>
        <p:spPr>
          <a:xfrm>
            <a:off x="481029" y="1051486"/>
            <a:ext cx="10863669" cy="5806514"/>
          </a:xfrm>
          <a:prstGeom prst="rect">
            <a:avLst/>
          </a:prstGeom>
          <a:noFill/>
          <a:ln>
            <a:noFill/>
          </a:ln>
        </p:spPr>
        <p:txBody>
          <a:bodyPr spcFirstLastPara="1" wrap="square" lIns="91425" tIns="45700" rIns="91425" bIns="45700" anchor="t" anchorCtr="0">
            <a:normAutofit/>
          </a:bodyPr>
          <a:lstStyle/>
          <a:p>
            <a:pPr lvl="0" algn="ctr">
              <a:buSzPts val="3600"/>
            </a:pPr>
            <a:r>
              <a:rPr lang="en-US" sz="3600" b="1" dirty="0">
                <a:latin typeface="Cambria"/>
                <a:ea typeface="Cambria"/>
                <a:cs typeface="Cambria"/>
                <a:sym typeface="Cambria"/>
              </a:rPr>
              <a:t>Implementation</a:t>
            </a:r>
            <a:endParaRPr b="1" dirty="0"/>
          </a:p>
        </p:txBody>
      </p:sp>
      <p:pic>
        <p:nvPicPr>
          <p:cNvPr id="5" name="Content Placeholder 4">
            <a:extLst>
              <a:ext uri="{FF2B5EF4-FFF2-40B4-BE49-F238E27FC236}">
                <a16:creationId xmlns:a16="http://schemas.microsoft.com/office/drawing/2014/main" id="{C7F7E2D7-4252-43E0-0916-374CD29604F8}"/>
              </a:ext>
            </a:extLst>
          </p:cNvPr>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a:xfrm>
            <a:off x="792431" y="1681480"/>
            <a:ext cx="5120432" cy="4674870"/>
          </a:xfrm>
          <a:prstGeom prst="rect">
            <a:avLst/>
          </a:prstGeom>
        </p:spPr>
      </p:pic>
      <p:pic>
        <p:nvPicPr>
          <p:cNvPr id="6" name="Picture 5">
            <a:extLst>
              <a:ext uri="{FF2B5EF4-FFF2-40B4-BE49-F238E27FC236}">
                <a16:creationId xmlns:a16="http://schemas.microsoft.com/office/drawing/2014/main" id="{E79C7C65-5222-61DE-9D05-ACE9763612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7672" y="1681480"/>
            <a:ext cx="5316428" cy="1861548"/>
          </a:xfrm>
          <a:prstGeom prst="rect">
            <a:avLst/>
          </a:prstGeom>
        </p:spPr>
      </p:pic>
      <p:pic>
        <p:nvPicPr>
          <p:cNvPr id="7" name="Picture 6">
            <a:extLst>
              <a:ext uri="{FF2B5EF4-FFF2-40B4-BE49-F238E27FC236}">
                <a16:creationId xmlns:a16="http://schemas.microsoft.com/office/drawing/2014/main" id="{07A11ED8-6AF4-2B07-51DD-84E01E4037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61962" y="3698163"/>
            <a:ext cx="5247848" cy="1861548"/>
          </a:xfrm>
          <a:prstGeom prst="rect">
            <a:avLst/>
          </a:prstGeom>
        </p:spPr>
      </p:pic>
    </p:spTree>
    <p:extLst>
      <p:ext uri="{BB962C8B-B14F-4D97-AF65-F5344CB8AC3E}">
        <p14:creationId xmlns:p14="http://schemas.microsoft.com/office/powerpoint/2010/main" val="210506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4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6F1F67C2-1703-047F-9465-E34BE55023E4}"/>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C5587A47-0AB9-31FD-49AF-3D3F1327EA20}"/>
              </a:ext>
            </a:extLst>
          </p:cNvPr>
          <p:cNvSpPr txBox="1">
            <a:spLocks noGrp="1"/>
          </p:cNvSpPr>
          <p:nvPr>
            <p:ph type="ftr" idx="11"/>
          </p:nvPr>
        </p:nvSpPr>
        <p:spPr>
          <a:xfrm>
            <a:off x="4013886"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99" name="Google Shape;99;p2">
            <a:extLst>
              <a:ext uri="{FF2B5EF4-FFF2-40B4-BE49-F238E27FC236}">
                <a16:creationId xmlns:a16="http://schemas.microsoft.com/office/drawing/2014/main" id="{EA576E3C-C59E-496F-78FF-6F9422AB3887}"/>
              </a:ext>
            </a:extLst>
          </p:cNvPr>
          <p:cNvSpPr txBox="1">
            <a:spLocks noGrp="1"/>
          </p:cNvSpPr>
          <p:nvPr>
            <p:ph type="sldNum" idx="12"/>
          </p:nvPr>
        </p:nvSpPr>
        <p:spPr>
          <a:xfrm>
            <a:off x="8585886"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100" name="Google Shape;100;p2" descr="A blue circle with text and words&#10;&#10;Description automatically generated">
            <a:extLst>
              <a:ext uri="{FF2B5EF4-FFF2-40B4-BE49-F238E27FC236}">
                <a16:creationId xmlns:a16="http://schemas.microsoft.com/office/drawing/2014/main" id="{88C02E5D-487C-C079-51FE-123BEB68BC71}"/>
              </a:ext>
            </a:extLst>
          </p:cNvPr>
          <p:cNvPicPr preferRelativeResize="0"/>
          <p:nvPr/>
        </p:nvPicPr>
        <p:blipFill rotWithShape="1">
          <a:blip r:embed="rId3">
            <a:alphaModFix/>
          </a:blip>
          <a:srcRect/>
          <a:stretch/>
        </p:blipFill>
        <p:spPr>
          <a:xfrm>
            <a:off x="10733852" y="176754"/>
            <a:ext cx="874732" cy="874732"/>
          </a:xfrm>
          <a:prstGeom prst="rect">
            <a:avLst/>
          </a:prstGeom>
          <a:noFill/>
          <a:ln>
            <a:noFill/>
          </a:ln>
        </p:spPr>
      </p:pic>
      <p:sp>
        <p:nvSpPr>
          <p:cNvPr id="101" name="Google Shape;101;p2">
            <a:extLst>
              <a:ext uri="{FF2B5EF4-FFF2-40B4-BE49-F238E27FC236}">
                <a16:creationId xmlns:a16="http://schemas.microsoft.com/office/drawing/2014/main" id="{8A64D1FB-BBEF-1D18-AAF9-CA9EA4D7D532}"/>
              </a:ext>
            </a:extLst>
          </p:cNvPr>
          <p:cNvSpPr txBox="1">
            <a:spLocks noGrp="1"/>
          </p:cNvSpPr>
          <p:nvPr>
            <p:ph type="title"/>
          </p:nvPr>
        </p:nvSpPr>
        <p:spPr>
          <a:xfrm>
            <a:off x="481029" y="1051486"/>
            <a:ext cx="10863669" cy="5806514"/>
          </a:xfrm>
          <a:prstGeom prst="rect">
            <a:avLst/>
          </a:prstGeom>
          <a:noFill/>
          <a:ln>
            <a:noFill/>
          </a:ln>
        </p:spPr>
        <p:txBody>
          <a:bodyPr spcFirstLastPara="1" wrap="square" lIns="91425" tIns="45700" rIns="91425" bIns="45700" anchor="t" anchorCtr="0">
            <a:normAutofit/>
          </a:bodyPr>
          <a:lstStyle/>
          <a:p>
            <a:pPr lvl="0" algn="ctr">
              <a:buSzPts val="3600"/>
            </a:pPr>
            <a:r>
              <a:rPr lang="en-US" sz="3600" b="1" dirty="0">
                <a:latin typeface="Cambria"/>
                <a:ea typeface="Cambria"/>
                <a:cs typeface="Cambria"/>
                <a:sym typeface="Cambria"/>
              </a:rPr>
              <a:t>Results</a:t>
            </a:r>
            <a:endParaRPr b="1" dirty="0"/>
          </a:p>
        </p:txBody>
      </p:sp>
      <p:pic>
        <p:nvPicPr>
          <p:cNvPr id="5" name="Picture 4">
            <a:extLst>
              <a:ext uri="{FF2B5EF4-FFF2-40B4-BE49-F238E27FC236}">
                <a16:creationId xmlns:a16="http://schemas.microsoft.com/office/drawing/2014/main" id="{A80AED42-C922-AFA7-BE42-CBFBE34D3B1D}"/>
              </a:ext>
            </a:extLst>
          </p:cNvPr>
          <p:cNvPicPr>
            <a:picLocks noChangeAspect="1"/>
          </p:cNvPicPr>
          <p:nvPr/>
        </p:nvPicPr>
        <p:blipFill>
          <a:blip r:embed="rId4"/>
          <a:stretch>
            <a:fillRect/>
          </a:stretch>
        </p:blipFill>
        <p:spPr>
          <a:xfrm>
            <a:off x="2653224" y="1673525"/>
            <a:ext cx="7304262" cy="5115464"/>
          </a:xfrm>
          <a:prstGeom prst="rect">
            <a:avLst/>
          </a:prstGeom>
        </p:spPr>
      </p:pic>
    </p:spTree>
    <p:extLst>
      <p:ext uri="{BB962C8B-B14F-4D97-AF65-F5344CB8AC3E}">
        <p14:creationId xmlns:p14="http://schemas.microsoft.com/office/powerpoint/2010/main" val="34465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4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BD5A59A3-9485-EE56-4B17-BF1AE31D7051}"/>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4CBEC186-6089-C346-88DA-73C377B271FC}"/>
              </a:ext>
            </a:extLst>
          </p:cNvPr>
          <p:cNvSpPr txBox="1">
            <a:spLocks noGrp="1"/>
          </p:cNvSpPr>
          <p:nvPr>
            <p:ph type="ftr" idx="11"/>
          </p:nvPr>
        </p:nvSpPr>
        <p:spPr>
          <a:xfrm>
            <a:off x="4013886"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99" name="Google Shape;99;p2">
            <a:extLst>
              <a:ext uri="{FF2B5EF4-FFF2-40B4-BE49-F238E27FC236}">
                <a16:creationId xmlns:a16="http://schemas.microsoft.com/office/drawing/2014/main" id="{DD6AAE0A-69A2-C00E-CEE3-9BD5E48BF1BA}"/>
              </a:ext>
            </a:extLst>
          </p:cNvPr>
          <p:cNvSpPr txBox="1">
            <a:spLocks noGrp="1"/>
          </p:cNvSpPr>
          <p:nvPr>
            <p:ph type="sldNum" idx="12"/>
          </p:nvPr>
        </p:nvSpPr>
        <p:spPr>
          <a:xfrm>
            <a:off x="8585886"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100" name="Google Shape;100;p2" descr="A blue circle with text and words&#10;&#10;Description automatically generated">
            <a:extLst>
              <a:ext uri="{FF2B5EF4-FFF2-40B4-BE49-F238E27FC236}">
                <a16:creationId xmlns:a16="http://schemas.microsoft.com/office/drawing/2014/main" id="{C46C081D-2936-F994-F670-0024B1A3C4F3}"/>
              </a:ext>
            </a:extLst>
          </p:cNvPr>
          <p:cNvPicPr preferRelativeResize="0"/>
          <p:nvPr/>
        </p:nvPicPr>
        <p:blipFill rotWithShape="1">
          <a:blip r:embed="rId3">
            <a:alphaModFix/>
          </a:blip>
          <a:srcRect/>
          <a:stretch/>
        </p:blipFill>
        <p:spPr>
          <a:xfrm>
            <a:off x="10733852" y="176754"/>
            <a:ext cx="874732" cy="874732"/>
          </a:xfrm>
          <a:prstGeom prst="rect">
            <a:avLst/>
          </a:prstGeom>
          <a:noFill/>
          <a:ln>
            <a:noFill/>
          </a:ln>
        </p:spPr>
      </p:pic>
      <p:sp>
        <p:nvSpPr>
          <p:cNvPr id="101" name="Google Shape;101;p2">
            <a:extLst>
              <a:ext uri="{FF2B5EF4-FFF2-40B4-BE49-F238E27FC236}">
                <a16:creationId xmlns:a16="http://schemas.microsoft.com/office/drawing/2014/main" id="{6007730A-1060-680F-6069-438F7004E2DB}"/>
              </a:ext>
            </a:extLst>
          </p:cNvPr>
          <p:cNvSpPr txBox="1">
            <a:spLocks noGrp="1"/>
          </p:cNvSpPr>
          <p:nvPr>
            <p:ph type="title"/>
          </p:nvPr>
        </p:nvSpPr>
        <p:spPr>
          <a:xfrm>
            <a:off x="481029" y="1051486"/>
            <a:ext cx="10863669" cy="5806514"/>
          </a:xfrm>
          <a:prstGeom prst="rect">
            <a:avLst/>
          </a:prstGeom>
          <a:noFill/>
          <a:ln>
            <a:noFill/>
          </a:ln>
        </p:spPr>
        <p:txBody>
          <a:bodyPr spcFirstLastPara="1" wrap="square" lIns="91425" tIns="45700" rIns="91425" bIns="45700" anchor="t" anchorCtr="0">
            <a:normAutofit/>
          </a:bodyPr>
          <a:lstStyle/>
          <a:p>
            <a:pPr lvl="0" algn="ctr">
              <a:buSzPts val="3600"/>
            </a:pPr>
            <a:r>
              <a:rPr lang="en-US" sz="3600" b="1" dirty="0">
                <a:latin typeface="Cambria"/>
                <a:ea typeface="Cambria"/>
                <a:cs typeface="Cambria"/>
                <a:sym typeface="Cambria"/>
              </a:rPr>
              <a:t>Results</a:t>
            </a:r>
            <a:endParaRPr b="1" dirty="0"/>
          </a:p>
        </p:txBody>
      </p:sp>
      <p:pic>
        <p:nvPicPr>
          <p:cNvPr id="2" name="Picture 1">
            <a:extLst>
              <a:ext uri="{FF2B5EF4-FFF2-40B4-BE49-F238E27FC236}">
                <a16:creationId xmlns:a16="http://schemas.microsoft.com/office/drawing/2014/main" id="{EA4CE52B-FCDC-71A8-6E09-494E6AFF29D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7143" y="1817650"/>
            <a:ext cx="6629400" cy="4274185"/>
          </a:xfrm>
          <a:prstGeom prst="rect">
            <a:avLst/>
          </a:prstGeom>
          <a:noFill/>
          <a:ln>
            <a:noFill/>
          </a:ln>
        </p:spPr>
      </p:pic>
      <p:pic>
        <p:nvPicPr>
          <p:cNvPr id="3" name="Picture 2">
            <a:extLst>
              <a:ext uri="{FF2B5EF4-FFF2-40B4-BE49-F238E27FC236}">
                <a16:creationId xmlns:a16="http://schemas.microsoft.com/office/drawing/2014/main" id="{13606ACD-95B6-ACB5-DD88-786BD25C970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62997" y="2294218"/>
            <a:ext cx="4514850" cy="2819400"/>
          </a:xfrm>
          <a:prstGeom prst="rect">
            <a:avLst/>
          </a:prstGeom>
          <a:noFill/>
          <a:ln>
            <a:noFill/>
          </a:ln>
        </p:spPr>
      </p:pic>
    </p:spTree>
    <p:extLst>
      <p:ext uri="{BB962C8B-B14F-4D97-AF65-F5344CB8AC3E}">
        <p14:creationId xmlns:p14="http://schemas.microsoft.com/office/powerpoint/2010/main" val="204158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4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790BC014-B599-74EC-E09F-42791C165FA3}"/>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A0061503-9649-93AE-15B7-31549F51A1CB}"/>
              </a:ext>
            </a:extLst>
          </p:cNvPr>
          <p:cNvSpPr txBox="1">
            <a:spLocks noGrp="1"/>
          </p:cNvSpPr>
          <p:nvPr>
            <p:ph type="ftr" idx="11"/>
          </p:nvPr>
        </p:nvSpPr>
        <p:spPr>
          <a:xfrm>
            <a:off x="4013886"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99" name="Google Shape;99;p2">
            <a:extLst>
              <a:ext uri="{FF2B5EF4-FFF2-40B4-BE49-F238E27FC236}">
                <a16:creationId xmlns:a16="http://schemas.microsoft.com/office/drawing/2014/main" id="{BECF0923-0C88-1ABB-C567-7348BF77AFD5}"/>
              </a:ext>
            </a:extLst>
          </p:cNvPr>
          <p:cNvSpPr txBox="1">
            <a:spLocks noGrp="1"/>
          </p:cNvSpPr>
          <p:nvPr>
            <p:ph type="sldNum" idx="12"/>
          </p:nvPr>
        </p:nvSpPr>
        <p:spPr>
          <a:xfrm>
            <a:off x="8585886"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100" name="Google Shape;100;p2" descr="A blue circle with text and words&#10;&#10;Description automatically generated">
            <a:extLst>
              <a:ext uri="{FF2B5EF4-FFF2-40B4-BE49-F238E27FC236}">
                <a16:creationId xmlns:a16="http://schemas.microsoft.com/office/drawing/2014/main" id="{46B7DE6A-B314-25D1-467B-2254D2A75A1C}"/>
              </a:ext>
            </a:extLst>
          </p:cNvPr>
          <p:cNvPicPr preferRelativeResize="0"/>
          <p:nvPr/>
        </p:nvPicPr>
        <p:blipFill rotWithShape="1">
          <a:blip r:embed="rId3">
            <a:alphaModFix/>
          </a:blip>
          <a:srcRect/>
          <a:stretch/>
        </p:blipFill>
        <p:spPr>
          <a:xfrm>
            <a:off x="10733852" y="176754"/>
            <a:ext cx="874732" cy="874732"/>
          </a:xfrm>
          <a:prstGeom prst="rect">
            <a:avLst/>
          </a:prstGeom>
          <a:noFill/>
          <a:ln>
            <a:noFill/>
          </a:ln>
        </p:spPr>
      </p:pic>
      <p:sp>
        <p:nvSpPr>
          <p:cNvPr id="101" name="Google Shape;101;p2">
            <a:extLst>
              <a:ext uri="{FF2B5EF4-FFF2-40B4-BE49-F238E27FC236}">
                <a16:creationId xmlns:a16="http://schemas.microsoft.com/office/drawing/2014/main" id="{CF251752-6E53-C8C0-7866-312E0BE20390}"/>
              </a:ext>
            </a:extLst>
          </p:cNvPr>
          <p:cNvSpPr txBox="1">
            <a:spLocks noGrp="1"/>
          </p:cNvSpPr>
          <p:nvPr>
            <p:ph type="title"/>
          </p:nvPr>
        </p:nvSpPr>
        <p:spPr>
          <a:xfrm>
            <a:off x="465417" y="732398"/>
            <a:ext cx="10863669" cy="5806514"/>
          </a:xfrm>
          <a:prstGeom prst="rect">
            <a:avLst/>
          </a:prstGeom>
          <a:noFill/>
          <a:ln>
            <a:noFill/>
          </a:ln>
        </p:spPr>
        <p:txBody>
          <a:bodyPr spcFirstLastPara="1" wrap="square" lIns="91425" tIns="45700" rIns="91425" bIns="45700" anchor="t" anchorCtr="0">
            <a:normAutofit/>
          </a:bodyPr>
          <a:lstStyle/>
          <a:p>
            <a:pPr lvl="0">
              <a:buSzPts val="3600"/>
            </a:pPr>
            <a:r>
              <a:rPr lang="en-US" sz="3600" b="1" dirty="0">
                <a:latin typeface="Cambria"/>
                <a:ea typeface="Cambria"/>
                <a:cs typeface="Cambria"/>
                <a:sym typeface="Cambria"/>
              </a:rPr>
              <a:t>Challenges</a:t>
            </a:r>
            <a:endParaRPr b="1" dirty="0"/>
          </a:p>
        </p:txBody>
      </p:sp>
      <p:sp>
        <p:nvSpPr>
          <p:cNvPr id="4" name="TextBox 3">
            <a:extLst>
              <a:ext uri="{FF2B5EF4-FFF2-40B4-BE49-F238E27FC236}">
                <a16:creationId xmlns:a16="http://schemas.microsoft.com/office/drawing/2014/main" id="{F984318C-D450-C636-DF24-479F14018200}"/>
              </a:ext>
            </a:extLst>
          </p:cNvPr>
          <p:cNvSpPr txBox="1"/>
          <p:nvPr/>
        </p:nvSpPr>
        <p:spPr>
          <a:xfrm>
            <a:off x="465417" y="1246519"/>
            <a:ext cx="11261166" cy="5016758"/>
          </a:xfrm>
          <a:prstGeom prst="rect">
            <a:avLst/>
          </a:prstGeom>
          <a:noFill/>
        </p:spPr>
        <p:txBody>
          <a:bodyPr wrap="square">
            <a:spAutoFit/>
          </a:bodyPr>
          <a:lstStyle/>
          <a:p>
            <a:r>
              <a:rPr lang="en-US" sz="2000" b="1" dirty="0">
                <a:latin typeface="+mj-lt"/>
              </a:rPr>
              <a:t>1.Slow Performance of Rule-Based Chatbot </a:t>
            </a:r>
          </a:p>
          <a:p>
            <a:r>
              <a:rPr lang="en-US" sz="2000" dirty="0">
                <a:latin typeface="+mj-lt"/>
              </a:rPr>
              <a:t>The rule-based chatbot initially took a long time to respond due to inefficient iterations over the entire dataset. </a:t>
            </a:r>
          </a:p>
          <a:p>
            <a:endParaRPr lang="en-US" sz="2000" dirty="0">
              <a:latin typeface="+mj-lt"/>
            </a:endParaRPr>
          </a:p>
          <a:p>
            <a:r>
              <a:rPr lang="en-US" sz="2000" b="1" dirty="0">
                <a:latin typeface="+mj-lt"/>
              </a:rPr>
              <a:t>2. Low Accuracy (~50%) </a:t>
            </a:r>
          </a:p>
          <a:p>
            <a:r>
              <a:rPr lang="en-US" sz="2000" dirty="0">
                <a:latin typeface="+mj-lt"/>
              </a:rPr>
              <a:t>The basic rule-based and logistic regression models provided only about 50% accuracy.</a:t>
            </a:r>
          </a:p>
          <a:p>
            <a:endParaRPr lang="en-US" sz="2000" dirty="0">
              <a:latin typeface="+mj-lt"/>
            </a:endParaRPr>
          </a:p>
          <a:p>
            <a:r>
              <a:rPr lang="en-US" sz="2000" b="1" dirty="0">
                <a:latin typeface="+mj-lt"/>
              </a:rPr>
              <a:t>3.Sparse and Noisy Dataset </a:t>
            </a:r>
          </a:p>
          <a:p>
            <a:r>
              <a:rPr lang="en-US" sz="2000" dirty="0">
                <a:latin typeface="+mj-lt"/>
              </a:rPr>
              <a:t>The dataset contained several irrelevant or inconsistent entries, affecting the model's learning. </a:t>
            </a:r>
          </a:p>
          <a:p>
            <a:endParaRPr lang="en-US" sz="2000" dirty="0">
              <a:latin typeface="+mj-lt"/>
            </a:endParaRPr>
          </a:p>
          <a:p>
            <a:r>
              <a:rPr lang="en-US" sz="2000" b="1" dirty="0">
                <a:latin typeface="+mj-lt"/>
              </a:rPr>
              <a:t>4. Inconsistent Input Lengths </a:t>
            </a:r>
          </a:p>
          <a:p>
            <a:r>
              <a:rPr lang="en-US" sz="2000" dirty="0">
                <a:latin typeface="+mj-lt"/>
              </a:rPr>
              <a:t>For Deep Learning Questions and answers varied widely in length, creating input mismatches for neural networks. </a:t>
            </a:r>
          </a:p>
          <a:p>
            <a:endParaRPr lang="en-US" sz="2000" dirty="0">
              <a:latin typeface="+mj-lt"/>
            </a:endParaRPr>
          </a:p>
          <a:p>
            <a:r>
              <a:rPr lang="en-US" sz="2000" b="1" dirty="0">
                <a:latin typeface="+mj-lt"/>
              </a:rPr>
              <a:t>5. Difficulty in Evaluating Chatbot Responses</a:t>
            </a:r>
          </a:p>
          <a:p>
            <a:r>
              <a:rPr lang="en-US" sz="2000" dirty="0">
                <a:latin typeface="+mj-lt"/>
              </a:rPr>
              <a:t> Determining whether a chatbot response was "good" or "bad" involved subjective judgment. </a:t>
            </a:r>
          </a:p>
        </p:txBody>
      </p:sp>
    </p:spTree>
    <p:extLst>
      <p:ext uri="{BB962C8B-B14F-4D97-AF65-F5344CB8AC3E}">
        <p14:creationId xmlns:p14="http://schemas.microsoft.com/office/powerpoint/2010/main" val="343748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4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E037E992-158E-1C15-6273-AA5669E7F79F}"/>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B94438F9-82E7-B631-53A8-6F00BCB716E6}"/>
              </a:ext>
            </a:extLst>
          </p:cNvPr>
          <p:cNvSpPr txBox="1">
            <a:spLocks noGrp="1"/>
          </p:cNvSpPr>
          <p:nvPr>
            <p:ph type="ftr" idx="11"/>
          </p:nvPr>
        </p:nvSpPr>
        <p:spPr>
          <a:xfrm>
            <a:off x="4013886"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99" name="Google Shape;99;p2">
            <a:extLst>
              <a:ext uri="{FF2B5EF4-FFF2-40B4-BE49-F238E27FC236}">
                <a16:creationId xmlns:a16="http://schemas.microsoft.com/office/drawing/2014/main" id="{2BAC8D46-0859-1F54-F915-D00290AD3A7D}"/>
              </a:ext>
            </a:extLst>
          </p:cNvPr>
          <p:cNvSpPr txBox="1">
            <a:spLocks noGrp="1"/>
          </p:cNvSpPr>
          <p:nvPr>
            <p:ph type="sldNum" idx="12"/>
          </p:nvPr>
        </p:nvSpPr>
        <p:spPr>
          <a:xfrm>
            <a:off x="8585886" y="6369797"/>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100" name="Google Shape;100;p2" descr="A blue circle with text and words&#10;&#10;Description automatically generated">
            <a:extLst>
              <a:ext uri="{FF2B5EF4-FFF2-40B4-BE49-F238E27FC236}">
                <a16:creationId xmlns:a16="http://schemas.microsoft.com/office/drawing/2014/main" id="{8034A8D0-6BB0-CF76-86A9-693BD6E867A7}"/>
              </a:ext>
            </a:extLst>
          </p:cNvPr>
          <p:cNvPicPr preferRelativeResize="0"/>
          <p:nvPr/>
        </p:nvPicPr>
        <p:blipFill rotWithShape="1">
          <a:blip r:embed="rId3">
            <a:alphaModFix/>
          </a:blip>
          <a:srcRect/>
          <a:stretch/>
        </p:blipFill>
        <p:spPr>
          <a:xfrm>
            <a:off x="10733852" y="176754"/>
            <a:ext cx="874732" cy="874732"/>
          </a:xfrm>
          <a:prstGeom prst="rect">
            <a:avLst/>
          </a:prstGeom>
          <a:noFill/>
          <a:ln>
            <a:noFill/>
          </a:ln>
        </p:spPr>
      </p:pic>
      <p:sp>
        <p:nvSpPr>
          <p:cNvPr id="101" name="Google Shape;101;p2">
            <a:extLst>
              <a:ext uri="{FF2B5EF4-FFF2-40B4-BE49-F238E27FC236}">
                <a16:creationId xmlns:a16="http://schemas.microsoft.com/office/drawing/2014/main" id="{CB09B9D6-D7C3-99B0-79A7-ADAB6F8279EB}"/>
              </a:ext>
            </a:extLst>
          </p:cNvPr>
          <p:cNvSpPr txBox="1">
            <a:spLocks noGrp="1"/>
          </p:cNvSpPr>
          <p:nvPr>
            <p:ph type="title"/>
          </p:nvPr>
        </p:nvSpPr>
        <p:spPr>
          <a:xfrm>
            <a:off x="744915" y="914961"/>
            <a:ext cx="10863669" cy="5806514"/>
          </a:xfrm>
          <a:prstGeom prst="rect">
            <a:avLst/>
          </a:prstGeom>
          <a:noFill/>
          <a:ln>
            <a:noFill/>
          </a:ln>
        </p:spPr>
        <p:txBody>
          <a:bodyPr spcFirstLastPara="1" wrap="square" lIns="91425" tIns="45700" rIns="91425" bIns="45700" anchor="t" anchorCtr="0">
            <a:normAutofit/>
          </a:bodyPr>
          <a:lstStyle/>
          <a:p>
            <a:pPr lvl="0">
              <a:buSzPts val="3600"/>
            </a:pPr>
            <a:r>
              <a:rPr lang="en-US" b="1" dirty="0">
                <a:latin typeface="Cambria"/>
                <a:ea typeface="Cambria"/>
                <a:cs typeface="Cambria"/>
                <a:sym typeface="Cambria"/>
              </a:rPr>
              <a:t>Future Work</a:t>
            </a:r>
            <a:br>
              <a:rPr lang="en-US" b="1" dirty="0">
                <a:latin typeface="Cambria"/>
                <a:ea typeface="Cambria"/>
                <a:cs typeface="Cambria"/>
                <a:sym typeface="Cambria"/>
              </a:rPr>
            </a:br>
            <a:br>
              <a:rPr lang="en-US" b="1" dirty="0">
                <a:latin typeface="Cambria"/>
                <a:ea typeface="Cambria"/>
                <a:cs typeface="Cambria"/>
                <a:sym typeface="Cambria"/>
              </a:rPr>
            </a:br>
            <a:endParaRPr b="1" dirty="0"/>
          </a:p>
        </p:txBody>
      </p:sp>
      <p:sp>
        <p:nvSpPr>
          <p:cNvPr id="2" name="Rectangle 1">
            <a:extLst>
              <a:ext uri="{FF2B5EF4-FFF2-40B4-BE49-F238E27FC236}">
                <a16:creationId xmlns:a16="http://schemas.microsoft.com/office/drawing/2014/main" id="{9F1CA326-0AC2-7514-39D7-2370D133214E}"/>
              </a:ext>
            </a:extLst>
          </p:cNvPr>
          <p:cNvSpPr>
            <a:spLocks noChangeArrowheads="1"/>
          </p:cNvSpPr>
          <p:nvPr/>
        </p:nvSpPr>
        <p:spPr bwMode="auto">
          <a:xfrm>
            <a:off x="583416" y="1789693"/>
            <a:ext cx="1078532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Integration with voice assistants</a:t>
            </a:r>
            <a:r>
              <a:rPr kumimoji="0" lang="en-US" altLang="en-US" sz="2000" b="0" i="0" u="none" strike="noStrike" cap="none" normalizeH="0" baseline="0" dirty="0">
                <a:ln>
                  <a:noFill/>
                </a:ln>
                <a:solidFill>
                  <a:schemeClr val="tx1"/>
                </a:solidFill>
                <a:effectLst/>
                <a:latin typeface="+mj-lt"/>
              </a:rPr>
              <a:t> like Alexa or Google Assistant for enhanced accessibility.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Multilingual support</a:t>
            </a:r>
            <a:r>
              <a:rPr kumimoji="0" lang="en-US" altLang="en-US" sz="2000" b="0" i="0" u="none" strike="noStrike" cap="none" normalizeH="0" baseline="0" dirty="0">
                <a:ln>
                  <a:noFill/>
                </a:ln>
                <a:solidFill>
                  <a:schemeClr val="tx1"/>
                </a:solidFill>
                <a:effectLst/>
                <a:latin typeface="+mj-lt"/>
              </a:rPr>
              <a:t> to cater to a wider and more diverse customer base.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Sentiment analysis</a:t>
            </a:r>
            <a:r>
              <a:rPr kumimoji="0" lang="en-US" altLang="en-US" sz="2000" b="0" i="0" u="none" strike="noStrike" cap="none" normalizeH="0" baseline="0" dirty="0">
                <a:ln>
                  <a:noFill/>
                </a:ln>
                <a:solidFill>
                  <a:schemeClr val="tx1"/>
                </a:solidFill>
                <a:effectLst/>
                <a:latin typeface="+mj-lt"/>
              </a:rPr>
              <a:t> to better understand customer emotions and respond accordingly.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Improved personalization</a:t>
            </a:r>
            <a:r>
              <a:rPr kumimoji="0" lang="en-US" altLang="en-US" sz="2000" b="0" i="0" u="none" strike="noStrike" cap="none" normalizeH="0" baseline="0" dirty="0">
                <a:ln>
                  <a:noFill/>
                </a:ln>
                <a:solidFill>
                  <a:schemeClr val="tx1"/>
                </a:solidFill>
                <a:effectLst/>
                <a:latin typeface="+mj-lt"/>
              </a:rPr>
              <a:t> using user data and AI to tailor responses.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Stronger data security</a:t>
            </a:r>
            <a:r>
              <a:rPr kumimoji="0" lang="en-US" altLang="en-US" sz="2000" b="0" i="0" u="none" strike="noStrike" cap="none" normalizeH="0" baseline="0" dirty="0">
                <a:ln>
                  <a:noFill/>
                </a:ln>
                <a:solidFill>
                  <a:schemeClr val="tx1"/>
                </a:solidFill>
                <a:effectLst/>
                <a:latin typeface="+mj-lt"/>
              </a:rPr>
              <a:t> features to ensure safe and private conversation</a:t>
            </a:r>
          </a:p>
        </p:txBody>
      </p:sp>
    </p:spTree>
    <p:extLst>
      <p:ext uri="{BB962C8B-B14F-4D97-AF65-F5344CB8AC3E}">
        <p14:creationId xmlns:p14="http://schemas.microsoft.com/office/powerpoint/2010/main" val="190531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4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61AA8E9E-1F2D-C9CF-6FA0-ECD26C48C9DE}"/>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629836F9-B242-261F-2E83-A2DA2548B34F}"/>
              </a:ext>
            </a:extLst>
          </p:cNvPr>
          <p:cNvSpPr txBox="1">
            <a:spLocks noGrp="1"/>
          </p:cNvSpPr>
          <p:nvPr>
            <p:ph type="ftr" idx="11"/>
          </p:nvPr>
        </p:nvSpPr>
        <p:spPr>
          <a:xfrm>
            <a:off x="4013886"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99" name="Google Shape;99;p2">
            <a:extLst>
              <a:ext uri="{FF2B5EF4-FFF2-40B4-BE49-F238E27FC236}">
                <a16:creationId xmlns:a16="http://schemas.microsoft.com/office/drawing/2014/main" id="{1E5337D8-DE06-A3C9-D7BA-611E6B445FD5}"/>
              </a:ext>
            </a:extLst>
          </p:cNvPr>
          <p:cNvSpPr txBox="1">
            <a:spLocks noGrp="1"/>
          </p:cNvSpPr>
          <p:nvPr>
            <p:ph type="sldNum" idx="12"/>
          </p:nvPr>
        </p:nvSpPr>
        <p:spPr>
          <a:xfrm>
            <a:off x="8585886"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100" name="Google Shape;100;p2" descr="A blue circle with text and words&#10;&#10;Description automatically generated">
            <a:extLst>
              <a:ext uri="{FF2B5EF4-FFF2-40B4-BE49-F238E27FC236}">
                <a16:creationId xmlns:a16="http://schemas.microsoft.com/office/drawing/2014/main" id="{D7D71A2D-EDD0-45EB-B43E-E2911B562D53}"/>
              </a:ext>
            </a:extLst>
          </p:cNvPr>
          <p:cNvPicPr preferRelativeResize="0"/>
          <p:nvPr/>
        </p:nvPicPr>
        <p:blipFill rotWithShape="1">
          <a:blip r:embed="rId3">
            <a:alphaModFix/>
          </a:blip>
          <a:srcRect/>
          <a:stretch/>
        </p:blipFill>
        <p:spPr>
          <a:xfrm>
            <a:off x="10733852" y="176754"/>
            <a:ext cx="874732" cy="874732"/>
          </a:xfrm>
          <a:prstGeom prst="rect">
            <a:avLst/>
          </a:prstGeom>
          <a:noFill/>
          <a:ln>
            <a:noFill/>
          </a:ln>
        </p:spPr>
      </p:pic>
      <p:sp>
        <p:nvSpPr>
          <p:cNvPr id="101" name="Google Shape;101;p2">
            <a:extLst>
              <a:ext uri="{FF2B5EF4-FFF2-40B4-BE49-F238E27FC236}">
                <a16:creationId xmlns:a16="http://schemas.microsoft.com/office/drawing/2014/main" id="{9985465B-466C-88F2-5CBA-5432CF4CFB19}"/>
              </a:ext>
            </a:extLst>
          </p:cNvPr>
          <p:cNvSpPr txBox="1">
            <a:spLocks noGrp="1"/>
          </p:cNvSpPr>
          <p:nvPr>
            <p:ph type="title"/>
          </p:nvPr>
        </p:nvSpPr>
        <p:spPr>
          <a:xfrm>
            <a:off x="481029" y="1051486"/>
            <a:ext cx="10863669" cy="5806514"/>
          </a:xfrm>
          <a:prstGeom prst="rect">
            <a:avLst/>
          </a:prstGeom>
          <a:noFill/>
          <a:ln>
            <a:noFill/>
          </a:ln>
        </p:spPr>
        <p:txBody>
          <a:bodyPr spcFirstLastPara="1" wrap="square" lIns="91425" tIns="45700" rIns="91425" bIns="45700" anchor="t" anchorCtr="0">
            <a:normAutofit/>
          </a:bodyPr>
          <a:lstStyle/>
          <a:p>
            <a:pPr lvl="0">
              <a:buSzPts val="3600"/>
            </a:pPr>
            <a:r>
              <a:rPr lang="en-US" sz="3600" b="1" dirty="0">
                <a:latin typeface="+mj-lt"/>
                <a:ea typeface="Cambria"/>
                <a:cs typeface="Cambria"/>
                <a:sym typeface="Cambria"/>
              </a:rPr>
              <a:t>Conclusion</a:t>
            </a:r>
            <a:br>
              <a:rPr lang="en-US" sz="3600" b="1" dirty="0">
                <a:latin typeface="+mj-lt"/>
                <a:ea typeface="Cambria"/>
                <a:cs typeface="Cambria"/>
                <a:sym typeface="Cambria"/>
              </a:rPr>
            </a:br>
            <a:br>
              <a:rPr lang="en-US" sz="3600" b="1" dirty="0">
                <a:latin typeface="+mj-lt"/>
                <a:ea typeface="Cambria"/>
                <a:cs typeface="Cambria"/>
                <a:sym typeface="Cambria"/>
              </a:rPr>
            </a:br>
            <a:br>
              <a:rPr lang="en-US" sz="3600" b="1" dirty="0">
                <a:latin typeface="+mj-lt"/>
                <a:ea typeface="Cambria"/>
                <a:cs typeface="Cambria"/>
                <a:sym typeface="Cambria"/>
              </a:rPr>
            </a:br>
            <a:r>
              <a:rPr lang="en-US" sz="2200" dirty="0">
                <a:latin typeface="+mj-lt"/>
              </a:rPr>
              <a:t>Chatbots and virtual assistants are reshaping customer service by providing instant, reliable, and cost-effective support. This project highlights their growing role in improving customer experience and reducing human workload. With advancements in AI and NLP, these technologies are becoming smarter, more interactive, and essential for modern businesses. As we move forward, they will continue to evolve and play a key role in delivering efficient and personalized customer service.</a:t>
            </a:r>
            <a:endParaRPr sz="2200" b="1" dirty="0">
              <a:latin typeface="+mj-lt"/>
            </a:endParaRPr>
          </a:p>
        </p:txBody>
      </p:sp>
    </p:spTree>
    <p:extLst>
      <p:ext uri="{BB962C8B-B14F-4D97-AF65-F5344CB8AC3E}">
        <p14:creationId xmlns:p14="http://schemas.microsoft.com/office/powerpoint/2010/main" val="168830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4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3769419" y="3017571"/>
            <a:ext cx="10542973" cy="82285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ct val="100000"/>
              <a:buFont typeface="Arial"/>
              <a:buNone/>
            </a:pPr>
            <a:r>
              <a:rPr lang="en-US" sz="6000" b="1" dirty="0">
                <a:latin typeface="Arial"/>
                <a:ea typeface="Arial"/>
                <a:cs typeface="Arial"/>
                <a:sym typeface="Arial"/>
              </a:rPr>
              <a:t>Thank You!</a:t>
            </a:r>
            <a:endParaRPr sz="6000" dirty="0"/>
          </a:p>
        </p:txBody>
      </p:sp>
      <p:sp>
        <p:nvSpPr>
          <p:cNvPr id="107" name="Google Shape;1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108" name="Google Shape;108;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112" name="Google Shape;112;p3" descr="A blue circle with text and words&#10;&#10;Description automatically generated"/>
          <p:cNvPicPr preferRelativeResize="0"/>
          <p:nvPr/>
        </p:nvPicPr>
        <p:blipFill rotWithShape="1">
          <a:blip r:embed="rId3">
            <a:alphaModFix/>
          </a:blip>
          <a:srcRect/>
          <a:stretch/>
        </p:blipFill>
        <p:spPr>
          <a:xfrm>
            <a:off x="10758566" y="176754"/>
            <a:ext cx="874732" cy="8747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ftr" idx="11"/>
          </p:nvPr>
        </p:nvSpPr>
        <p:spPr>
          <a:xfrm>
            <a:off x="4013886"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99" name="Google Shape;99;p2"/>
          <p:cNvSpPr txBox="1">
            <a:spLocks noGrp="1"/>
          </p:cNvSpPr>
          <p:nvPr>
            <p:ph type="sldNum" idx="12"/>
          </p:nvPr>
        </p:nvSpPr>
        <p:spPr>
          <a:xfrm>
            <a:off x="8585886"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100" name="Google Shape;100;p2" descr="A blue circle with text and words&#10;&#10;Description automatically generated"/>
          <p:cNvPicPr preferRelativeResize="0"/>
          <p:nvPr/>
        </p:nvPicPr>
        <p:blipFill rotWithShape="1">
          <a:blip r:embed="rId3">
            <a:alphaModFix/>
          </a:blip>
          <a:srcRect/>
          <a:stretch/>
        </p:blipFill>
        <p:spPr>
          <a:xfrm>
            <a:off x="10733852" y="176754"/>
            <a:ext cx="874732" cy="874732"/>
          </a:xfrm>
          <a:prstGeom prst="rect">
            <a:avLst/>
          </a:prstGeom>
          <a:noFill/>
          <a:ln>
            <a:noFill/>
          </a:ln>
        </p:spPr>
      </p:pic>
      <p:sp>
        <p:nvSpPr>
          <p:cNvPr id="101" name="Google Shape;101;p2"/>
          <p:cNvSpPr txBox="1">
            <a:spLocks noGrp="1"/>
          </p:cNvSpPr>
          <p:nvPr>
            <p:ph type="title"/>
          </p:nvPr>
        </p:nvSpPr>
        <p:spPr>
          <a:xfrm>
            <a:off x="481029" y="1051486"/>
            <a:ext cx="10863669" cy="5806514"/>
          </a:xfrm>
          <a:prstGeom prst="rect">
            <a:avLst/>
          </a:prstGeom>
          <a:noFill/>
          <a:ln>
            <a:noFill/>
          </a:ln>
        </p:spPr>
        <p:txBody>
          <a:bodyPr spcFirstLastPara="1" wrap="square" lIns="91425" tIns="45700" rIns="91425" bIns="45700" anchor="t" anchorCtr="0">
            <a:normAutofit/>
          </a:bodyPr>
          <a:lstStyle/>
          <a:p>
            <a:pPr lvl="0">
              <a:buSzPts val="3600"/>
            </a:pPr>
            <a:r>
              <a:rPr lang="en-US" sz="3600" b="1" dirty="0">
                <a:latin typeface="+mj-lt"/>
                <a:ea typeface="Cambria"/>
                <a:cs typeface="Cambria"/>
                <a:sym typeface="Cambria"/>
              </a:rPr>
              <a:t>Introduction</a:t>
            </a:r>
            <a:br>
              <a:rPr lang="en-US" sz="3600" b="1" dirty="0">
                <a:latin typeface="+mj-lt"/>
                <a:ea typeface="Cambria"/>
                <a:cs typeface="Cambria"/>
                <a:sym typeface="Cambria"/>
              </a:rPr>
            </a:br>
            <a:br>
              <a:rPr lang="en-US" sz="3600" b="1" dirty="0">
                <a:latin typeface="+mj-lt"/>
                <a:ea typeface="Cambria"/>
                <a:cs typeface="Cambria"/>
                <a:sym typeface="Cambria"/>
              </a:rPr>
            </a:br>
            <a:br>
              <a:rPr lang="en-US" sz="3600" dirty="0">
                <a:latin typeface="+mj-lt"/>
                <a:ea typeface="Cambria"/>
                <a:cs typeface="Cambria"/>
                <a:sym typeface="Cambria"/>
              </a:rPr>
            </a:br>
            <a:r>
              <a:rPr lang="en-US" sz="2200" dirty="0">
                <a:latin typeface="+mj-lt"/>
              </a:rPr>
              <a:t>In today’s fast-paced digital world, customer service expectations are evolving rapidly. To meet these demands, many businesses are integrating </a:t>
            </a:r>
            <a:r>
              <a:rPr lang="en-US" sz="2200" b="1" dirty="0">
                <a:latin typeface="+mj-lt"/>
              </a:rPr>
              <a:t>chatbots and virtual assistants</a:t>
            </a:r>
            <a:r>
              <a:rPr lang="en-US" sz="2200" dirty="0">
                <a:latin typeface="+mj-lt"/>
              </a:rPr>
              <a:t> into their support systems. This project explores how intelligent conversational agents can enhance customer service by providing instant responses, reducing human workload, and operating 24/7.</a:t>
            </a:r>
            <a:r>
              <a:rPr lang="en-US" sz="2400" dirty="0">
                <a:latin typeface="+mj-lt"/>
              </a:rPr>
              <a:t> This project focuses on building a chatbot and virtual assistant for customer service using Natural Language Processing (NLP).</a:t>
            </a:r>
            <a:endParaRPr sz="22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4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2F4CDCF1-EDE7-8317-10C4-5B45D2FD9B6A}"/>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958B1C75-7F04-3FC1-9549-88B17563CC0D}"/>
              </a:ext>
            </a:extLst>
          </p:cNvPr>
          <p:cNvSpPr txBox="1">
            <a:spLocks noGrp="1"/>
          </p:cNvSpPr>
          <p:nvPr>
            <p:ph type="ftr" idx="11"/>
          </p:nvPr>
        </p:nvSpPr>
        <p:spPr>
          <a:xfrm>
            <a:off x="4013886"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99" name="Google Shape;99;p2">
            <a:extLst>
              <a:ext uri="{FF2B5EF4-FFF2-40B4-BE49-F238E27FC236}">
                <a16:creationId xmlns:a16="http://schemas.microsoft.com/office/drawing/2014/main" id="{60CBA7A7-F183-1B71-F8C3-B2E6A89C23E5}"/>
              </a:ext>
            </a:extLst>
          </p:cNvPr>
          <p:cNvSpPr txBox="1">
            <a:spLocks noGrp="1"/>
          </p:cNvSpPr>
          <p:nvPr>
            <p:ph type="sldNum" idx="12"/>
          </p:nvPr>
        </p:nvSpPr>
        <p:spPr>
          <a:xfrm>
            <a:off x="8585886"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100" name="Google Shape;100;p2" descr="A blue circle with text and words&#10;&#10;Description automatically generated">
            <a:extLst>
              <a:ext uri="{FF2B5EF4-FFF2-40B4-BE49-F238E27FC236}">
                <a16:creationId xmlns:a16="http://schemas.microsoft.com/office/drawing/2014/main" id="{8AED760F-C224-E5D3-D6D4-C5545BD80B7E}"/>
              </a:ext>
            </a:extLst>
          </p:cNvPr>
          <p:cNvPicPr preferRelativeResize="0"/>
          <p:nvPr/>
        </p:nvPicPr>
        <p:blipFill rotWithShape="1">
          <a:blip r:embed="rId3">
            <a:alphaModFix/>
          </a:blip>
          <a:srcRect/>
          <a:stretch/>
        </p:blipFill>
        <p:spPr>
          <a:xfrm>
            <a:off x="10733852" y="176754"/>
            <a:ext cx="874732" cy="874732"/>
          </a:xfrm>
          <a:prstGeom prst="rect">
            <a:avLst/>
          </a:prstGeom>
          <a:noFill/>
          <a:ln>
            <a:noFill/>
          </a:ln>
        </p:spPr>
      </p:pic>
      <p:sp>
        <p:nvSpPr>
          <p:cNvPr id="101" name="Google Shape;101;p2">
            <a:extLst>
              <a:ext uri="{FF2B5EF4-FFF2-40B4-BE49-F238E27FC236}">
                <a16:creationId xmlns:a16="http://schemas.microsoft.com/office/drawing/2014/main" id="{22C308F6-1C52-B6C2-8669-9F771D03B16A}"/>
              </a:ext>
            </a:extLst>
          </p:cNvPr>
          <p:cNvSpPr txBox="1">
            <a:spLocks noGrp="1"/>
          </p:cNvSpPr>
          <p:nvPr>
            <p:ph type="title"/>
          </p:nvPr>
        </p:nvSpPr>
        <p:spPr>
          <a:xfrm>
            <a:off x="481029" y="1051486"/>
            <a:ext cx="10863669" cy="5806514"/>
          </a:xfrm>
          <a:prstGeom prst="rect">
            <a:avLst/>
          </a:prstGeom>
          <a:noFill/>
          <a:ln>
            <a:noFill/>
          </a:ln>
        </p:spPr>
        <p:txBody>
          <a:bodyPr spcFirstLastPara="1" wrap="square" lIns="91425" tIns="45700" rIns="91425" bIns="45700" anchor="t" anchorCtr="0">
            <a:normAutofit/>
          </a:bodyPr>
          <a:lstStyle/>
          <a:p>
            <a:pPr lvl="0">
              <a:buSzPts val="3600"/>
            </a:pPr>
            <a:r>
              <a:rPr lang="en-US" sz="3600" b="1" dirty="0">
                <a:latin typeface="+mj-lt"/>
                <a:ea typeface="Cambria"/>
                <a:cs typeface="Cambria"/>
                <a:sym typeface="Cambria"/>
              </a:rPr>
              <a:t>Problem Statement</a:t>
            </a:r>
            <a:br>
              <a:rPr lang="en-US" sz="3600" b="1" dirty="0">
                <a:latin typeface="+mj-lt"/>
                <a:ea typeface="Cambria"/>
                <a:cs typeface="Cambria"/>
                <a:sym typeface="Cambria"/>
              </a:rPr>
            </a:br>
            <a:br>
              <a:rPr lang="en-US" sz="3600" b="1" dirty="0">
                <a:latin typeface="+mj-lt"/>
                <a:ea typeface="Cambria"/>
                <a:cs typeface="Cambria"/>
                <a:sym typeface="Cambria"/>
              </a:rPr>
            </a:br>
            <a:br>
              <a:rPr lang="en-US" sz="3600" b="1" dirty="0">
                <a:latin typeface="+mj-lt"/>
                <a:ea typeface="Cambria"/>
                <a:cs typeface="Cambria"/>
                <a:sym typeface="Cambria"/>
              </a:rPr>
            </a:br>
            <a:r>
              <a:rPr lang="en-US" sz="2400" dirty="0">
                <a:latin typeface="+mj-lt"/>
              </a:rPr>
              <a:t>As customer expectations grow for instant and efficient support, businesses face challenges in maintaining high-quality service at scale. This project addresses the need for an intelligent, automated solution—</a:t>
            </a:r>
            <a:r>
              <a:rPr lang="en-US" sz="2400" b="1" dirty="0">
                <a:latin typeface="+mj-lt"/>
              </a:rPr>
              <a:t>a chatbot and virtual assistant</a:t>
            </a:r>
            <a:r>
              <a:rPr lang="en-US" sz="2400" dirty="0">
                <a:latin typeface="+mj-lt"/>
              </a:rPr>
              <a:t>—that can handle customer queries in real-time, reduce human dependency, and enhance user satisfaction by offering consistent, 24/7 support.</a:t>
            </a:r>
            <a:br>
              <a:rPr lang="en-US" sz="3600" b="1" dirty="0">
                <a:latin typeface="+mj-lt"/>
                <a:ea typeface="Cambria"/>
                <a:cs typeface="Cambria"/>
                <a:sym typeface="Cambria"/>
              </a:rPr>
            </a:br>
            <a:endParaRPr b="1" dirty="0">
              <a:latin typeface="+mj-lt"/>
            </a:endParaRPr>
          </a:p>
        </p:txBody>
      </p:sp>
    </p:spTree>
    <p:extLst>
      <p:ext uri="{BB962C8B-B14F-4D97-AF65-F5344CB8AC3E}">
        <p14:creationId xmlns:p14="http://schemas.microsoft.com/office/powerpoint/2010/main" val="278449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4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84885346-BAE0-D9E7-D275-31B2FD1E9CC2}"/>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CE8F6589-D73A-11B3-BF37-3368D578287B}"/>
              </a:ext>
            </a:extLst>
          </p:cNvPr>
          <p:cNvSpPr txBox="1">
            <a:spLocks noGrp="1"/>
          </p:cNvSpPr>
          <p:nvPr>
            <p:ph type="ftr" idx="11"/>
          </p:nvPr>
        </p:nvSpPr>
        <p:spPr>
          <a:xfrm>
            <a:off x="4013886"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99" name="Google Shape;99;p2">
            <a:extLst>
              <a:ext uri="{FF2B5EF4-FFF2-40B4-BE49-F238E27FC236}">
                <a16:creationId xmlns:a16="http://schemas.microsoft.com/office/drawing/2014/main" id="{F49627E7-2A95-4F5E-5605-5281DD76A074}"/>
              </a:ext>
            </a:extLst>
          </p:cNvPr>
          <p:cNvSpPr txBox="1">
            <a:spLocks noGrp="1"/>
          </p:cNvSpPr>
          <p:nvPr>
            <p:ph type="sldNum" idx="12"/>
          </p:nvPr>
        </p:nvSpPr>
        <p:spPr>
          <a:xfrm>
            <a:off x="8585886"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00" name="Google Shape;100;p2" descr="A blue circle with text and words&#10;&#10;Description automatically generated">
            <a:extLst>
              <a:ext uri="{FF2B5EF4-FFF2-40B4-BE49-F238E27FC236}">
                <a16:creationId xmlns:a16="http://schemas.microsoft.com/office/drawing/2014/main" id="{E07A519B-E076-B49B-4089-731500A3A209}"/>
              </a:ext>
            </a:extLst>
          </p:cNvPr>
          <p:cNvPicPr preferRelativeResize="0"/>
          <p:nvPr/>
        </p:nvPicPr>
        <p:blipFill rotWithShape="1">
          <a:blip r:embed="rId3">
            <a:alphaModFix/>
          </a:blip>
          <a:srcRect/>
          <a:stretch/>
        </p:blipFill>
        <p:spPr>
          <a:xfrm>
            <a:off x="10733852" y="176754"/>
            <a:ext cx="874732" cy="874732"/>
          </a:xfrm>
          <a:prstGeom prst="rect">
            <a:avLst/>
          </a:prstGeom>
          <a:noFill/>
          <a:ln>
            <a:noFill/>
          </a:ln>
        </p:spPr>
      </p:pic>
      <p:sp>
        <p:nvSpPr>
          <p:cNvPr id="101" name="Google Shape;101;p2">
            <a:extLst>
              <a:ext uri="{FF2B5EF4-FFF2-40B4-BE49-F238E27FC236}">
                <a16:creationId xmlns:a16="http://schemas.microsoft.com/office/drawing/2014/main" id="{C997C9F8-4D4E-5019-EBB7-526CA5498788}"/>
              </a:ext>
            </a:extLst>
          </p:cNvPr>
          <p:cNvSpPr txBox="1">
            <a:spLocks noGrp="1"/>
          </p:cNvSpPr>
          <p:nvPr>
            <p:ph type="title"/>
          </p:nvPr>
        </p:nvSpPr>
        <p:spPr>
          <a:xfrm>
            <a:off x="481029" y="1051486"/>
            <a:ext cx="10863669" cy="5806514"/>
          </a:xfrm>
          <a:prstGeom prst="rect">
            <a:avLst/>
          </a:prstGeom>
          <a:noFill/>
          <a:ln>
            <a:noFill/>
          </a:ln>
        </p:spPr>
        <p:txBody>
          <a:bodyPr spcFirstLastPara="1" wrap="square" lIns="91425" tIns="45700" rIns="91425" bIns="45700" anchor="t" anchorCtr="0">
            <a:normAutofit/>
          </a:bodyPr>
          <a:lstStyle/>
          <a:p>
            <a:pPr lvl="0">
              <a:buSzPts val="3600"/>
            </a:pPr>
            <a:r>
              <a:rPr lang="en-US" sz="3600" b="1" dirty="0">
                <a:latin typeface="+mj-lt"/>
                <a:ea typeface="Cambria"/>
                <a:cs typeface="Cambria"/>
                <a:sym typeface="Cambria"/>
              </a:rPr>
              <a:t>Importance of the Project</a:t>
            </a:r>
            <a:br>
              <a:rPr lang="en-US" sz="3600" b="1" dirty="0">
                <a:latin typeface="+mj-lt"/>
                <a:ea typeface="Cambria"/>
                <a:cs typeface="Cambria"/>
                <a:sym typeface="Cambria"/>
              </a:rPr>
            </a:br>
            <a:br>
              <a:rPr lang="en-US" sz="3600" b="1" dirty="0">
                <a:latin typeface="+mj-lt"/>
                <a:ea typeface="Cambria"/>
                <a:cs typeface="Cambria"/>
                <a:sym typeface="Cambria"/>
              </a:rPr>
            </a:br>
            <a:br>
              <a:rPr lang="en-US" sz="3600" b="1" dirty="0">
                <a:latin typeface="+mj-lt"/>
                <a:ea typeface="Cambria"/>
                <a:cs typeface="Cambria"/>
                <a:sym typeface="Cambria"/>
              </a:rPr>
            </a:br>
            <a:r>
              <a:rPr lang="en-US" sz="2200" dirty="0">
                <a:latin typeface="+mj-lt"/>
              </a:rPr>
              <a:t>This project plays a significant role in showcasing how </a:t>
            </a:r>
            <a:r>
              <a:rPr lang="en-US" sz="2200" b="1" dirty="0">
                <a:latin typeface="+mj-lt"/>
              </a:rPr>
              <a:t>AI-powered chatbots and virtual assistants</a:t>
            </a:r>
            <a:r>
              <a:rPr lang="en-US" sz="2200" dirty="0">
                <a:latin typeface="+mj-lt"/>
              </a:rPr>
              <a:t> are revolutionizing the customer service industry. By automating routine queries, these systems enhance response speed, reduce operational costs, and ensure 24/7 availability—something traditional human support often cannot achieve.</a:t>
            </a:r>
            <a:br>
              <a:rPr lang="en-US" sz="2200" dirty="0">
                <a:latin typeface="+mj-lt"/>
              </a:rPr>
            </a:br>
            <a:r>
              <a:rPr lang="en-US" sz="2200" dirty="0">
                <a:latin typeface="+mj-lt"/>
              </a:rPr>
              <a:t>With the growing demand for personalized and instant support, businesses are rapidly adopting such technologies to </a:t>
            </a:r>
            <a:r>
              <a:rPr lang="en-US" sz="2200" b="1" dirty="0">
                <a:latin typeface="+mj-lt"/>
              </a:rPr>
              <a:t>improve customer satisfaction and loyalty</a:t>
            </a:r>
            <a:r>
              <a:rPr lang="en-US" sz="2200" dirty="0">
                <a:latin typeface="+mj-lt"/>
              </a:rPr>
              <a:t>.</a:t>
            </a:r>
            <a:endParaRPr sz="2200" b="1" dirty="0">
              <a:latin typeface="+mj-lt"/>
            </a:endParaRPr>
          </a:p>
        </p:txBody>
      </p:sp>
    </p:spTree>
    <p:extLst>
      <p:ext uri="{BB962C8B-B14F-4D97-AF65-F5344CB8AC3E}">
        <p14:creationId xmlns:p14="http://schemas.microsoft.com/office/powerpoint/2010/main" val="263531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4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2B42F-CE0D-6F76-CA71-C42B59EBE7BE}"/>
              </a:ext>
            </a:extLst>
          </p:cNvPr>
          <p:cNvSpPr>
            <a:spLocks noGrp="1"/>
          </p:cNvSpPr>
          <p:nvPr>
            <p:ph type="title"/>
          </p:nvPr>
        </p:nvSpPr>
        <p:spPr>
          <a:xfrm>
            <a:off x="484094" y="620902"/>
            <a:ext cx="10515600" cy="1325563"/>
          </a:xfrm>
        </p:spPr>
        <p:txBody>
          <a:bodyPr>
            <a:normAutofit/>
          </a:bodyPr>
          <a:lstStyle/>
          <a:p>
            <a:r>
              <a:rPr lang="en-US" sz="3600" b="1" dirty="0">
                <a:latin typeface="+mj-lt"/>
                <a:ea typeface="Cambria"/>
                <a:cs typeface="Cambria"/>
                <a:sym typeface="Cambria"/>
              </a:rPr>
              <a:t>Objectives</a:t>
            </a:r>
            <a:endParaRPr lang="en-US" sz="3600" dirty="0">
              <a:latin typeface="+mj-lt"/>
            </a:endParaRPr>
          </a:p>
        </p:txBody>
      </p:sp>
      <p:sp>
        <p:nvSpPr>
          <p:cNvPr id="4" name="Slide Number Placeholder 3">
            <a:extLst>
              <a:ext uri="{FF2B5EF4-FFF2-40B4-BE49-F238E27FC236}">
                <a16:creationId xmlns:a16="http://schemas.microsoft.com/office/drawing/2014/main" id="{590DA4AE-1179-DA70-4EA3-529259E37B4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Rectangle 1">
            <a:extLst>
              <a:ext uri="{FF2B5EF4-FFF2-40B4-BE49-F238E27FC236}">
                <a16:creationId xmlns:a16="http://schemas.microsoft.com/office/drawing/2014/main" id="{91FA1578-8178-5E76-898D-CA1D336D5A39}"/>
              </a:ext>
            </a:extLst>
          </p:cNvPr>
          <p:cNvSpPr>
            <a:spLocks noGrp="1" noChangeArrowheads="1"/>
          </p:cNvSpPr>
          <p:nvPr>
            <p:ph type="body" idx="1"/>
          </p:nvPr>
        </p:nvSpPr>
        <p:spPr bwMode="auto">
          <a:xfrm>
            <a:off x="1954306" y="537648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0D2C0398-D0BE-F7BF-1E73-A1A24645023C}"/>
              </a:ext>
            </a:extLst>
          </p:cNvPr>
          <p:cNvSpPr>
            <a:spLocks noChangeArrowheads="1"/>
          </p:cNvSpPr>
          <p:nvPr/>
        </p:nvSpPr>
        <p:spPr bwMode="auto">
          <a:xfrm>
            <a:off x="484094" y="1946465"/>
            <a:ext cx="1145689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To understand</a:t>
            </a:r>
            <a:r>
              <a:rPr kumimoji="0" lang="en-US" altLang="en-US" sz="1800" b="0" i="0" u="none" strike="noStrike" cap="none" normalizeH="0" baseline="0" dirty="0">
                <a:ln>
                  <a:noFill/>
                </a:ln>
                <a:solidFill>
                  <a:schemeClr val="tx1"/>
                </a:solidFill>
                <a:effectLst/>
                <a:latin typeface="+mj-lt"/>
              </a:rPr>
              <a:t> the role of chatbots and virtual assistants in enhancing customer service efficiency.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To explore</a:t>
            </a:r>
            <a:r>
              <a:rPr kumimoji="0" lang="en-US" altLang="en-US" sz="1800" b="0" i="0" u="none" strike="noStrike" cap="none" normalizeH="0" baseline="0" dirty="0">
                <a:ln>
                  <a:noFill/>
                </a:ln>
                <a:solidFill>
                  <a:schemeClr val="tx1"/>
                </a:solidFill>
                <a:effectLst/>
                <a:latin typeface="+mj-lt"/>
              </a:rPr>
              <a:t> real-world applications, with a focus on industry examples like HDFC Bank’s EVA.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To analyze</a:t>
            </a:r>
            <a:r>
              <a:rPr kumimoji="0" lang="en-US" altLang="en-US" sz="1800" b="0" i="0" u="none" strike="noStrike" cap="none" normalizeH="0" baseline="0" dirty="0">
                <a:ln>
                  <a:noFill/>
                </a:ln>
                <a:solidFill>
                  <a:schemeClr val="tx1"/>
                </a:solidFill>
                <a:effectLst/>
                <a:latin typeface="+mj-lt"/>
              </a:rPr>
              <a:t> how AI-driven systems can handle customer queries, reduce response time, and operate 24/7.</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To evaluate</a:t>
            </a:r>
            <a:r>
              <a:rPr kumimoji="0" lang="en-US" altLang="en-US" sz="1800" b="0" i="0" u="none" strike="noStrike" cap="none" normalizeH="0" baseline="0" dirty="0">
                <a:ln>
                  <a:noFill/>
                </a:ln>
                <a:solidFill>
                  <a:schemeClr val="tx1"/>
                </a:solidFill>
                <a:effectLst/>
                <a:latin typeface="+mj-lt"/>
              </a:rPr>
              <a:t> the impact of virtual assistants on customer satisfaction and business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mj-lt"/>
              </a:rPr>
              <a:t>To highlight</a:t>
            </a:r>
            <a:r>
              <a:rPr kumimoji="0" lang="en-US" altLang="en-US" sz="1800" b="0" i="0" u="none" strike="noStrike" cap="none" normalizeH="0" baseline="0" dirty="0">
                <a:ln>
                  <a:noFill/>
                </a:ln>
                <a:solidFill>
                  <a:schemeClr val="tx1"/>
                </a:solidFill>
                <a:effectLst/>
                <a:latin typeface="+mj-lt"/>
              </a:rPr>
              <a:t> the advantages and limitations of using conversational AI in customer service.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41155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7F88E799-E793-9F75-684C-34351D804090}"/>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85BFA34C-3E4C-F5CF-A6EE-DC0AE079C181}"/>
              </a:ext>
            </a:extLst>
          </p:cNvPr>
          <p:cNvSpPr txBox="1">
            <a:spLocks noGrp="1"/>
          </p:cNvSpPr>
          <p:nvPr>
            <p:ph type="ftr" idx="11"/>
          </p:nvPr>
        </p:nvSpPr>
        <p:spPr>
          <a:xfrm>
            <a:off x="4013886"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99" name="Google Shape;99;p2">
            <a:extLst>
              <a:ext uri="{FF2B5EF4-FFF2-40B4-BE49-F238E27FC236}">
                <a16:creationId xmlns:a16="http://schemas.microsoft.com/office/drawing/2014/main" id="{0B37AC19-620F-566E-C6FF-B4AC500C7674}"/>
              </a:ext>
            </a:extLst>
          </p:cNvPr>
          <p:cNvSpPr txBox="1">
            <a:spLocks noGrp="1"/>
          </p:cNvSpPr>
          <p:nvPr>
            <p:ph type="sldNum" idx="12"/>
          </p:nvPr>
        </p:nvSpPr>
        <p:spPr>
          <a:xfrm>
            <a:off x="8585886"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00" name="Google Shape;100;p2" descr="A blue circle with text and words&#10;&#10;Description automatically generated">
            <a:extLst>
              <a:ext uri="{FF2B5EF4-FFF2-40B4-BE49-F238E27FC236}">
                <a16:creationId xmlns:a16="http://schemas.microsoft.com/office/drawing/2014/main" id="{A60A8C45-A11C-A439-48B5-D7CC663A25C4}"/>
              </a:ext>
            </a:extLst>
          </p:cNvPr>
          <p:cNvPicPr preferRelativeResize="0"/>
          <p:nvPr/>
        </p:nvPicPr>
        <p:blipFill rotWithShape="1">
          <a:blip r:embed="rId3">
            <a:alphaModFix/>
          </a:blip>
          <a:srcRect/>
          <a:stretch/>
        </p:blipFill>
        <p:spPr>
          <a:xfrm>
            <a:off x="10733852" y="176754"/>
            <a:ext cx="874732" cy="874732"/>
          </a:xfrm>
          <a:prstGeom prst="rect">
            <a:avLst/>
          </a:prstGeom>
          <a:noFill/>
          <a:ln>
            <a:noFill/>
          </a:ln>
        </p:spPr>
      </p:pic>
      <p:sp>
        <p:nvSpPr>
          <p:cNvPr id="101" name="Google Shape;101;p2">
            <a:extLst>
              <a:ext uri="{FF2B5EF4-FFF2-40B4-BE49-F238E27FC236}">
                <a16:creationId xmlns:a16="http://schemas.microsoft.com/office/drawing/2014/main" id="{60992287-5DD2-3391-B57C-E136099ADF85}"/>
              </a:ext>
            </a:extLst>
          </p:cNvPr>
          <p:cNvSpPr txBox="1">
            <a:spLocks noGrp="1"/>
          </p:cNvSpPr>
          <p:nvPr>
            <p:ph type="title"/>
          </p:nvPr>
        </p:nvSpPr>
        <p:spPr>
          <a:xfrm>
            <a:off x="481029" y="1051486"/>
            <a:ext cx="10863669" cy="5806514"/>
          </a:xfrm>
          <a:prstGeom prst="rect">
            <a:avLst/>
          </a:prstGeom>
          <a:noFill/>
          <a:ln>
            <a:noFill/>
          </a:ln>
        </p:spPr>
        <p:txBody>
          <a:bodyPr spcFirstLastPara="1" wrap="square" lIns="91425" tIns="45700" rIns="91425" bIns="45700" anchor="t" anchorCtr="0">
            <a:normAutofit/>
          </a:bodyPr>
          <a:lstStyle/>
          <a:p>
            <a:pPr lvl="0">
              <a:buSzPts val="3600"/>
            </a:pPr>
            <a:r>
              <a:rPr lang="en-US" sz="3600" b="1" dirty="0">
                <a:latin typeface="+mj-lt"/>
                <a:ea typeface="Cambria"/>
                <a:cs typeface="Cambria"/>
                <a:sym typeface="Cambria"/>
              </a:rPr>
              <a:t>Literature Review</a:t>
            </a:r>
            <a:br>
              <a:rPr lang="en-US" sz="3600" b="1" dirty="0">
                <a:latin typeface="+mj-lt"/>
                <a:ea typeface="Cambria"/>
                <a:cs typeface="Cambria"/>
                <a:sym typeface="Cambria"/>
              </a:rPr>
            </a:br>
            <a:br>
              <a:rPr lang="en-US" sz="3600" b="1" dirty="0">
                <a:latin typeface="+mj-lt"/>
                <a:ea typeface="Cambria"/>
                <a:cs typeface="Cambria"/>
                <a:sym typeface="Cambria"/>
              </a:rPr>
            </a:br>
            <a:br>
              <a:rPr lang="en-US" sz="3600" b="1" dirty="0">
                <a:latin typeface="+mj-lt"/>
                <a:ea typeface="Cambria"/>
                <a:cs typeface="Cambria"/>
                <a:sym typeface="Cambria"/>
              </a:rPr>
            </a:br>
            <a:r>
              <a:rPr lang="en-US" sz="2200" dirty="0">
                <a:latin typeface="+mj-lt"/>
              </a:rPr>
              <a:t>Studies show that AI-powered chatbots and virtual assistants are transforming customer service by providing fast, consistent, and 24/7 support. Research highlights their role in reducing workload, improving customer satisfaction, and cutting operational costs. Real-world examples like HDFC Bank’s EVA prove their effectiveness in handling high volumes of queries. However, challenges such as complex query handling and data privacy remain key concerns. Overall, literature supports their growing importance in modern customer service systems.</a:t>
            </a:r>
            <a:endParaRPr sz="2200" b="1" dirty="0">
              <a:latin typeface="+mj-lt"/>
            </a:endParaRPr>
          </a:p>
        </p:txBody>
      </p:sp>
    </p:spTree>
    <p:extLst>
      <p:ext uri="{BB962C8B-B14F-4D97-AF65-F5344CB8AC3E}">
        <p14:creationId xmlns:p14="http://schemas.microsoft.com/office/powerpoint/2010/main" val="231090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4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C193A5AD-52E6-F84C-23BF-2A924BAB0B7E}"/>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A61069A8-0CFF-247D-8FB6-5F8D62B7D405}"/>
              </a:ext>
            </a:extLst>
          </p:cNvPr>
          <p:cNvSpPr txBox="1">
            <a:spLocks noGrp="1"/>
          </p:cNvSpPr>
          <p:nvPr>
            <p:ph type="ftr" idx="11"/>
          </p:nvPr>
        </p:nvSpPr>
        <p:spPr>
          <a:xfrm>
            <a:off x="4013886"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99" name="Google Shape;99;p2">
            <a:extLst>
              <a:ext uri="{FF2B5EF4-FFF2-40B4-BE49-F238E27FC236}">
                <a16:creationId xmlns:a16="http://schemas.microsoft.com/office/drawing/2014/main" id="{6DEC31DB-FD80-A1A3-6C71-15F691A6475D}"/>
              </a:ext>
            </a:extLst>
          </p:cNvPr>
          <p:cNvSpPr txBox="1">
            <a:spLocks noGrp="1"/>
          </p:cNvSpPr>
          <p:nvPr>
            <p:ph type="sldNum" idx="12"/>
          </p:nvPr>
        </p:nvSpPr>
        <p:spPr>
          <a:xfrm>
            <a:off x="8585886"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00" name="Google Shape;100;p2" descr="A blue circle with text and words&#10;&#10;Description automatically generated">
            <a:extLst>
              <a:ext uri="{FF2B5EF4-FFF2-40B4-BE49-F238E27FC236}">
                <a16:creationId xmlns:a16="http://schemas.microsoft.com/office/drawing/2014/main" id="{6D4AAD36-ADD9-0BDF-3FDF-3A9BC91AC4B8}"/>
              </a:ext>
            </a:extLst>
          </p:cNvPr>
          <p:cNvPicPr preferRelativeResize="0"/>
          <p:nvPr/>
        </p:nvPicPr>
        <p:blipFill rotWithShape="1">
          <a:blip r:embed="rId3">
            <a:alphaModFix/>
          </a:blip>
          <a:srcRect/>
          <a:stretch/>
        </p:blipFill>
        <p:spPr>
          <a:xfrm>
            <a:off x="10733852" y="176754"/>
            <a:ext cx="874732" cy="874732"/>
          </a:xfrm>
          <a:prstGeom prst="rect">
            <a:avLst/>
          </a:prstGeom>
          <a:noFill/>
          <a:ln>
            <a:noFill/>
          </a:ln>
        </p:spPr>
      </p:pic>
      <p:sp>
        <p:nvSpPr>
          <p:cNvPr id="101" name="Google Shape;101;p2">
            <a:extLst>
              <a:ext uri="{FF2B5EF4-FFF2-40B4-BE49-F238E27FC236}">
                <a16:creationId xmlns:a16="http://schemas.microsoft.com/office/drawing/2014/main" id="{45F010A4-E7E4-0542-B49C-FBD1C19E4551}"/>
              </a:ext>
            </a:extLst>
          </p:cNvPr>
          <p:cNvSpPr txBox="1">
            <a:spLocks noGrp="1"/>
          </p:cNvSpPr>
          <p:nvPr>
            <p:ph type="title"/>
          </p:nvPr>
        </p:nvSpPr>
        <p:spPr>
          <a:xfrm>
            <a:off x="481029" y="1051486"/>
            <a:ext cx="10863669" cy="5806514"/>
          </a:xfrm>
          <a:prstGeom prst="rect">
            <a:avLst/>
          </a:prstGeom>
          <a:noFill/>
          <a:ln>
            <a:noFill/>
          </a:ln>
        </p:spPr>
        <p:txBody>
          <a:bodyPr spcFirstLastPara="1" wrap="square" lIns="91425" tIns="45700" rIns="91425" bIns="45700" anchor="t" anchorCtr="0">
            <a:normAutofit/>
          </a:bodyPr>
          <a:lstStyle/>
          <a:p>
            <a:r>
              <a:rPr lang="en-US" sz="3600" b="1" dirty="0">
                <a:latin typeface="+mj-lt"/>
                <a:ea typeface="Cambria"/>
                <a:cs typeface="Cambria"/>
                <a:sym typeface="Cambria"/>
              </a:rPr>
              <a:t>Methodology</a:t>
            </a:r>
            <a:br>
              <a:rPr lang="en-US" sz="3600" b="1" dirty="0">
                <a:latin typeface="+mj-lt"/>
                <a:ea typeface="Cambria"/>
                <a:cs typeface="Cambria"/>
                <a:sym typeface="Cambria"/>
              </a:rPr>
            </a:br>
            <a:br>
              <a:rPr lang="en-US" sz="1400" b="1" dirty="0">
                <a:latin typeface="+mj-lt"/>
                <a:ea typeface="Cambria"/>
                <a:cs typeface="Cambria"/>
                <a:sym typeface="Cambria"/>
              </a:rPr>
            </a:br>
            <a:br>
              <a:rPr lang="en-US" sz="1400" b="1" dirty="0">
                <a:latin typeface="+mj-lt"/>
                <a:ea typeface="Cambria"/>
                <a:cs typeface="Cambria"/>
                <a:sym typeface="Cambria"/>
              </a:rPr>
            </a:br>
            <a:r>
              <a:rPr lang="en-US" sz="2400" b="1" dirty="0">
                <a:latin typeface="+mj-lt"/>
              </a:rPr>
              <a:t>Approach Used</a:t>
            </a:r>
            <a:br>
              <a:rPr lang="en-US" sz="2400" b="1" dirty="0">
                <a:latin typeface="+mj-lt"/>
              </a:rPr>
            </a:br>
            <a:br>
              <a:rPr lang="en-US" sz="1400" b="1" dirty="0">
                <a:latin typeface="+mj-lt"/>
              </a:rPr>
            </a:br>
            <a:r>
              <a:rPr lang="en-US" sz="1400" b="1" dirty="0">
                <a:latin typeface="+mj-lt"/>
              </a:rPr>
              <a:t>1.</a:t>
            </a:r>
            <a:r>
              <a:rPr lang="en-US" sz="2000" dirty="0">
                <a:latin typeface="+mj-lt"/>
              </a:rPr>
              <a:t>We developed a chatbot system using a combination of Machine Learning and Deep Learning techniques.</a:t>
            </a:r>
            <a:br>
              <a:rPr lang="en-US" sz="2000" dirty="0">
                <a:latin typeface="+mj-lt"/>
              </a:rPr>
            </a:br>
            <a:br>
              <a:rPr lang="en-US" sz="2000" dirty="0">
                <a:latin typeface="+mj-lt"/>
              </a:rPr>
            </a:br>
            <a:r>
              <a:rPr lang="en-US" sz="2000" dirty="0">
                <a:latin typeface="+mj-lt"/>
              </a:rPr>
              <a:t>2.Text data was collected and converted to a structured CSV format.</a:t>
            </a:r>
            <a:br>
              <a:rPr lang="en-US" sz="2000" dirty="0">
                <a:latin typeface="+mj-lt"/>
              </a:rPr>
            </a:br>
            <a:br>
              <a:rPr lang="en-US" sz="2000" dirty="0">
                <a:latin typeface="+mj-lt"/>
              </a:rPr>
            </a:br>
            <a:r>
              <a:rPr lang="en-US" sz="2000" dirty="0">
                <a:latin typeface="+mj-lt"/>
              </a:rPr>
              <a:t>3.Deep Learning required specialized preprocessing and training steps, so text cleaning, tokenization, and padding were performed , followed by an Embedding Layer.</a:t>
            </a:r>
            <a:br>
              <a:rPr lang="en-US" sz="2000" dirty="0">
                <a:latin typeface="+mj-lt"/>
              </a:rPr>
            </a:br>
            <a:br>
              <a:rPr lang="en-US" sz="2000" dirty="0">
                <a:latin typeface="+mj-lt"/>
              </a:rPr>
            </a:br>
            <a:r>
              <a:rPr lang="en-US" sz="2000" dirty="0">
                <a:latin typeface="+mj-lt"/>
              </a:rPr>
              <a:t>4.The model was built using an LSTM-based sequence-to-sequence encoder-decoder architecture.</a:t>
            </a:r>
            <a:br>
              <a:rPr lang="en-US" sz="1400" dirty="0">
                <a:latin typeface="+mj-lt"/>
              </a:rPr>
            </a:br>
            <a:endParaRPr sz="1400" b="1" dirty="0">
              <a:latin typeface="+mj-lt"/>
            </a:endParaRPr>
          </a:p>
        </p:txBody>
      </p:sp>
    </p:spTree>
    <p:extLst>
      <p:ext uri="{BB962C8B-B14F-4D97-AF65-F5344CB8AC3E}">
        <p14:creationId xmlns:p14="http://schemas.microsoft.com/office/powerpoint/2010/main" val="380133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4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BCF82F35-2FA2-6704-9172-0B59B95292CA}"/>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99A3BA2A-3A56-68D5-DE1A-501DFC521CD8}"/>
              </a:ext>
            </a:extLst>
          </p:cNvPr>
          <p:cNvSpPr txBox="1">
            <a:spLocks noGrp="1"/>
          </p:cNvSpPr>
          <p:nvPr>
            <p:ph type="ftr" idx="11"/>
          </p:nvPr>
        </p:nvSpPr>
        <p:spPr>
          <a:xfrm>
            <a:off x="4013886"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99" name="Google Shape;99;p2">
            <a:extLst>
              <a:ext uri="{FF2B5EF4-FFF2-40B4-BE49-F238E27FC236}">
                <a16:creationId xmlns:a16="http://schemas.microsoft.com/office/drawing/2014/main" id="{AD071158-BD64-A59C-E5F9-680AAF8A3E7A}"/>
              </a:ext>
            </a:extLst>
          </p:cNvPr>
          <p:cNvSpPr txBox="1">
            <a:spLocks noGrp="1"/>
          </p:cNvSpPr>
          <p:nvPr>
            <p:ph type="sldNum" idx="12"/>
          </p:nvPr>
        </p:nvSpPr>
        <p:spPr>
          <a:xfrm>
            <a:off x="8585886"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00" name="Google Shape;100;p2" descr="A blue circle with text and words&#10;&#10;Description automatically generated">
            <a:extLst>
              <a:ext uri="{FF2B5EF4-FFF2-40B4-BE49-F238E27FC236}">
                <a16:creationId xmlns:a16="http://schemas.microsoft.com/office/drawing/2014/main" id="{84E767C1-62D1-054A-DFB1-5EB47047A277}"/>
              </a:ext>
            </a:extLst>
          </p:cNvPr>
          <p:cNvPicPr preferRelativeResize="0"/>
          <p:nvPr/>
        </p:nvPicPr>
        <p:blipFill rotWithShape="1">
          <a:blip r:embed="rId3">
            <a:alphaModFix/>
          </a:blip>
          <a:srcRect/>
          <a:stretch/>
        </p:blipFill>
        <p:spPr>
          <a:xfrm>
            <a:off x="10733852" y="176754"/>
            <a:ext cx="874732" cy="874732"/>
          </a:xfrm>
          <a:prstGeom prst="rect">
            <a:avLst/>
          </a:prstGeom>
          <a:noFill/>
          <a:ln>
            <a:noFill/>
          </a:ln>
        </p:spPr>
      </p:pic>
      <p:sp>
        <p:nvSpPr>
          <p:cNvPr id="101" name="Google Shape;101;p2">
            <a:extLst>
              <a:ext uri="{FF2B5EF4-FFF2-40B4-BE49-F238E27FC236}">
                <a16:creationId xmlns:a16="http://schemas.microsoft.com/office/drawing/2014/main" id="{B7E384A1-6E47-68EB-EB1D-39EA3DF99BD9}"/>
              </a:ext>
            </a:extLst>
          </p:cNvPr>
          <p:cNvSpPr txBox="1">
            <a:spLocks noGrp="1"/>
          </p:cNvSpPr>
          <p:nvPr>
            <p:ph type="title"/>
          </p:nvPr>
        </p:nvSpPr>
        <p:spPr>
          <a:xfrm>
            <a:off x="481029" y="1051486"/>
            <a:ext cx="10863669" cy="5806514"/>
          </a:xfrm>
          <a:prstGeom prst="rect">
            <a:avLst/>
          </a:prstGeom>
          <a:noFill/>
          <a:ln>
            <a:noFill/>
          </a:ln>
        </p:spPr>
        <p:txBody>
          <a:bodyPr spcFirstLastPara="1" wrap="square" lIns="91425" tIns="45700" rIns="91425" bIns="45700" anchor="t" anchorCtr="0">
            <a:normAutofit/>
          </a:bodyPr>
          <a:lstStyle/>
          <a:p>
            <a:pPr lvl="0" eaLnBrk="0" fontAlgn="base" hangingPunct="0">
              <a:lnSpc>
                <a:spcPct val="100000"/>
              </a:lnSpc>
              <a:spcBef>
                <a:spcPct val="0"/>
              </a:spcBef>
              <a:spcAft>
                <a:spcPct val="0"/>
              </a:spcAft>
              <a:buClrTx/>
              <a:buSzTx/>
            </a:pPr>
            <a:r>
              <a:rPr lang="en-US" altLang="en-US" sz="2800" b="1" dirty="0">
                <a:solidFill>
                  <a:schemeClr val="tx1"/>
                </a:solidFill>
                <a:latin typeface="+mj-lt"/>
              </a:rPr>
              <a:t>Deep Learning Model:-</a:t>
            </a:r>
            <a:br>
              <a:rPr lang="en-US" altLang="en-US" sz="2800" b="1" dirty="0">
                <a:solidFill>
                  <a:schemeClr val="tx1"/>
                </a:solidFill>
                <a:latin typeface="+mj-lt"/>
              </a:rPr>
            </a:br>
            <a:br>
              <a:rPr lang="en-US" altLang="en-US" sz="2000" b="1" dirty="0">
                <a:solidFill>
                  <a:schemeClr val="tx1"/>
                </a:solidFill>
                <a:latin typeface="+mj-lt"/>
              </a:rPr>
            </a:br>
            <a:r>
              <a:rPr lang="en-US" altLang="en-US" sz="2400" b="1" dirty="0">
                <a:solidFill>
                  <a:schemeClr val="tx1"/>
                </a:solidFill>
                <a:latin typeface="+mj-lt"/>
              </a:rPr>
              <a:t>LSTM (Long Short-Term Memory):</a:t>
            </a:r>
            <a:br>
              <a:rPr lang="en-US" altLang="en-US" sz="2400" b="1" dirty="0">
                <a:solidFill>
                  <a:schemeClr val="tx1"/>
                </a:solidFill>
                <a:latin typeface="+mj-lt"/>
              </a:rPr>
            </a:br>
            <a:r>
              <a:rPr lang="en-US" altLang="en-US" sz="2000" dirty="0">
                <a:solidFill>
                  <a:schemeClr val="tx1"/>
                </a:solidFill>
                <a:latin typeface="+mj-lt"/>
              </a:rPr>
              <a:t>Used for training the chatbot using an encoder-decoder model to understand and generate context-aware responses.</a:t>
            </a:r>
            <a:br>
              <a:rPr lang="en-US" altLang="en-US" sz="2000" dirty="0">
                <a:solidFill>
                  <a:schemeClr val="tx1"/>
                </a:solidFill>
                <a:latin typeface="+mj-lt"/>
              </a:rPr>
            </a:br>
            <a:br>
              <a:rPr lang="en-US" altLang="en-US" sz="2000" b="1" dirty="0">
                <a:solidFill>
                  <a:schemeClr val="tx1"/>
                </a:solidFill>
                <a:latin typeface="+mj-lt"/>
              </a:rPr>
            </a:br>
            <a:r>
              <a:rPr lang="en-US" altLang="en-US" sz="2400" b="1" dirty="0">
                <a:solidFill>
                  <a:schemeClr val="tx1"/>
                </a:solidFill>
                <a:latin typeface="+mj-lt"/>
              </a:rPr>
              <a:t> NLP Techniques:</a:t>
            </a:r>
            <a:br>
              <a:rPr lang="en-US" altLang="en-US" sz="2000" b="1" dirty="0">
                <a:solidFill>
                  <a:schemeClr val="tx1"/>
                </a:solidFill>
                <a:latin typeface="+mj-lt"/>
              </a:rPr>
            </a:br>
            <a:r>
              <a:rPr lang="en-US" altLang="en-US" sz="2000" dirty="0">
                <a:solidFill>
                  <a:schemeClr val="tx1"/>
                </a:solidFill>
                <a:latin typeface="+mj-lt"/>
              </a:rPr>
              <a:t> Lowercasing of text</a:t>
            </a:r>
            <a:br>
              <a:rPr lang="en-US" altLang="en-US" sz="2000" dirty="0">
                <a:solidFill>
                  <a:schemeClr val="tx1"/>
                </a:solidFill>
                <a:latin typeface="+mj-lt"/>
              </a:rPr>
            </a:br>
            <a:r>
              <a:rPr lang="en-US" altLang="en-US" sz="2000" dirty="0">
                <a:solidFill>
                  <a:schemeClr val="tx1"/>
                </a:solidFill>
                <a:latin typeface="+mj-lt"/>
              </a:rPr>
              <a:t> Removal of unwanted characters</a:t>
            </a:r>
            <a:br>
              <a:rPr lang="en-US" altLang="en-US" sz="2000" dirty="0">
                <a:solidFill>
                  <a:schemeClr val="tx1"/>
                </a:solidFill>
                <a:latin typeface="+mj-lt"/>
              </a:rPr>
            </a:br>
            <a:r>
              <a:rPr lang="en-US" altLang="en-US" sz="2000" dirty="0">
                <a:solidFill>
                  <a:schemeClr val="tx1"/>
                </a:solidFill>
                <a:latin typeface="+mj-lt"/>
              </a:rPr>
              <a:t> Skipped </a:t>
            </a:r>
            <a:r>
              <a:rPr lang="en-US" altLang="en-US" sz="2000" dirty="0">
                <a:latin typeface="+mj-lt"/>
              </a:rPr>
              <a:t>S</a:t>
            </a:r>
            <a:r>
              <a:rPr lang="en-US" altLang="en-US" sz="2000" dirty="0">
                <a:solidFill>
                  <a:schemeClr val="tx1"/>
                </a:solidFill>
                <a:latin typeface="+mj-lt"/>
              </a:rPr>
              <a:t>topword removal, stemming, and lemmatization (not necessary for DL models)</a:t>
            </a:r>
            <a:br>
              <a:rPr lang="en-US" altLang="en-US" sz="2000" dirty="0">
                <a:solidFill>
                  <a:schemeClr val="tx1"/>
                </a:solidFill>
                <a:latin typeface="+mj-lt"/>
              </a:rPr>
            </a:br>
            <a:r>
              <a:rPr lang="en-US" altLang="en-US" sz="2000" dirty="0">
                <a:solidFill>
                  <a:schemeClr val="tx1"/>
                </a:solidFill>
                <a:latin typeface="+mj-lt"/>
              </a:rPr>
              <a:t> Tokenization using Tokenizer</a:t>
            </a:r>
            <a:br>
              <a:rPr lang="en-US" altLang="en-US" sz="2000" dirty="0">
                <a:solidFill>
                  <a:schemeClr val="tx1"/>
                </a:solidFill>
                <a:latin typeface="+mj-lt"/>
              </a:rPr>
            </a:br>
            <a:r>
              <a:rPr lang="en-US" altLang="en-US" sz="2000" dirty="0">
                <a:solidFill>
                  <a:schemeClr val="tx1"/>
                </a:solidFill>
                <a:latin typeface="+mj-lt"/>
              </a:rPr>
              <a:t> Padding sequences to ensure uniform length(</a:t>
            </a:r>
            <a:r>
              <a:rPr lang="en-US" altLang="en-US" sz="2000" dirty="0" err="1">
                <a:solidFill>
                  <a:schemeClr val="tx1"/>
                </a:solidFill>
                <a:latin typeface="+mj-lt"/>
              </a:rPr>
              <a:t>eg</a:t>
            </a:r>
            <a:r>
              <a:rPr lang="en-US" altLang="en-US" sz="2000" dirty="0">
                <a:solidFill>
                  <a:schemeClr val="tx1"/>
                </a:solidFill>
                <a:latin typeface="+mj-lt"/>
              </a:rPr>
              <a:t>:- sent 1:”hello how are you”</a:t>
            </a:r>
            <a:br>
              <a:rPr lang="en-US" altLang="en-US" sz="2000" dirty="0">
                <a:solidFill>
                  <a:schemeClr val="tx1"/>
                </a:solidFill>
                <a:latin typeface="+mj-lt"/>
              </a:rPr>
            </a:br>
            <a:r>
              <a:rPr lang="en-US" altLang="en-US" sz="2000" dirty="0">
                <a:latin typeface="+mj-lt"/>
              </a:rPr>
              <a:t>Sent 2: “hi”</a:t>
            </a:r>
            <a:r>
              <a:rPr lang="en-US" altLang="en-US" sz="2000" dirty="0">
                <a:solidFill>
                  <a:schemeClr val="tx1"/>
                </a:solidFill>
                <a:latin typeface="+mj-lt"/>
              </a:rPr>
              <a:t>)</a:t>
            </a:r>
            <a:br>
              <a:rPr lang="en-US" altLang="en-US" sz="2000" dirty="0">
                <a:solidFill>
                  <a:schemeClr val="tx1"/>
                </a:solidFill>
                <a:latin typeface="+mj-lt"/>
              </a:rPr>
            </a:br>
            <a:r>
              <a:rPr lang="en-US" altLang="en-US" sz="2000" dirty="0">
                <a:solidFill>
                  <a:schemeClr val="tx1"/>
                </a:solidFill>
                <a:latin typeface="+mj-lt"/>
              </a:rPr>
              <a:t> Word Embedding to convert tokens into dense vectors (used while training)</a:t>
            </a:r>
            <a:br>
              <a:rPr lang="en-US" altLang="en-US" sz="2000" dirty="0">
                <a:solidFill>
                  <a:schemeClr val="tx1"/>
                </a:solidFill>
                <a:latin typeface="+mj-lt"/>
              </a:rPr>
            </a:br>
            <a:r>
              <a:rPr lang="en-US" altLang="en-US" sz="2000" dirty="0" err="1">
                <a:solidFill>
                  <a:schemeClr val="tx1"/>
                </a:solidFill>
                <a:latin typeface="+mj-lt"/>
              </a:rPr>
              <a:t>Eg</a:t>
            </a:r>
            <a:r>
              <a:rPr lang="en-US" altLang="en-US" sz="2000" dirty="0">
                <a:solidFill>
                  <a:schemeClr val="tx1"/>
                </a:solidFill>
                <a:latin typeface="+mj-lt"/>
              </a:rPr>
              <a:t>:”Hello”(its several literal and figurative meaning..)</a:t>
            </a:r>
            <a:br>
              <a:rPr lang="en-US" altLang="en-US" sz="1400" dirty="0">
                <a:solidFill>
                  <a:schemeClr val="tx1"/>
                </a:solidFill>
                <a:latin typeface="+mj-lt"/>
              </a:rPr>
            </a:br>
            <a:br>
              <a:rPr lang="en-US" sz="1400" dirty="0">
                <a:latin typeface="+mj-lt"/>
              </a:rPr>
            </a:br>
            <a:endParaRPr sz="1400" b="1" dirty="0">
              <a:latin typeface="+mj-lt"/>
            </a:endParaRPr>
          </a:p>
        </p:txBody>
      </p:sp>
    </p:spTree>
    <p:extLst>
      <p:ext uri="{BB962C8B-B14F-4D97-AF65-F5344CB8AC3E}">
        <p14:creationId xmlns:p14="http://schemas.microsoft.com/office/powerpoint/2010/main" val="8240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4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435906F7-582E-DA23-6DDC-9BA5986A78CE}"/>
            </a:ext>
          </a:extLst>
        </p:cNvPr>
        <p:cNvGrpSpPr/>
        <p:nvPr/>
      </p:nvGrpSpPr>
      <p:grpSpPr>
        <a:xfrm>
          <a:off x="0" y="0"/>
          <a:ext cx="0" cy="0"/>
          <a:chOff x="0" y="0"/>
          <a:chExt cx="0" cy="0"/>
        </a:xfrm>
      </p:grpSpPr>
      <p:sp>
        <p:nvSpPr>
          <p:cNvPr id="98" name="Google Shape;98;p2">
            <a:extLst>
              <a:ext uri="{FF2B5EF4-FFF2-40B4-BE49-F238E27FC236}">
                <a16:creationId xmlns:a16="http://schemas.microsoft.com/office/drawing/2014/main" id="{53AF4B69-1705-0B50-C38C-71366EF915DC}"/>
              </a:ext>
            </a:extLst>
          </p:cNvPr>
          <p:cNvSpPr txBox="1">
            <a:spLocks noGrp="1"/>
          </p:cNvSpPr>
          <p:nvPr>
            <p:ph type="ftr" idx="11"/>
          </p:nvPr>
        </p:nvSpPr>
        <p:spPr>
          <a:xfrm>
            <a:off x="4013886"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Galgotias University</a:t>
            </a:r>
            <a:endParaRPr/>
          </a:p>
        </p:txBody>
      </p:sp>
      <p:sp>
        <p:nvSpPr>
          <p:cNvPr id="99" name="Google Shape;99;p2">
            <a:extLst>
              <a:ext uri="{FF2B5EF4-FFF2-40B4-BE49-F238E27FC236}">
                <a16:creationId xmlns:a16="http://schemas.microsoft.com/office/drawing/2014/main" id="{C5978505-84C7-796B-4C6E-3B3894885B6F}"/>
              </a:ext>
            </a:extLst>
          </p:cNvPr>
          <p:cNvSpPr txBox="1">
            <a:spLocks noGrp="1"/>
          </p:cNvSpPr>
          <p:nvPr>
            <p:ph type="sldNum" idx="12"/>
          </p:nvPr>
        </p:nvSpPr>
        <p:spPr>
          <a:xfrm>
            <a:off x="8585886"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00" name="Google Shape;100;p2" descr="A blue circle with text and words&#10;&#10;Description automatically generated">
            <a:extLst>
              <a:ext uri="{FF2B5EF4-FFF2-40B4-BE49-F238E27FC236}">
                <a16:creationId xmlns:a16="http://schemas.microsoft.com/office/drawing/2014/main" id="{054A9D96-39E2-CB8D-0555-9EFE57901580}"/>
              </a:ext>
            </a:extLst>
          </p:cNvPr>
          <p:cNvPicPr preferRelativeResize="0"/>
          <p:nvPr/>
        </p:nvPicPr>
        <p:blipFill rotWithShape="1">
          <a:blip r:embed="rId3">
            <a:alphaModFix/>
          </a:blip>
          <a:srcRect/>
          <a:stretch/>
        </p:blipFill>
        <p:spPr>
          <a:xfrm>
            <a:off x="10733852" y="176754"/>
            <a:ext cx="874732" cy="874732"/>
          </a:xfrm>
          <a:prstGeom prst="rect">
            <a:avLst/>
          </a:prstGeom>
          <a:noFill/>
          <a:ln>
            <a:noFill/>
          </a:ln>
        </p:spPr>
      </p:pic>
      <p:sp>
        <p:nvSpPr>
          <p:cNvPr id="101" name="Google Shape;101;p2">
            <a:extLst>
              <a:ext uri="{FF2B5EF4-FFF2-40B4-BE49-F238E27FC236}">
                <a16:creationId xmlns:a16="http://schemas.microsoft.com/office/drawing/2014/main" id="{4D30D422-D698-E8AF-8824-9DFB085CF3F7}"/>
              </a:ext>
            </a:extLst>
          </p:cNvPr>
          <p:cNvSpPr txBox="1">
            <a:spLocks noGrp="1"/>
          </p:cNvSpPr>
          <p:nvPr>
            <p:ph type="title"/>
          </p:nvPr>
        </p:nvSpPr>
        <p:spPr>
          <a:xfrm>
            <a:off x="481029" y="1051486"/>
            <a:ext cx="10863669" cy="5806514"/>
          </a:xfrm>
          <a:prstGeom prst="rect">
            <a:avLst/>
          </a:prstGeom>
          <a:noFill/>
          <a:ln>
            <a:noFill/>
          </a:ln>
        </p:spPr>
        <p:txBody>
          <a:bodyPr spcFirstLastPara="1" wrap="square" lIns="91425" tIns="45700" rIns="91425" bIns="45700" anchor="t" anchorCtr="0">
            <a:normAutofit/>
          </a:bodyPr>
          <a:lstStyle/>
          <a:p>
            <a:pPr lvl="0" algn="ctr">
              <a:buSzPts val="3600"/>
            </a:pPr>
            <a:r>
              <a:rPr lang="en-US" sz="3600" b="1" dirty="0">
                <a:latin typeface="Cambria"/>
                <a:ea typeface="Cambria"/>
                <a:cs typeface="Cambria"/>
                <a:sym typeface="Cambria"/>
              </a:rPr>
              <a:t>System Architecture</a:t>
            </a:r>
            <a:endParaRPr b="1" dirty="0"/>
          </a:p>
        </p:txBody>
      </p:sp>
      <p:pic>
        <p:nvPicPr>
          <p:cNvPr id="2" name="Content Placeholder 5">
            <a:extLst>
              <a:ext uri="{FF2B5EF4-FFF2-40B4-BE49-F238E27FC236}">
                <a16:creationId xmlns:a16="http://schemas.microsoft.com/office/drawing/2014/main" id="{E3220C37-3520-7938-D74F-F97CFDA2C171}"/>
              </a:ext>
            </a:extLst>
          </p:cNvPr>
          <p:cNvPicPr>
            <a:picLocks noGrp="1" noChangeAspect="1"/>
          </p:cNvPicPr>
          <p:nvPr/>
        </p:nvPicPr>
        <p:blipFill>
          <a:blip r:embed="rId4"/>
          <a:stretch>
            <a:fillRect/>
          </a:stretch>
        </p:blipFill>
        <p:spPr>
          <a:xfrm>
            <a:off x="2741400" y="1688571"/>
            <a:ext cx="6342925" cy="4667779"/>
          </a:xfrm>
          <a:prstGeom prst="rect">
            <a:avLst/>
          </a:prstGeom>
        </p:spPr>
      </p:pic>
    </p:spTree>
    <p:extLst>
      <p:ext uri="{BB962C8B-B14F-4D97-AF65-F5344CB8AC3E}">
        <p14:creationId xmlns:p14="http://schemas.microsoft.com/office/powerpoint/2010/main" val="269734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4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979</Words>
  <Application>Microsoft Office PowerPoint</Application>
  <PresentationFormat>Widescreen</PresentationFormat>
  <Paragraphs>96</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Play</vt:lpstr>
      <vt:lpstr>Cambria</vt:lpstr>
      <vt:lpstr>Arial</vt:lpstr>
      <vt:lpstr>Office Theme</vt:lpstr>
      <vt:lpstr>   Chatbot and Virtual Assistant in Customer Service    Group N0 : 11 Shivanand Gupta | 22SCSE1012610                                   Submitted To : Dr. Umesh Lilhore  Shivang Kakkar | 22SCSE1180121  Shivangi Sehgal | 22SCSE1180097  Shreyash Upadhyay | 22SCSE1012304                                                 </vt:lpstr>
      <vt:lpstr>Introduction   In today’s fast-paced digital world, customer service expectations are evolving rapidly. To meet these demands, many businesses are integrating chatbots and virtual assistants into their support systems. This project explores how intelligent conversational agents can enhance customer service by providing instant responses, reducing human workload, and operating 24/7. This project focuses on building a chatbot and virtual assistant for customer service using Natural Language Processing (NLP).</vt:lpstr>
      <vt:lpstr>Problem Statement   As customer expectations grow for instant and efficient support, businesses face challenges in maintaining high-quality service at scale. This project addresses the need for an intelligent, automated solution—a chatbot and virtual assistant—that can handle customer queries in real-time, reduce human dependency, and enhance user satisfaction by offering consistent, 24/7 support. </vt:lpstr>
      <vt:lpstr>Importance of the Project   This project plays a significant role in showcasing how AI-powered chatbots and virtual assistants are revolutionizing the customer service industry. By automating routine queries, these systems enhance response speed, reduce operational costs, and ensure 24/7 availability—something traditional human support often cannot achieve. With the growing demand for personalized and instant support, businesses are rapidly adopting such technologies to improve customer satisfaction and loyalty.</vt:lpstr>
      <vt:lpstr>Objectives</vt:lpstr>
      <vt:lpstr>Literature Review   Studies show that AI-powered chatbots and virtual assistants are transforming customer service by providing fast, consistent, and 24/7 support. Research highlights their role in reducing workload, improving customer satisfaction, and cutting operational costs. Real-world examples like HDFC Bank’s EVA prove their effectiveness in handling high volumes of queries. However, challenges such as complex query handling and data privacy remain key concerns. Overall, literature supports their growing importance in modern customer service systems.</vt:lpstr>
      <vt:lpstr>Methodology   Approach Used  1.We developed a chatbot system using a combination of Machine Learning and Deep Learning techniques.  2.Text data was collected and converted to a structured CSV format.  3.Deep Learning required specialized preprocessing and training steps, so text cleaning, tokenization, and padding were performed , followed by an Embedding Layer.  4.The model was built using an LSTM-based sequence-to-sequence encoder-decoder architecture. </vt:lpstr>
      <vt:lpstr>Deep Learning Model:-  LSTM (Long Short-Term Memory): Used for training the chatbot using an encoder-decoder model to understand and generate context-aware responses.   NLP Techniques:  Lowercasing of text  Removal of unwanted characters  Skipped Stopword removal, stemming, and lemmatization (not necessary for DL models)  Tokenization using Tokenizer  Padding sequences to ensure uniform length(eg:- sent 1:”hello how are you” Sent 2: “hi”)  Word Embedding to convert tokens into dense vectors (used while training) Eg:”Hello”(its several literal and figurative meaning..)  </vt:lpstr>
      <vt:lpstr>System Architecture</vt:lpstr>
      <vt:lpstr>Implementation</vt:lpstr>
      <vt:lpstr>Implementation</vt:lpstr>
      <vt:lpstr>Results</vt:lpstr>
      <vt:lpstr>Results</vt:lpstr>
      <vt:lpstr>Challenges</vt:lpstr>
      <vt:lpstr>Future Work  </vt:lpstr>
      <vt:lpstr>Conclusion   Chatbots and virtual assistants are reshaping customer service by providing instant, reliable, and cost-effective support. This project highlights their growing role in improving customer experience and reducing human workload. With advancements in AI and NLP, these technologies are becoming smarter, more interactive, and essential for modern businesses. As we move forward, they will continue to evolve and play a key role in delivering efficient and personalized customer service.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Deepak Gupta</dc:creator>
  <cp:lastModifiedBy>shivangishgl21@gmail.com</cp:lastModifiedBy>
  <cp:revision>5</cp:revision>
  <dcterms:created xsi:type="dcterms:W3CDTF">2024-08-22T06:33:55Z</dcterms:created>
  <dcterms:modified xsi:type="dcterms:W3CDTF">2025-06-16T19:46:35Z</dcterms:modified>
</cp:coreProperties>
</file>