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geeksforgeeks.org/machine-learning/what-is-feature-engineering/" TargetMode="External"/><Relationship Id="rId2" Type="http://schemas.openxmlformats.org/officeDocument/2006/relationships/hyperlink" Target="https://www.analyticsvidhya.com/blog/2021/04/guide-for-feature-extraction-techniques/" TargetMode="External"/><Relationship Id="rId3" Type="http://schemas.openxmlformats.org/officeDocument/2006/relationships/hyperlink" Target="https://towardsdatascience.com/all-about-categorical-variable-encoding-305f3361fd02/" TargetMode="External"/><Relationship Id="rId4" Type="http://schemas.openxmlformats.org/officeDocument/2006/relationships/hyperlink" Target="https://www.youtube.com/watch?v=lzWcVVCXMfo" TargetMode="External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28825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Extraction &amp; Price Prediction for Mobile Phones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601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219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Shivangi Chaudhary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837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Company-  Nexthikes IT Solutions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880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Overview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832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012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219337"/>
            <a:ext cx="6407944" cy="2111454"/>
          </a:xfrm>
          <a:prstGeom prst="roundRect">
            <a:avLst>
              <a:gd name="adj" fmla="val 692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3310" y="4219337"/>
            <a:ext cx="121920" cy="2111454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</p:sp>
      <p:sp>
        <p:nvSpPr>
          <p:cNvPr id="7" name="Text 5"/>
          <p:cNvSpPr/>
          <p:nvPr/>
        </p:nvSpPr>
        <p:spPr>
          <a:xfrm>
            <a:off x="1142524" y="44766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Goal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142524" y="4984790"/>
            <a:ext cx="58019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model to predict mobile phone prices based on features for better pricing strategy and market insights.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4219337"/>
            <a:ext cx="6408063" cy="2111454"/>
          </a:xfrm>
          <a:prstGeom prst="roundRect">
            <a:avLst>
              <a:gd name="adj" fmla="val 6929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8067" y="4219337"/>
            <a:ext cx="121920" cy="2111454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</p:sp>
      <p:sp>
        <p:nvSpPr>
          <p:cNvPr id="11" name="Text 9"/>
          <p:cNvSpPr/>
          <p:nvPr/>
        </p:nvSpPr>
        <p:spPr>
          <a:xfrm>
            <a:off x="7777282" y="44766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Overview</a:t>
            </a:r>
            <a:endParaRPr lang="en-US" sz="2300" dirty="0"/>
          </a:p>
        </p:txBody>
      </p:sp>
      <p:sp>
        <p:nvSpPr>
          <p:cNvPr id="12" name="Text 10"/>
          <p:cNvSpPr/>
          <p:nvPr/>
        </p:nvSpPr>
        <p:spPr>
          <a:xfrm>
            <a:off x="7777282" y="4984790"/>
            <a:ext cx="58020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 of 600+ phones, including Model, Colour, Memory, RAM, Battery, Cameras, Processor, and Price.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613529"/>
            <a:ext cx="6669048" cy="731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50"/>
              </a:lnSpc>
              <a:buNone/>
            </a:pPr>
            <a:r>
              <a:rPr lang="en-US" sz="4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Workflow &amp; Key Features</a:t>
            </a:r>
            <a:endParaRPr lang="en-US" sz="4600" dirty="0"/>
          </a:p>
        </p:txBody>
      </p:sp>
      <p:sp>
        <p:nvSpPr>
          <p:cNvPr id="3" name="Text 1"/>
          <p:cNvSpPr/>
          <p:nvPr/>
        </p:nvSpPr>
        <p:spPr>
          <a:xfrm>
            <a:off x="780098" y="1902023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Workflow Approach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80098" y="2518410"/>
            <a:ext cx="222885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80098" y="2866787"/>
            <a:ext cx="6263164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6" name="Text 4"/>
          <p:cNvSpPr/>
          <p:nvPr/>
        </p:nvSpPr>
        <p:spPr>
          <a:xfrm>
            <a:off x="780098" y="3039189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Exploration &amp; Preprocessing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0098" y="3785830"/>
            <a:ext cx="222885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80098" y="4134207"/>
            <a:ext cx="6263164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9" name="Text 7"/>
          <p:cNvSpPr/>
          <p:nvPr/>
        </p:nvSpPr>
        <p:spPr>
          <a:xfrm>
            <a:off x="780098" y="4306610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 Extraction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0098" y="5053251"/>
            <a:ext cx="222885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80098" y="5401628"/>
            <a:ext cx="6263164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2" name="Text 10"/>
          <p:cNvSpPr/>
          <p:nvPr/>
        </p:nvSpPr>
        <p:spPr>
          <a:xfrm>
            <a:off x="780098" y="5574030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Building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80098" y="6320671"/>
            <a:ext cx="222885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80098" y="6669048"/>
            <a:ext cx="6263164" cy="30480"/>
          </a:xfrm>
          <a:prstGeom prst="rect">
            <a:avLst/>
          </a:prstGeom>
          <a:solidFill>
            <a:srgbClr val="007EBD"/>
          </a:solidFill>
          <a:ln/>
        </p:spPr>
      </p:sp>
      <p:sp>
        <p:nvSpPr>
          <p:cNvPr id="15" name="Text 13"/>
          <p:cNvSpPr/>
          <p:nvPr/>
        </p:nvSpPr>
        <p:spPr>
          <a:xfrm>
            <a:off x="780098" y="6841450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Evaluation (MAE, RMSE, R²)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4759" y="1902023"/>
            <a:ext cx="3399353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Most Influential Features</a:t>
            </a:r>
            <a:endParaRPr lang="en-US" sz="2300" dirty="0"/>
          </a:p>
        </p:txBody>
      </p:sp>
      <p:sp>
        <p:nvSpPr>
          <p:cNvPr id="17" name="Shape 15"/>
          <p:cNvSpPr/>
          <p:nvPr/>
        </p:nvSpPr>
        <p:spPr>
          <a:xfrm>
            <a:off x="7594759" y="2518410"/>
            <a:ext cx="6263164" cy="817602"/>
          </a:xfrm>
          <a:prstGeom prst="roundRect">
            <a:avLst>
              <a:gd name="adj" fmla="val 1145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825264" y="2748915"/>
            <a:ext cx="580215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Processor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594759" y="3558897"/>
            <a:ext cx="6263164" cy="817602"/>
          </a:xfrm>
          <a:prstGeom prst="roundRect">
            <a:avLst>
              <a:gd name="adj" fmla="val 1145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825264" y="3789402"/>
            <a:ext cx="580215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RAM &amp; Internal Memory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594759" y="4599384"/>
            <a:ext cx="6263164" cy="817602"/>
          </a:xfrm>
          <a:prstGeom prst="roundRect">
            <a:avLst>
              <a:gd name="adj" fmla="val 1145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825264" y="4829889"/>
            <a:ext cx="580215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Rear Camera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594759" y="5639872"/>
            <a:ext cx="6263164" cy="817602"/>
          </a:xfrm>
          <a:prstGeom prst="roundRect">
            <a:avLst>
              <a:gd name="adj" fmla="val 1145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825264" y="5870377"/>
            <a:ext cx="580215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Battery Capacity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7594759" y="6708219"/>
            <a:ext cx="626316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influential: Colour, AI Lens, Mobile Height.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3902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 &amp; Results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836795"/>
            <a:ext cx="3048000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—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829270" y="55737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Best Algorithm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793790" y="6081951"/>
            <a:ext cx="304800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and Gradient Boosting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125278" y="4836795"/>
            <a:ext cx="3048119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2047.03</a:t>
            </a:r>
            <a:endParaRPr lang="en-US" sz="3550" dirty="0"/>
          </a:p>
        </p:txBody>
      </p:sp>
      <p:sp>
        <p:nvSpPr>
          <p:cNvPr id="8" name="Text 5"/>
          <p:cNvSpPr/>
          <p:nvPr/>
        </p:nvSpPr>
        <p:spPr>
          <a:xfrm>
            <a:off x="4160758" y="55737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MAE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125278" y="6081951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Mean Absolute Error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456884" y="4836795"/>
            <a:ext cx="3048119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4950.9</a:t>
            </a:r>
            <a:endParaRPr lang="en-US" sz="3550" dirty="0"/>
          </a:p>
        </p:txBody>
      </p:sp>
      <p:sp>
        <p:nvSpPr>
          <p:cNvPr id="11" name="Text 8"/>
          <p:cNvSpPr/>
          <p:nvPr/>
        </p:nvSpPr>
        <p:spPr>
          <a:xfrm>
            <a:off x="7492365" y="55737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RMSE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7456884" y="6081951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Root Mean Squared Error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788491" y="4836795"/>
            <a:ext cx="3048119" cy="453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35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0.822</a:t>
            </a:r>
            <a:endParaRPr lang="en-US" sz="3550" dirty="0"/>
          </a:p>
        </p:txBody>
      </p:sp>
      <p:sp>
        <p:nvSpPr>
          <p:cNvPr id="14" name="Text 11"/>
          <p:cNvSpPr/>
          <p:nvPr/>
        </p:nvSpPr>
        <p:spPr>
          <a:xfrm>
            <a:off x="10823972" y="557379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R²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10788491" y="6081951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Coefficient of Determination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93790" y="70629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model reliably predicts mobile prices based on key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7804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Visualizations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2821662"/>
            <a:ext cx="4221480" cy="316611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41" y="2821662"/>
            <a:ext cx="4221599" cy="316611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391" y="2821662"/>
            <a:ext cx="4221599" cy="316611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3888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These visualizations illustrate the model's accuracy and the impact of various features on price prediction.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30360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Recommendations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017306" y="3014782"/>
            <a:ext cx="299442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Focus on Key Features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017306" y="3522940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Prioritize high RAM &amp; Memory, powerful Processors, superior Cameras, and larger Batteries in pricing and marketing strategies.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017306" y="5065276"/>
            <a:ext cx="429851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De-emphasize Minor Attributes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7017306" y="557343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Colour, Mobile Height, and AI Lens are less critical for pricing decisions.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1739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References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3530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Feature Engineering? - GeeksforGeeks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488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is Feature Extraction and Feature Extraction Techniques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690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All about Categorical Variable Encoding | Towards Data Science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849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Lec-36: Feature Extraction in Data preprocessing | Machine Learning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44717"/>
            <a:ext cx="11908393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793790" y="34868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049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Thank you for your attention. We hope this presentation offered valuable insights. Please feel free to ask any questions. (Also, the images that I have used in this ppt are from snippets from my projects.)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858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7039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32198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2025-08-15T15:55:24Z</dcterms:created>
  <dcterms:modified xsi:type="dcterms:W3CDTF">2025-08-15T15:55:24Z</dcterms:modified>
</cp:coreProperties>
</file>