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87" r:id="rId5"/>
    <p:sldId id="288" r:id="rId6"/>
    <p:sldId id="293" r:id="rId7"/>
    <p:sldId id="260" r:id="rId8"/>
    <p:sldId id="261" r:id="rId9"/>
    <p:sldId id="290" r:id="rId10"/>
    <p:sldId id="289" r:id="rId11"/>
    <p:sldId id="263" r:id="rId12"/>
    <p:sldId id="291"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9" r:id="rId28"/>
    <p:sldId id="280" r:id="rId29"/>
    <p:sldId id="281" r:id="rId30"/>
    <p:sldId id="282" r:id="rId31"/>
    <p:sldId id="284" r:id="rId32"/>
    <p:sldId id="283" r:id="rId33"/>
    <p:sldId id="292" r:id="rId34"/>
    <p:sldId id="296" r:id="rId35"/>
    <p:sldId id="294" r:id="rId36"/>
    <p:sldId id="295" r:id="rId37"/>
    <p:sldId id="286"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18" autoAdjust="0"/>
    <p:restoredTop sz="94660"/>
  </p:normalViewPr>
  <p:slideViewPr>
    <p:cSldViewPr snapToGrid="0">
      <p:cViewPr varScale="1">
        <p:scale>
          <a:sx n="78" d="100"/>
          <a:sy n="78" d="100"/>
        </p:scale>
        <p:origin x="39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5/29/2020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5/29/2020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5/29/2020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5/29/2020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5/29/2020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87EF9-D811-427D-92DC-67A7CFA26521}"/>
              </a:ext>
            </a:extLst>
          </p:cNvPr>
          <p:cNvSpPr>
            <a:spLocks noGrp="1"/>
          </p:cNvSpPr>
          <p:nvPr>
            <p:ph type="ctrTitle"/>
          </p:nvPr>
        </p:nvSpPr>
        <p:spPr/>
        <p:txBody>
          <a:bodyPr/>
          <a:lstStyle/>
          <a:p>
            <a:r>
              <a:rPr lang="en-US" dirty="0"/>
              <a:t>Zomato Exploratory data analysis</a:t>
            </a:r>
          </a:p>
        </p:txBody>
      </p:sp>
      <p:sp>
        <p:nvSpPr>
          <p:cNvPr id="3" name="Subtitle 2">
            <a:extLst>
              <a:ext uri="{FF2B5EF4-FFF2-40B4-BE49-F238E27FC236}">
                <a16:creationId xmlns:a16="http://schemas.microsoft.com/office/drawing/2014/main" id="{C5B4F409-8EE0-4896-8076-17C51F8D37D5}"/>
              </a:ext>
            </a:extLst>
          </p:cNvPr>
          <p:cNvSpPr>
            <a:spLocks noGrp="1"/>
          </p:cNvSpPr>
          <p:nvPr>
            <p:ph type="subTitle" idx="1"/>
          </p:nvPr>
        </p:nvSpPr>
        <p:spPr/>
        <p:txBody>
          <a:bodyPr/>
          <a:lstStyle/>
          <a:p>
            <a:endParaRPr lang="en-US" dirty="0"/>
          </a:p>
          <a:p>
            <a:endParaRPr lang="en-US" dirty="0"/>
          </a:p>
        </p:txBody>
      </p:sp>
      <p:sp>
        <p:nvSpPr>
          <p:cNvPr id="5" name="TextBox 4">
            <a:extLst>
              <a:ext uri="{FF2B5EF4-FFF2-40B4-BE49-F238E27FC236}">
                <a16:creationId xmlns:a16="http://schemas.microsoft.com/office/drawing/2014/main" id="{67E92C37-EDA2-4524-992C-1BDA44CC13DF}"/>
              </a:ext>
            </a:extLst>
          </p:cNvPr>
          <p:cNvSpPr txBox="1"/>
          <p:nvPr/>
        </p:nvSpPr>
        <p:spPr>
          <a:xfrm>
            <a:off x="2669059" y="3311611"/>
            <a:ext cx="7574692" cy="1077218"/>
          </a:xfrm>
          <a:prstGeom prst="rect">
            <a:avLst/>
          </a:prstGeom>
          <a:noFill/>
        </p:spPr>
        <p:txBody>
          <a:bodyPr wrap="square" rtlCol="0">
            <a:spAutoFit/>
          </a:bodyPr>
          <a:lstStyle/>
          <a:p>
            <a:pPr algn="ctr"/>
            <a:r>
              <a:rPr lang="en-US" sz="3200" dirty="0">
                <a:solidFill>
                  <a:schemeClr val="bg1"/>
                </a:solidFill>
              </a:rPr>
              <a:t>Final Year Project Submission </a:t>
            </a:r>
          </a:p>
          <a:p>
            <a:pPr algn="ctr"/>
            <a:r>
              <a:rPr lang="en-US" sz="3200" dirty="0">
                <a:solidFill>
                  <a:schemeClr val="bg1"/>
                </a:solidFill>
              </a:rPr>
              <a:t>BSc-IT(2017-2020)</a:t>
            </a:r>
          </a:p>
        </p:txBody>
      </p:sp>
      <p:sp>
        <p:nvSpPr>
          <p:cNvPr id="6" name="TextBox 5">
            <a:extLst>
              <a:ext uri="{FF2B5EF4-FFF2-40B4-BE49-F238E27FC236}">
                <a16:creationId xmlns:a16="http://schemas.microsoft.com/office/drawing/2014/main" id="{EBF55222-2119-41A1-B4E8-D537D4A441A4}"/>
              </a:ext>
            </a:extLst>
          </p:cNvPr>
          <p:cNvSpPr txBox="1"/>
          <p:nvPr/>
        </p:nvSpPr>
        <p:spPr>
          <a:xfrm>
            <a:off x="581191" y="4930346"/>
            <a:ext cx="3187620" cy="677108"/>
          </a:xfrm>
          <a:prstGeom prst="rect">
            <a:avLst/>
          </a:prstGeom>
          <a:noFill/>
        </p:spPr>
        <p:txBody>
          <a:bodyPr wrap="square" rtlCol="0">
            <a:spAutoFit/>
          </a:bodyPr>
          <a:lstStyle/>
          <a:p>
            <a:r>
              <a:rPr lang="en-US" dirty="0">
                <a:solidFill>
                  <a:schemeClr val="bg1"/>
                </a:solidFill>
              </a:rPr>
              <a:t>Submitted by</a:t>
            </a:r>
          </a:p>
          <a:p>
            <a:r>
              <a:rPr lang="en-US" sz="2000" dirty="0">
                <a:solidFill>
                  <a:schemeClr val="bg1"/>
                </a:solidFill>
              </a:rPr>
              <a:t>Shivangi Prasanna Koltharkar</a:t>
            </a:r>
          </a:p>
        </p:txBody>
      </p:sp>
      <p:sp>
        <p:nvSpPr>
          <p:cNvPr id="7" name="TextBox 6">
            <a:extLst>
              <a:ext uri="{FF2B5EF4-FFF2-40B4-BE49-F238E27FC236}">
                <a16:creationId xmlns:a16="http://schemas.microsoft.com/office/drawing/2014/main" id="{B0F60D29-8D10-4F93-B55D-07056BA0133A}"/>
              </a:ext>
            </a:extLst>
          </p:cNvPr>
          <p:cNvSpPr txBox="1"/>
          <p:nvPr/>
        </p:nvSpPr>
        <p:spPr>
          <a:xfrm>
            <a:off x="9415853" y="4819136"/>
            <a:ext cx="2113004" cy="677108"/>
          </a:xfrm>
          <a:prstGeom prst="rect">
            <a:avLst/>
          </a:prstGeom>
          <a:noFill/>
        </p:spPr>
        <p:txBody>
          <a:bodyPr wrap="square" rtlCol="0">
            <a:spAutoFit/>
          </a:bodyPr>
          <a:lstStyle/>
          <a:p>
            <a:r>
              <a:rPr lang="en-US" dirty="0">
                <a:solidFill>
                  <a:schemeClr val="bg1"/>
                </a:solidFill>
              </a:rPr>
              <a:t>Guided by</a:t>
            </a:r>
          </a:p>
          <a:p>
            <a:r>
              <a:rPr lang="en-US" sz="2000" dirty="0">
                <a:solidFill>
                  <a:schemeClr val="bg1"/>
                </a:solidFill>
              </a:rPr>
              <a:t>Dr. Preeti Gupta</a:t>
            </a:r>
          </a:p>
        </p:txBody>
      </p:sp>
    </p:spTree>
    <p:extLst>
      <p:ext uri="{BB962C8B-B14F-4D97-AF65-F5344CB8AC3E}">
        <p14:creationId xmlns:p14="http://schemas.microsoft.com/office/powerpoint/2010/main" val="2378370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FE0022C-85AB-412F-BF1F-01B6F160843B}"/>
              </a:ext>
            </a:extLst>
          </p:cNvPr>
          <p:cNvSpPr>
            <a:spLocks noGrp="1"/>
          </p:cNvSpPr>
          <p:nvPr>
            <p:ph type="title"/>
          </p:nvPr>
        </p:nvSpPr>
        <p:spPr/>
        <p:txBody>
          <a:bodyPr/>
          <a:lstStyle/>
          <a:p>
            <a:r>
              <a:rPr lang="en-US" dirty="0"/>
              <a:t>Jupyter notebook</a:t>
            </a:r>
          </a:p>
        </p:txBody>
      </p:sp>
      <p:sp>
        <p:nvSpPr>
          <p:cNvPr id="7" name="Content Placeholder 6">
            <a:extLst>
              <a:ext uri="{FF2B5EF4-FFF2-40B4-BE49-F238E27FC236}">
                <a16:creationId xmlns:a16="http://schemas.microsoft.com/office/drawing/2014/main" id="{D3696EB5-D403-4CAE-BAF1-A004E40B328D}"/>
              </a:ext>
            </a:extLst>
          </p:cNvPr>
          <p:cNvSpPr>
            <a:spLocks noGrp="1"/>
          </p:cNvSpPr>
          <p:nvPr>
            <p:ph idx="1"/>
          </p:nvPr>
        </p:nvSpPr>
        <p:spPr>
          <a:xfrm>
            <a:off x="334057" y="1853514"/>
            <a:ext cx="11029615" cy="2539575"/>
          </a:xfrm>
        </p:spPr>
        <p:txBody>
          <a:bodyPr/>
          <a:lstStyle/>
          <a:p>
            <a:r>
              <a:rPr lang="en-US" dirty="0"/>
              <a:t>Jupyter is an open source web application </a:t>
            </a:r>
            <a:r>
              <a:rPr lang="en-US" b="0" i="0" dirty="0">
                <a:solidFill>
                  <a:srgbClr val="333333"/>
                </a:solidFill>
                <a:effectLst/>
                <a:latin typeface="Helvetica Neue"/>
              </a:rPr>
              <a:t> that allows you to create and share documents that contain live code, equations, visualizations and narrative text. </a:t>
            </a:r>
          </a:p>
          <a:p>
            <a:r>
              <a:rPr lang="en-US" b="0" i="0" dirty="0">
                <a:solidFill>
                  <a:srgbClr val="333333"/>
                </a:solidFill>
                <a:effectLst/>
                <a:latin typeface="Helvetica Neue"/>
              </a:rPr>
              <a:t>Uses include: data cleaning and transformation, numerical simulation, statistical modeling, data visualization, machine learning, and much more.</a:t>
            </a:r>
          </a:p>
          <a:p>
            <a:endParaRPr lang="en-US" b="0" i="0" dirty="0">
              <a:solidFill>
                <a:srgbClr val="333333"/>
              </a:solidFill>
              <a:effectLst/>
              <a:latin typeface="Helvetica Neue"/>
            </a:endParaRPr>
          </a:p>
          <a:p>
            <a:endParaRPr lang="en-US" dirty="0"/>
          </a:p>
        </p:txBody>
      </p:sp>
      <p:pic>
        <p:nvPicPr>
          <p:cNvPr id="8" name="Picture 7">
            <a:extLst>
              <a:ext uri="{FF2B5EF4-FFF2-40B4-BE49-F238E27FC236}">
                <a16:creationId xmlns:a16="http://schemas.microsoft.com/office/drawing/2014/main" id="{D533970E-514C-42C8-8519-AF7081998DA9}"/>
              </a:ext>
            </a:extLst>
          </p:cNvPr>
          <p:cNvPicPr>
            <a:picLocks noChangeAspect="1"/>
          </p:cNvPicPr>
          <p:nvPr/>
        </p:nvPicPr>
        <p:blipFill rotWithShape="1">
          <a:blip r:embed="rId2"/>
          <a:srcRect t="4302" b="34249"/>
          <a:stretch/>
        </p:blipFill>
        <p:spPr>
          <a:xfrm>
            <a:off x="2188045" y="3429000"/>
            <a:ext cx="7815909" cy="3256700"/>
          </a:xfrm>
          <a:prstGeom prst="rect">
            <a:avLst/>
          </a:prstGeom>
        </p:spPr>
      </p:pic>
    </p:spTree>
    <p:extLst>
      <p:ext uri="{BB962C8B-B14F-4D97-AF65-F5344CB8AC3E}">
        <p14:creationId xmlns:p14="http://schemas.microsoft.com/office/powerpoint/2010/main" val="2261083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19FE0-C63D-405B-BE64-E58C0C7621D4}"/>
              </a:ext>
            </a:extLst>
          </p:cNvPr>
          <p:cNvSpPr>
            <a:spLocks noGrp="1"/>
          </p:cNvSpPr>
          <p:nvPr>
            <p:ph type="title"/>
          </p:nvPr>
        </p:nvSpPr>
        <p:spPr/>
        <p:txBody>
          <a:bodyPr/>
          <a:lstStyle/>
          <a:p>
            <a:r>
              <a:rPr lang="en-US" dirty="0"/>
              <a:t>libraries</a:t>
            </a:r>
          </a:p>
        </p:txBody>
      </p:sp>
      <p:pic>
        <p:nvPicPr>
          <p:cNvPr id="4" name="Content Placeholder 3">
            <a:extLst>
              <a:ext uri="{FF2B5EF4-FFF2-40B4-BE49-F238E27FC236}">
                <a16:creationId xmlns:a16="http://schemas.microsoft.com/office/drawing/2014/main" id="{2EBA9955-B86B-45B2-BACA-0AFEE93F05E9}"/>
              </a:ext>
            </a:extLst>
          </p:cNvPr>
          <p:cNvPicPr>
            <a:picLocks noGrp="1" noChangeAspect="1"/>
          </p:cNvPicPr>
          <p:nvPr>
            <p:ph idx="1"/>
          </p:nvPr>
        </p:nvPicPr>
        <p:blipFill rotWithShape="1">
          <a:blip r:embed="rId2"/>
          <a:srcRect l="19339" t="25692" r="44101" b="54151"/>
          <a:stretch/>
        </p:blipFill>
        <p:spPr>
          <a:xfrm>
            <a:off x="413972" y="1878222"/>
            <a:ext cx="6258675" cy="1940014"/>
          </a:xfrm>
          <a:prstGeom prst="rect">
            <a:avLst/>
          </a:prstGeom>
        </p:spPr>
      </p:pic>
      <p:sp>
        <p:nvSpPr>
          <p:cNvPr id="5" name="TextBox 4">
            <a:extLst>
              <a:ext uri="{FF2B5EF4-FFF2-40B4-BE49-F238E27FC236}">
                <a16:creationId xmlns:a16="http://schemas.microsoft.com/office/drawing/2014/main" id="{19542813-788B-4F8F-B85C-A98DD5E9267A}"/>
              </a:ext>
            </a:extLst>
          </p:cNvPr>
          <p:cNvSpPr txBox="1"/>
          <p:nvPr/>
        </p:nvSpPr>
        <p:spPr>
          <a:xfrm>
            <a:off x="581192" y="3929449"/>
            <a:ext cx="11029616" cy="2246769"/>
          </a:xfrm>
          <a:prstGeom prst="rect">
            <a:avLst/>
          </a:prstGeom>
          <a:noFill/>
        </p:spPr>
        <p:txBody>
          <a:bodyPr wrap="square" rtlCol="0">
            <a:spAutoFit/>
          </a:bodyPr>
          <a:lstStyle/>
          <a:p>
            <a:pPr marL="0" marR="0" algn="just">
              <a:spcBef>
                <a:spcPts val="0"/>
              </a:spcBef>
              <a:spcAft>
                <a:spcPts val="0"/>
              </a:spcAft>
            </a:pPr>
            <a:r>
              <a:rPr lang="en-US" sz="2000" b="1" dirty="0">
                <a:solidFill>
                  <a:schemeClr val="tx2"/>
                </a:solidFill>
                <a:effectLst/>
                <a:ea typeface="Times New Roman" panose="02020603050405020304" pitchFamily="18" charset="0"/>
              </a:rPr>
              <a:t>NumPy</a:t>
            </a:r>
            <a:endParaRPr lang="en-US" sz="2000" dirty="0">
              <a:solidFill>
                <a:schemeClr val="tx2"/>
              </a:solidFill>
              <a:effectLst/>
              <a:ea typeface="Times New Roman" panose="02020603050405020304" pitchFamily="18" charset="0"/>
            </a:endParaRPr>
          </a:p>
          <a:p>
            <a:pPr marL="0" marR="0" algn="just">
              <a:spcBef>
                <a:spcPts val="0"/>
              </a:spcBef>
              <a:spcAft>
                <a:spcPts val="0"/>
              </a:spcAft>
            </a:pPr>
            <a:r>
              <a:rPr lang="en-US" sz="2000" dirty="0">
                <a:solidFill>
                  <a:schemeClr val="tx2"/>
                </a:solidFill>
                <a:effectLst/>
                <a:ea typeface="Times New Roman" panose="02020603050405020304" pitchFamily="18" charset="0"/>
              </a:rPr>
              <a:t>It is a library which is used for working with arrays. It is easier to access information from NumPy than in list due to its location storage method.</a:t>
            </a:r>
          </a:p>
          <a:p>
            <a:pPr marL="0" marR="0" algn="just">
              <a:spcBef>
                <a:spcPts val="0"/>
              </a:spcBef>
              <a:spcAft>
                <a:spcPts val="0"/>
              </a:spcAft>
            </a:pPr>
            <a:endParaRPr lang="en-US" sz="2000" dirty="0">
              <a:solidFill>
                <a:schemeClr val="tx2"/>
              </a:solidFill>
              <a:ea typeface="Times New Roman" panose="02020603050405020304" pitchFamily="18" charset="0"/>
            </a:endParaRPr>
          </a:p>
          <a:p>
            <a:pPr marL="0" marR="0" algn="just">
              <a:spcBef>
                <a:spcPts val="0"/>
              </a:spcBef>
              <a:spcAft>
                <a:spcPts val="0"/>
              </a:spcAft>
            </a:pPr>
            <a:r>
              <a:rPr lang="en-US" sz="2000" b="1" dirty="0">
                <a:solidFill>
                  <a:schemeClr val="tx2"/>
                </a:solidFill>
                <a:effectLst/>
                <a:ea typeface="Times New Roman" panose="02020603050405020304" pitchFamily="18" charset="0"/>
              </a:rPr>
              <a:t>Panda</a:t>
            </a:r>
          </a:p>
          <a:p>
            <a:r>
              <a:rPr lang="en-US" sz="2000" dirty="0">
                <a:solidFill>
                  <a:schemeClr val="tx2"/>
                </a:solidFill>
              </a:rPr>
              <a:t>It</a:t>
            </a:r>
            <a:r>
              <a:rPr lang="en-US" sz="2000" b="0" i="0" dirty="0">
                <a:solidFill>
                  <a:schemeClr val="tx2"/>
                </a:solidFill>
                <a:effectLst/>
              </a:rPr>
              <a:t> is a popular Python-based data analysis toolkit. It presents a diverse range of utilities, ranging from parsing multiple file formats to converting an entire data table into a </a:t>
            </a:r>
            <a:r>
              <a:rPr lang="en-US" sz="2000" dirty="0">
                <a:solidFill>
                  <a:schemeClr val="tx2"/>
                </a:solidFill>
              </a:rPr>
              <a:t>NumPy</a:t>
            </a:r>
            <a:r>
              <a:rPr lang="en-US" sz="2000" b="0" i="0" dirty="0">
                <a:solidFill>
                  <a:schemeClr val="tx2"/>
                </a:solidFill>
                <a:effectLst/>
              </a:rPr>
              <a:t> matrix array. </a:t>
            </a:r>
            <a:endParaRPr lang="en-US" sz="2000" dirty="0">
              <a:solidFill>
                <a:schemeClr val="tx2"/>
              </a:solidFill>
            </a:endParaRPr>
          </a:p>
        </p:txBody>
      </p:sp>
    </p:spTree>
    <p:extLst>
      <p:ext uri="{BB962C8B-B14F-4D97-AF65-F5344CB8AC3E}">
        <p14:creationId xmlns:p14="http://schemas.microsoft.com/office/powerpoint/2010/main" val="4116699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92F32F-DF70-4601-AD59-10F0456575EA}"/>
              </a:ext>
            </a:extLst>
          </p:cNvPr>
          <p:cNvSpPr txBox="1"/>
          <p:nvPr/>
        </p:nvSpPr>
        <p:spPr>
          <a:xfrm>
            <a:off x="457200" y="691978"/>
            <a:ext cx="11269362" cy="4708981"/>
          </a:xfrm>
          <a:prstGeom prst="rect">
            <a:avLst/>
          </a:prstGeom>
          <a:noFill/>
        </p:spPr>
        <p:txBody>
          <a:bodyPr wrap="square" rtlCol="0">
            <a:spAutoFit/>
          </a:bodyPr>
          <a:lstStyle/>
          <a:p>
            <a:pPr marL="0" marR="0" algn="just">
              <a:spcBef>
                <a:spcPts val="0"/>
              </a:spcBef>
              <a:spcAft>
                <a:spcPts val="0"/>
              </a:spcAft>
            </a:pPr>
            <a:r>
              <a:rPr lang="en-US" sz="2000" b="1" dirty="0">
                <a:solidFill>
                  <a:schemeClr val="tx2"/>
                </a:solidFill>
                <a:effectLst/>
                <a:ea typeface="Times New Roman" panose="02020603050405020304" pitchFamily="18" charset="0"/>
              </a:rPr>
              <a:t>Matplotlib.pyplot </a:t>
            </a:r>
            <a:endParaRPr lang="en-US" sz="2000" dirty="0">
              <a:solidFill>
                <a:schemeClr val="tx2"/>
              </a:solidFill>
              <a:effectLst/>
              <a:ea typeface="Times New Roman" panose="02020603050405020304" pitchFamily="18" charset="0"/>
            </a:endParaRPr>
          </a:p>
          <a:p>
            <a:r>
              <a:rPr lang="en-US" sz="2000" dirty="0">
                <a:solidFill>
                  <a:schemeClr val="tx2"/>
                </a:solidFill>
                <a:effectLst/>
                <a:ea typeface="Times New Roman" panose="02020603050405020304" pitchFamily="18" charset="0"/>
              </a:rPr>
              <a:t>It is a collection where all command style functions are present. It is used to create plots and figures. Where it receives data and plots graphs and figures accordingly. </a:t>
            </a:r>
          </a:p>
          <a:p>
            <a:endParaRPr lang="en-US" sz="2000" dirty="0">
              <a:solidFill>
                <a:schemeClr val="tx2"/>
              </a:solidFill>
            </a:endParaRPr>
          </a:p>
          <a:p>
            <a:pPr algn="just"/>
            <a:r>
              <a:rPr lang="en-US" sz="2000" b="1" dirty="0">
                <a:solidFill>
                  <a:schemeClr val="tx2"/>
                </a:solidFill>
                <a:ea typeface="Times New Roman" panose="02020603050405020304" pitchFamily="18" charset="0"/>
              </a:rPr>
              <a:t>Sklearn </a:t>
            </a:r>
            <a:endParaRPr lang="en-US" sz="2000" dirty="0">
              <a:solidFill>
                <a:schemeClr val="tx2"/>
              </a:solidFill>
              <a:ea typeface="Times New Roman" panose="02020603050405020304" pitchFamily="18" charset="0"/>
            </a:endParaRPr>
          </a:p>
          <a:p>
            <a:pPr algn="just"/>
            <a:r>
              <a:rPr lang="en-US" sz="2000" dirty="0">
                <a:solidFill>
                  <a:schemeClr val="tx2"/>
                </a:solidFill>
                <a:ea typeface="Times New Roman" panose="02020603050405020304" pitchFamily="18" charset="0"/>
              </a:rPr>
              <a:t>It is a library where algorithms like support vector, random forest, k N and many more supervised and unsupervised algorithms are featured. This library is built upon scientific python SciPy. </a:t>
            </a:r>
          </a:p>
          <a:p>
            <a:pPr marL="0" marR="0" algn="just">
              <a:spcBef>
                <a:spcPts val="0"/>
              </a:spcBef>
              <a:spcAft>
                <a:spcPts val="0"/>
              </a:spcAft>
            </a:pPr>
            <a:endParaRPr lang="en-US" sz="2000" b="1" dirty="0">
              <a:solidFill>
                <a:schemeClr val="tx2"/>
              </a:solidFill>
              <a:effectLst/>
              <a:ea typeface="Times New Roman" panose="02020603050405020304" pitchFamily="18" charset="0"/>
            </a:endParaRPr>
          </a:p>
          <a:p>
            <a:pPr marL="0" marR="0" algn="just">
              <a:spcBef>
                <a:spcPts val="0"/>
              </a:spcBef>
              <a:spcAft>
                <a:spcPts val="0"/>
              </a:spcAft>
            </a:pPr>
            <a:r>
              <a:rPr lang="en-US" sz="2000" b="1" dirty="0">
                <a:solidFill>
                  <a:schemeClr val="tx2"/>
                </a:solidFill>
                <a:effectLst/>
                <a:ea typeface="Times New Roman" panose="02020603050405020304" pitchFamily="18" charset="0"/>
              </a:rPr>
              <a:t>Seaborn </a:t>
            </a:r>
            <a:endParaRPr lang="en-US" sz="2000" dirty="0">
              <a:solidFill>
                <a:schemeClr val="tx2"/>
              </a:solidFill>
              <a:effectLst/>
              <a:ea typeface="Times New Roman" panose="02020603050405020304" pitchFamily="18" charset="0"/>
            </a:endParaRPr>
          </a:p>
          <a:p>
            <a:pPr marL="0" marR="0" algn="just">
              <a:spcBef>
                <a:spcPts val="0"/>
              </a:spcBef>
              <a:spcAft>
                <a:spcPts val="0"/>
              </a:spcAft>
            </a:pPr>
            <a:r>
              <a:rPr lang="en-US" sz="2000" dirty="0">
                <a:solidFill>
                  <a:schemeClr val="tx2"/>
                </a:solidFill>
                <a:effectLst/>
                <a:ea typeface="Times New Roman" panose="02020603050405020304" pitchFamily="18" charset="0"/>
              </a:rPr>
              <a:t>This library is to create plots with more interactive figures. It is a data visualization library based on matplotlib.  By using this we can create and look into complex data by great visualization. We will have to install it by using pip or conda.</a:t>
            </a:r>
          </a:p>
          <a:p>
            <a:pPr marL="0" marR="0" algn="just">
              <a:spcBef>
                <a:spcPts val="0"/>
              </a:spcBef>
              <a:spcAft>
                <a:spcPts val="0"/>
              </a:spcAft>
            </a:pPr>
            <a:endParaRPr lang="en-US" sz="2000" dirty="0">
              <a:solidFill>
                <a:schemeClr val="tx2"/>
              </a:solidFill>
              <a:ea typeface="Times New Roman" panose="02020603050405020304" pitchFamily="18" charset="0"/>
            </a:endParaRPr>
          </a:p>
          <a:p>
            <a:pPr marL="0" marR="0" algn="just">
              <a:spcBef>
                <a:spcPts val="0"/>
              </a:spcBef>
              <a:spcAft>
                <a:spcPts val="0"/>
              </a:spcAft>
            </a:pPr>
            <a:endParaRPr lang="en-US" sz="2000" dirty="0">
              <a:solidFill>
                <a:schemeClr val="tx2"/>
              </a:solidFill>
              <a:effectLst/>
              <a:ea typeface="Times New Roman" panose="02020603050405020304" pitchFamily="18" charset="0"/>
            </a:endParaRPr>
          </a:p>
          <a:p>
            <a:endParaRPr lang="en-US" sz="2000" dirty="0">
              <a:solidFill>
                <a:schemeClr val="tx2"/>
              </a:solidFill>
            </a:endParaRPr>
          </a:p>
        </p:txBody>
      </p:sp>
    </p:spTree>
    <p:extLst>
      <p:ext uri="{BB962C8B-B14F-4D97-AF65-F5344CB8AC3E}">
        <p14:creationId xmlns:p14="http://schemas.microsoft.com/office/powerpoint/2010/main" val="993423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95009-D44C-4F01-A983-80D8101FEF2A}"/>
              </a:ext>
            </a:extLst>
          </p:cNvPr>
          <p:cNvSpPr>
            <a:spLocks noGrp="1"/>
          </p:cNvSpPr>
          <p:nvPr>
            <p:ph type="title"/>
          </p:nvPr>
        </p:nvSpPr>
        <p:spPr/>
        <p:txBody>
          <a:bodyPr/>
          <a:lstStyle/>
          <a:p>
            <a:r>
              <a:rPr lang="en-US" dirty="0"/>
              <a:t>reading dataset</a:t>
            </a:r>
          </a:p>
        </p:txBody>
      </p:sp>
      <p:pic>
        <p:nvPicPr>
          <p:cNvPr id="4" name="Picture 3">
            <a:extLst>
              <a:ext uri="{FF2B5EF4-FFF2-40B4-BE49-F238E27FC236}">
                <a16:creationId xmlns:a16="http://schemas.microsoft.com/office/drawing/2014/main" id="{3FDB5548-4D3B-4FEC-B6D3-1D7A9164D760}"/>
              </a:ext>
            </a:extLst>
          </p:cNvPr>
          <p:cNvPicPr>
            <a:picLocks noChangeAspect="1"/>
          </p:cNvPicPr>
          <p:nvPr/>
        </p:nvPicPr>
        <p:blipFill rotWithShape="1">
          <a:blip r:embed="rId2"/>
          <a:srcRect l="19358" t="26295" r="12939" b="64513"/>
          <a:stretch/>
        </p:blipFill>
        <p:spPr>
          <a:xfrm>
            <a:off x="432482" y="1940013"/>
            <a:ext cx="11491268" cy="877328"/>
          </a:xfrm>
          <a:prstGeom prst="rect">
            <a:avLst/>
          </a:prstGeom>
        </p:spPr>
      </p:pic>
      <p:pic>
        <p:nvPicPr>
          <p:cNvPr id="5" name="Picture 4">
            <a:extLst>
              <a:ext uri="{FF2B5EF4-FFF2-40B4-BE49-F238E27FC236}">
                <a16:creationId xmlns:a16="http://schemas.microsoft.com/office/drawing/2014/main" id="{52951D62-5E14-4463-88F3-F7DA4077218E}"/>
              </a:ext>
            </a:extLst>
          </p:cNvPr>
          <p:cNvPicPr>
            <a:picLocks noChangeAspect="1"/>
          </p:cNvPicPr>
          <p:nvPr/>
        </p:nvPicPr>
        <p:blipFill rotWithShape="1">
          <a:blip r:embed="rId2"/>
          <a:srcRect l="19257" t="36931" r="14662"/>
          <a:stretch/>
        </p:blipFill>
        <p:spPr>
          <a:xfrm>
            <a:off x="432482" y="2916195"/>
            <a:ext cx="11178326" cy="3940131"/>
          </a:xfrm>
          <a:prstGeom prst="rect">
            <a:avLst/>
          </a:prstGeom>
        </p:spPr>
      </p:pic>
    </p:spTree>
    <p:extLst>
      <p:ext uri="{BB962C8B-B14F-4D97-AF65-F5344CB8AC3E}">
        <p14:creationId xmlns:p14="http://schemas.microsoft.com/office/powerpoint/2010/main" val="10918593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9A323-9969-4A73-B8B7-2F6C78ED6603}"/>
              </a:ext>
            </a:extLst>
          </p:cNvPr>
          <p:cNvSpPr>
            <a:spLocks noGrp="1"/>
          </p:cNvSpPr>
          <p:nvPr>
            <p:ph type="title"/>
          </p:nvPr>
        </p:nvSpPr>
        <p:spPr/>
        <p:txBody>
          <a:bodyPr/>
          <a:lstStyle/>
          <a:p>
            <a:r>
              <a:rPr lang="en-US" dirty="0"/>
              <a:t>Getting to know the data </a:t>
            </a:r>
          </a:p>
        </p:txBody>
      </p:sp>
      <p:pic>
        <p:nvPicPr>
          <p:cNvPr id="4" name="Picture 3">
            <a:extLst>
              <a:ext uri="{FF2B5EF4-FFF2-40B4-BE49-F238E27FC236}">
                <a16:creationId xmlns:a16="http://schemas.microsoft.com/office/drawing/2014/main" id="{032FA39F-E665-4627-95AA-0421ED06D028}"/>
              </a:ext>
            </a:extLst>
          </p:cNvPr>
          <p:cNvPicPr>
            <a:picLocks noChangeAspect="1"/>
          </p:cNvPicPr>
          <p:nvPr/>
        </p:nvPicPr>
        <p:blipFill rotWithShape="1">
          <a:blip r:embed="rId2"/>
          <a:srcRect l="19561" t="34407" r="61928" b="16020"/>
          <a:stretch/>
        </p:blipFill>
        <p:spPr>
          <a:xfrm>
            <a:off x="790833" y="2469943"/>
            <a:ext cx="2817340" cy="4241955"/>
          </a:xfrm>
          <a:prstGeom prst="rect">
            <a:avLst/>
          </a:prstGeom>
        </p:spPr>
      </p:pic>
      <p:sp>
        <p:nvSpPr>
          <p:cNvPr id="5" name="TextBox 4">
            <a:extLst>
              <a:ext uri="{FF2B5EF4-FFF2-40B4-BE49-F238E27FC236}">
                <a16:creationId xmlns:a16="http://schemas.microsoft.com/office/drawing/2014/main" id="{D7D4D5D4-BFA3-4932-8499-1BF28B0A5931}"/>
              </a:ext>
            </a:extLst>
          </p:cNvPr>
          <p:cNvSpPr txBox="1"/>
          <p:nvPr/>
        </p:nvSpPr>
        <p:spPr>
          <a:xfrm>
            <a:off x="432486" y="2075935"/>
            <a:ext cx="11392930" cy="400110"/>
          </a:xfrm>
          <a:prstGeom prst="rect">
            <a:avLst/>
          </a:prstGeom>
          <a:noFill/>
        </p:spPr>
        <p:txBody>
          <a:bodyPr wrap="square" rtlCol="0">
            <a:spAutoFit/>
          </a:bodyPr>
          <a:lstStyle/>
          <a:p>
            <a:r>
              <a:rPr lang="en-US" sz="2000" dirty="0">
                <a:solidFill>
                  <a:schemeClr val="tx2"/>
                </a:solidFill>
              </a:rPr>
              <a:t>We find out the data types of each variable and column names</a:t>
            </a:r>
          </a:p>
        </p:txBody>
      </p:sp>
      <p:pic>
        <p:nvPicPr>
          <p:cNvPr id="6" name="Picture 5">
            <a:extLst>
              <a:ext uri="{FF2B5EF4-FFF2-40B4-BE49-F238E27FC236}">
                <a16:creationId xmlns:a16="http://schemas.microsoft.com/office/drawing/2014/main" id="{FAF10852-0E14-4FAC-AF4B-C0EFADD265AA}"/>
              </a:ext>
            </a:extLst>
          </p:cNvPr>
          <p:cNvPicPr>
            <a:picLocks noChangeAspect="1"/>
          </p:cNvPicPr>
          <p:nvPr/>
        </p:nvPicPr>
        <p:blipFill rotWithShape="1">
          <a:blip r:embed="rId3"/>
          <a:srcRect l="19662" t="38116" r="36554" b="43601"/>
          <a:stretch/>
        </p:blipFill>
        <p:spPr>
          <a:xfrm>
            <a:off x="4300151" y="2614372"/>
            <a:ext cx="6487298" cy="1253294"/>
          </a:xfrm>
          <a:prstGeom prst="rect">
            <a:avLst/>
          </a:prstGeom>
        </p:spPr>
      </p:pic>
    </p:spTree>
    <p:extLst>
      <p:ext uri="{BB962C8B-B14F-4D97-AF65-F5344CB8AC3E}">
        <p14:creationId xmlns:p14="http://schemas.microsoft.com/office/powerpoint/2010/main" val="39031654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69921-A21F-4C96-B2A0-B06325E98906}"/>
              </a:ext>
            </a:extLst>
          </p:cNvPr>
          <p:cNvSpPr>
            <a:spLocks noGrp="1"/>
          </p:cNvSpPr>
          <p:nvPr>
            <p:ph type="title"/>
          </p:nvPr>
        </p:nvSpPr>
        <p:spPr/>
        <p:txBody>
          <a:bodyPr/>
          <a:lstStyle/>
          <a:p>
            <a:r>
              <a:rPr lang="en-US" dirty="0"/>
              <a:t>Seeing if any duplication or missing data</a:t>
            </a:r>
          </a:p>
        </p:txBody>
      </p:sp>
      <p:pic>
        <p:nvPicPr>
          <p:cNvPr id="4" name="Picture 3">
            <a:extLst>
              <a:ext uri="{FF2B5EF4-FFF2-40B4-BE49-F238E27FC236}">
                <a16:creationId xmlns:a16="http://schemas.microsoft.com/office/drawing/2014/main" id="{145F5EDD-6165-4945-AA92-4ACFCC61B58C}"/>
              </a:ext>
            </a:extLst>
          </p:cNvPr>
          <p:cNvPicPr>
            <a:picLocks noChangeAspect="1"/>
          </p:cNvPicPr>
          <p:nvPr/>
        </p:nvPicPr>
        <p:blipFill rotWithShape="1">
          <a:blip r:embed="rId2"/>
          <a:srcRect l="19054" t="54963" r="65743" b="36097"/>
          <a:stretch/>
        </p:blipFill>
        <p:spPr>
          <a:xfrm>
            <a:off x="1194486" y="3402924"/>
            <a:ext cx="3066323" cy="1013800"/>
          </a:xfrm>
          <a:prstGeom prst="rect">
            <a:avLst/>
          </a:prstGeom>
        </p:spPr>
      </p:pic>
      <p:pic>
        <p:nvPicPr>
          <p:cNvPr id="5" name="Picture 4">
            <a:extLst>
              <a:ext uri="{FF2B5EF4-FFF2-40B4-BE49-F238E27FC236}">
                <a16:creationId xmlns:a16="http://schemas.microsoft.com/office/drawing/2014/main" id="{1444AD83-EEF3-4BF7-8D2F-32F486AD49B5}"/>
              </a:ext>
            </a:extLst>
          </p:cNvPr>
          <p:cNvPicPr>
            <a:picLocks noChangeAspect="1"/>
          </p:cNvPicPr>
          <p:nvPr/>
        </p:nvPicPr>
        <p:blipFill rotWithShape="1">
          <a:blip r:embed="rId3"/>
          <a:srcRect l="19257" t="25009" r="34831" b="3761"/>
          <a:stretch/>
        </p:blipFill>
        <p:spPr>
          <a:xfrm>
            <a:off x="5399903" y="1975448"/>
            <a:ext cx="5597611" cy="4882552"/>
          </a:xfrm>
          <a:prstGeom prst="rect">
            <a:avLst/>
          </a:prstGeom>
        </p:spPr>
      </p:pic>
    </p:spTree>
    <p:extLst>
      <p:ext uri="{BB962C8B-B14F-4D97-AF65-F5344CB8AC3E}">
        <p14:creationId xmlns:p14="http://schemas.microsoft.com/office/powerpoint/2010/main" val="19622784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FA869-64D0-45E3-9117-8ABAE41FF811}"/>
              </a:ext>
            </a:extLst>
          </p:cNvPr>
          <p:cNvSpPr>
            <a:spLocks noGrp="1"/>
          </p:cNvSpPr>
          <p:nvPr>
            <p:ph type="title"/>
          </p:nvPr>
        </p:nvSpPr>
        <p:spPr/>
        <p:txBody>
          <a:bodyPr/>
          <a:lstStyle/>
          <a:p>
            <a:r>
              <a:rPr lang="en-US" dirty="0"/>
              <a:t>Dropping columns </a:t>
            </a:r>
          </a:p>
        </p:txBody>
      </p:sp>
      <p:pic>
        <p:nvPicPr>
          <p:cNvPr id="4" name="Picture 3">
            <a:extLst>
              <a:ext uri="{FF2B5EF4-FFF2-40B4-BE49-F238E27FC236}">
                <a16:creationId xmlns:a16="http://schemas.microsoft.com/office/drawing/2014/main" id="{A1575DD8-E86C-427D-B051-A5F05B34A185}"/>
              </a:ext>
            </a:extLst>
          </p:cNvPr>
          <p:cNvPicPr>
            <a:picLocks noChangeAspect="1"/>
          </p:cNvPicPr>
          <p:nvPr/>
        </p:nvPicPr>
        <p:blipFill rotWithShape="1">
          <a:blip r:embed="rId2"/>
          <a:srcRect l="19055" t="23230" r="14155"/>
          <a:stretch/>
        </p:blipFill>
        <p:spPr>
          <a:xfrm>
            <a:off x="926757" y="1841156"/>
            <a:ext cx="9798907" cy="4868563"/>
          </a:xfrm>
          <a:prstGeom prst="rect">
            <a:avLst/>
          </a:prstGeom>
        </p:spPr>
      </p:pic>
    </p:spTree>
    <p:extLst>
      <p:ext uri="{BB962C8B-B14F-4D97-AF65-F5344CB8AC3E}">
        <p14:creationId xmlns:p14="http://schemas.microsoft.com/office/powerpoint/2010/main" val="40257106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39A31-7B04-43F7-BE0D-A6D88133916D}"/>
              </a:ext>
            </a:extLst>
          </p:cNvPr>
          <p:cNvSpPr>
            <a:spLocks noGrp="1"/>
          </p:cNvSpPr>
          <p:nvPr>
            <p:ph type="title"/>
          </p:nvPr>
        </p:nvSpPr>
        <p:spPr/>
        <p:txBody>
          <a:bodyPr/>
          <a:lstStyle/>
          <a:p>
            <a:r>
              <a:rPr lang="en-US" dirty="0"/>
              <a:t>Count plot for rating</a:t>
            </a:r>
          </a:p>
        </p:txBody>
      </p:sp>
      <p:pic>
        <p:nvPicPr>
          <p:cNvPr id="4" name="Picture 3">
            <a:extLst>
              <a:ext uri="{FF2B5EF4-FFF2-40B4-BE49-F238E27FC236}">
                <a16:creationId xmlns:a16="http://schemas.microsoft.com/office/drawing/2014/main" id="{963C28AC-8271-44E0-893C-598873BDFA9E}"/>
              </a:ext>
            </a:extLst>
          </p:cNvPr>
          <p:cNvPicPr>
            <a:picLocks noChangeAspect="1"/>
          </p:cNvPicPr>
          <p:nvPr/>
        </p:nvPicPr>
        <p:blipFill rotWithShape="1">
          <a:blip r:embed="rId2"/>
          <a:srcRect l="19357" t="27197" r="24798" b="-25"/>
          <a:stretch/>
        </p:blipFill>
        <p:spPr>
          <a:xfrm>
            <a:off x="4460796" y="1865870"/>
            <a:ext cx="7414066" cy="4992130"/>
          </a:xfrm>
          <a:prstGeom prst="rect">
            <a:avLst/>
          </a:prstGeom>
        </p:spPr>
      </p:pic>
      <p:sp>
        <p:nvSpPr>
          <p:cNvPr id="6" name="TextBox 5">
            <a:extLst>
              <a:ext uri="{FF2B5EF4-FFF2-40B4-BE49-F238E27FC236}">
                <a16:creationId xmlns:a16="http://schemas.microsoft.com/office/drawing/2014/main" id="{FDB4B128-D6C5-4EDC-B945-CB05CA34AC9E}"/>
              </a:ext>
            </a:extLst>
          </p:cNvPr>
          <p:cNvSpPr txBox="1"/>
          <p:nvPr/>
        </p:nvSpPr>
        <p:spPr>
          <a:xfrm>
            <a:off x="157534" y="3035462"/>
            <a:ext cx="4303262" cy="1704569"/>
          </a:xfrm>
          <a:prstGeom prst="rect">
            <a:avLst/>
          </a:prstGeom>
          <a:noFill/>
        </p:spPr>
        <p:txBody>
          <a:bodyPr wrap="square">
            <a:spAutoFit/>
          </a:bodyPr>
          <a:lstStyle/>
          <a:p>
            <a:pPr marL="0" marR="0">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Count plot shows us the count of the observations in the given attributes.</a:t>
            </a:r>
          </a:p>
          <a:p>
            <a:pPr marL="0" marR="0">
              <a:lnSpc>
                <a:spcPct val="150000"/>
              </a:lnSpc>
              <a:spcBef>
                <a:spcPts val="0"/>
              </a:spcBef>
              <a:spcAft>
                <a:spcPts val="0"/>
              </a:spcAft>
            </a:pPr>
            <a:r>
              <a:rPr lang="en-US" dirty="0">
                <a:latin typeface="Times New Roman" panose="02020603050405020304" pitchFamily="18" charset="0"/>
                <a:ea typeface="Times New Roman" panose="02020603050405020304" pitchFamily="18" charset="0"/>
              </a:rPr>
              <a:t>Here we see how many restaurants have got a particular rate in their rating.</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9877547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89EEA-5728-4930-9458-2AA912EAA0E4}"/>
              </a:ext>
            </a:extLst>
          </p:cNvPr>
          <p:cNvSpPr>
            <a:spLocks noGrp="1"/>
          </p:cNvSpPr>
          <p:nvPr>
            <p:ph type="title"/>
          </p:nvPr>
        </p:nvSpPr>
        <p:spPr/>
        <p:txBody>
          <a:bodyPr/>
          <a:lstStyle/>
          <a:p>
            <a:r>
              <a:rPr lang="en-US" dirty="0"/>
              <a:t>Joint plot for rates and cost for two</a:t>
            </a:r>
          </a:p>
        </p:txBody>
      </p:sp>
      <p:pic>
        <p:nvPicPr>
          <p:cNvPr id="4" name="Picture 3">
            <a:extLst>
              <a:ext uri="{FF2B5EF4-FFF2-40B4-BE49-F238E27FC236}">
                <a16:creationId xmlns:a16="http://schemas.microsoft.com/office/drawing/2014/main" id="{7C6DA209-6428-4FFE-B76A-727E6EFD2697}"/>
              </a:ext>
            </a:extLst>
          </p:cNvPr>
          <p:cNvPicPr>
            <a:picLocks noChangeAspect="1"/>
          </p:cNvPicPr>
          <p:nvPr/>
        </p:nvPicPr>
        <p:blipFill rotWithShape="1">
          <a:blip r:embed="rId2"/>
          <a:srcRect l="19155" t="23591" r="31588" b="-24"/>
          <a:stretch/>
        </p:blipFill>
        <p:spPr>
          <a:xfrm>
            <a:off x="5449335" y="1841157"/>
            <a:ext cx="6363735" cy="5016843"/>
          </a:xfrm>
          <a:prstGeom prst="rect">
            <a:avLst/>
          </a:prstGeom>
        </p:spPr>
      </p:pic>
      <p:sp>
        <p:nvSpPr>
          <p:cNvPr id="6" name="TextBox 5">
            <a:extLst>
              <a:ext uri="{FF2B5EF4-FFF2-40B4-BE49-F238E27FC236}">
                <a16:creationId xmlns:a16="http://schemas.microsoft.com/office/drawing/2014/main" id="{8006E5CD-5FB3-4A1B-A47D-7FB4553FC342}"/>
              </a:ext>
            </a:extLst>
          </p:cNvPr>
          <p:cNvSpPr txBox="1"/>
          <p:nvPr/>
        </p:nvSpPr>
        <p:spPr>
          <a:xfrm>
            <a:off x="21612" y="1830672"/>
            <a:ext cx="5711923" cy="2951064"/>
          </a:xfrm>
          <a:prstGeom prst="rect">
            <a:avLst/>
          </a:prstGeom>
          <a:noFill/>
        </p:spPr>
        <p:txBody>
          <a:bodyPr wrap="square">
            <a:spAutoFit/>
          </a:bodyPr>
          <a:lstStyle/>
          <a:p>
            <a:pPr>
              <a:lnSpc>
                <a:spcPct val="150000"/>
              </a:lnSpc>
            </a:pPr>
            <a:r>
              <a:rPr lang="en-US" sz="1800" dirty="0">
                <a:effectLst/>
                <a:latin typeface="Times New Roman" panose="02020603050405020304" pitchFamily="18" charset="0"/>
                <a:ea typeface="Times New Roman" panose="02020603050405020304" pitchFamily="18" charset="0"/>
              </a:rPr>
              <a:t>In Joint plot two plots are drawn simultaneously which are scatter plot and marginal histogram. </a:t>
            </a:r>
            <a:r>
              <a:rPr lang="en-US" dirty="0">
                <a:latin typeface="Times New Roman" panose="02020603050405020304" pitchFamily="18" charset="0"/>
                <a:ea typeface="Times New Roman" panose="02020603050405020304" pitchFamily="18" charset="0"/>
              </a:rPr>
              <a:t>A scatter plot is </a:t>
            </a:r>
            <a:r>
              <a:rPr lang="en-US" sz="1800" dirty="0">
                <a:effectLst/>
                <a:latin typeface="Times New Roman" panose="02020603050405020304" pitchFamily="18" charset="0"/>
                <a:ea typeface="Times New Roman" panose="02020603050405020304" pitchFamily="18" charset="0"/>
              </a:rPr>
              <a:t>a diagram where each value is represented with a dot. A histogram shows frequency between x-axis and y-axis.   </a:t>
            </a:r>
          </a:p>
          <a:p>
            <a:pPr marL="0" marR="0">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By this we understand that there are more ratings between 3.5 and 4.0 along the x axis and mostly costing between 800 to 1000 along the y axis.</a:t>
            </a:r>
          </a:p>
        </p:txBody>
      </p:sp>
    </p:spTree>
    <p:extLst>
      <p:ext uri="{BB962C8B-B14F-4D97-AF65-F5344CB8AC3E}">
        <p14:creationId xmlns:p14="http://schemas.microsoft.com/office/powerpoint/2010/main" val="14261900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4C580-5900-424D-9B5A-834437C47C17}"/>
              </a:ext>
            </a:extLst>
          </p:cNvPr>
          <p:cNvSpPr>
            <a:spLocks noGrp="1"/>
          </p:cNvSpPr>
          <p:nvPr>
            <p:ph type="title"/>
          </p:nvPr>
        </p:nvSpPr>
        <p:spPr/>
        <p:txBody>
          <a:bodyPr/>
          <a:lstStyle/>
          <a:p>
            <a:r>
              <a:rPr lang="en-US" dirty="0"/>
              <a:t>Number of restaurants in a location</a:t>
            </a:r>
          </a:p>
        </p:txBody>
      </p:sp>
      <p:pic>
        <p:nvPicPr>
          <p:cNvPr id="6" name="Content Placeholder 5">
            <a:extLst>
              <a:ext uri="{FF2B5EF4-FFF2-40B4-BE49-F238E27FC236}">
                <a16:creationId xmlns:a16="http://schemas.microsoft.com/office/drawing/2014/main" id="{587CB67E-F827-4B97-BC1E-BCB2D680A956}"/>
              </a:ext>
            </a:extLst>
          </p:cNvPr>
          <p:cNvPicPr>
            <a:picLocks noGrp="1" noChangeAspect="1"/>
          </p:cNvPicPr>
          <p:nvPr>
            <p:ph sz="half" idx="2"/>
          </p:nvPr>
        </p:nvPicPr>
        <p:blipFill rotWithShape="1">
          <a:blip r:embed="rId2"/>
          <a:srcRect l="19502" t="29854" r="44726" b="56810"/>
          <a:stretch/>
        </p:blipFill>
        <p:spPr>
          <a:xfrm>
            <a:off x="315309" y="4005974"/>
            <a:ext cx="4621427" cy="1207962"/>
          </a:xfrm>
          <a:prstGeom prst="rect">
            <a:avLst/>
          </a:prstGeom>
        </p:spPr>
      </p:pic>
      <p:pic>
        <p:nvPicPr>
          <p:cNvPr id="9" name="Picture 8">
            <a:extLst>
              <a:ext uri="{FF2B5EF4-FFF2-40B4-BE49-F238E27FC236}">
                <a16:creationId xmlns:a16="http://schemas.microsoft.com/office/drawing/2014/main" id="{39A8B49C-1818-4F8F-9562-3F8C48399FF5}"/>
              </a:ext>
            </a:extLst>
          </p:cNvPr>
          <p:cNvPicPr>
            <a:picLocks noChangeAspect="1"/>
          </p:cNvPicPr>
          <p:nvPr/>
        </p:nvPicPr>
        <p:blipFill rotWithShape="1">
          <a:blip r:embed="rId2"/>
          <a:srcRect l="20144" t="42699" r="20944" b="4299"/>
          <a:stretch/>
        </p:blipFill>
        <p:spPr>
          <a:xfrm>
            <a:off x="4936736" y="2361647"/>
            <a:ext cx="7049318" cy="4175077"/>
          </a:xfrm>
          <a:prstGeom prst="rect">
            <a:avLst/>
          </a:prstGeom>
        </p:spPr>
      </p:pic>
      <p:sp>
        <p:nvSpPr>
          <p:cNvPr id="10" name="TextBox 9">
            <a:extLst>
              <a:ext uri="{FF2B5EF4-FFF2-40B4-BE49-F238E27FC236}">
                <a16:creationId xmlns:a16="http://schemas.microsoft.com/office/drawing/2014/main" id="{4B407D38-89BA-4D4E-BCA3-66578A259D3D}"/>
              </a:ext>
            </a:extLst>
          </p:cNvPr>
          <p:cNvSpPr txBox="1"/>
          <p:nvPr/>
        </p:nvSpPr>
        <p:spPr>
          <a:xfrm>
            <a:off x="395416" y="2570208"/>
            <a:ext cx="4386649" cy="646331"/>
          </a:xfrm>
          <a:prstGeom prst="rect">
            <a:avLst/>
          </a:prstGeom>
          <a:noFill/>
        </p:spPr>
        <p:txBody>
          <a:bodyPr wrap="square" rtlCol="0">
            <a:spAutoFit/>
          </a:bodyPr>
          <a:lstStyle/>
          <a:p>
            <a:r>
              <a:rPr lang="en-US" dirty="0"/>
              <a:t>This plot shows us how many restaurants are present in a specific location. </a:t>
            </a:r>
          </a:p>
        </p:txBody>
      </p:sp>
    </p:spTree>
    <p:extLst>
      <p:ext uri="{BB962C8B-B14F-4D97-AF65-F5344CB8AC3E}">
        <p14:creationId xmlns:p14="http://schemas.microsoft.com/office/powerpoint/2010/main" val="368742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F4BA2-5154-41ED-8D1F-47E0C770206E}"/>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66A2D673-FF91-4633-A4A5-3EFD32FD45FF}"/>
              </a:ext>
            </a:extLst>
          </p:cNvPr>
          <p:cNvSpPr>
            <a:spLocks noGrp="1"/>
          </p:cNvSpPr>
          <p:nvPr>
            <p:ph idx="1"/>
          </p:nvPr>
        </p:nvSpPr>
        <p:spPr>
          <a:xfrm>
            <a:off x="581192" y="2687124"/>
            <a:ext cx="11029615" cy="3678303"/>
          </a:xfrm>
        </p:spPr>
        <p:txBody>
          <a:bodyPr>
            <a:noAutofit/>
          </a:bodyPr>
          <a:lstStyle/>
          <a:p>
            <a:r>
              <a:rPr lang="en-US" sz="2000" dirty="0">
                <a:solidFill>
                  <a:srgbClr val="111111"/>
                </a:solidFill>
              </a:rPr>
              <a:t>It is not easy to look at a column of numbers or a whole spreadsheet and determine important characteristics of the data for this reason exploratory data analysis (EDA) is done, it is an </a:t>
            </a:r>
            <a:r>
              <a:rPr lang="en-US" sz="2000" dirty="0">
                <a:solidFill>
                  <a:srgbClr val="222222"/>
                </a:solidFill>
              </a:rPr>
              <a:t>approach to analyzing data sets to summarize their main characteristics, often with visual methods, like graphs, plots and tables. </a:t>
            </a:r>
            <a:r>
              <a:rPr lang="en-US" sz="2000" dirty="0">
                <a:solidFill>
                  <a:srgbClr val="111111"/>
                </a:solidFill>
              </a:rPr>
              <a:t>  </a:t>
            </a:r>
          </a:p>
          <a:p>
            <a:r>
              <a:rPr lang="en-US" sz="2000" dirty="0">
                <a:solidFill>
                  <a:srgbClr val="222222"/>
                </a:solidFill>
              </a:rPr>
              <a:t>As Zomato is one of the most used restaurant aggregator people more and more rely on it for ratings and more services. These ratings decide the quality of restaurant and give the customers an overall view of the services which they can have by the specific restaurant.</a:t>
            </a:r>
          </a:p>
          <a:p>
            <a:r>
              <a:rPr lang="en-US" sz="2000" dirty="0">
                <a:solidFill>
                  <a:srgbClr val="222222"/>
                </a:solidFill>
              </a:rPr>
              <a:t>This increase in popularity makes it difficult to analyze the data present. If the business faces problem it will be necessary to explore the data meaningfully. </a:t>
            </a:r>
          </a:p>
          <a:p>
            <a:pPr marL="0" indent="0">
              <a:buNone/>
            </a:pPr>
            <a:r>
              <a:rPr lang="en-US" sz="2000" dirty="0">
                <a:solidFill>
                  <a:srgbClr val="222222"/>
                </a:solidFill>
              </a:rPr>
              <a:t> </a:t>
            </a:r>
            <a:endParaRPr lang="en-US" sz="2000" dirty="0"/>
          </a:p>
        </p:txBody>
      </p:sp>
    </p:spTree>
    <p:extLst>
      <p:ext uri="{BB962C8B-B14F-4D97-AF65-F5344CB8AC3E}">
        <p14:creationId xmlns:p14="http://schemas.microsoft.com/office/powerpoint/2010/main" val="18836161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62B93-49D7-4583-853A-2AE9658B92FA}"/>
              </a:ext>
            </a:extLst>
          </p:cNvPr>
          <p:cNvSpPr>
            <a:spLocks noGrp="1"/>
          </p:cNvSpPr>
          <p:nvPr>
            <p:ph type="title"/>
          </p:nvPr>
        </p:nvSpPr>
        <p:spPr/>
        <p:txBody>
          <a:bodyPr/>
          <a:lstStyle/>
          <a:p>
            <a:r>
              <a:rPr lang="en-US" dirty="0"/>
              <a:t>Online delivery providers</a:t>
            </a:r>
          </a:p>
        </p:txBody>
      </p:sp>
      <p:pic>
        <p:nvPicPr>
          <p:cNvPr id="4" name="Content Placeholder 3">
            <a:extLst>
              <a:ext uri="{FF2B5EF4-FFF2-40B4-BE49-F238E27FC236}">
                <a16:creationId xmlns:a16="http://schemas.microsoft.com/office/drawing/2014/main" id="{0D24C294-69EB-4278-99A3-8FF7BFEEA7B1}"/>
              </a:ext>
            </a:extLst>
          </p:cNvPr>
          <p:cNvPicPr>
            <a:picLocks noGrp="1" noChangeAspect="1"/>
          </p:cNvPicPr>
          <p:nvPr>
            <p:ph idx="1"/>
          </p:nvPr>
        </p:nvPicPr>
        <p:blipFill rotWithShape="1">
          <a:blip r:embed="rId2"/>
          <a:srcRect l="19053" t="33498" r="25414" b="1893"/>
          <a:stretch/>
        </p:blipFill>
        <p:spPr>
          <a:xfrm>
            <a:off x="5313405" y="1823582"/>
            <a:ext cx="6474950" cy="4958136"/>
          </a:xfrm>
          <a:prstGeom prst="rect">
            <a:avLst/>
          </a:prstGeom>
        </p:spPr>
      </p:pic>
      <p:sp>
        <p:nvSpPr>
          <p:cNvPr id="5" name="TextBox 4">
            <a:extLst>
              <a:ext uri="{FF2B5EF4-FFF2-40B4-BE49-F238E27FC236}">
                <a16:creationId xmlns:a16="http://schemas.microsoft.com/office/drawing/2014/main" id="{D256F091-D247-43CC-AE27-D2A5DD654B4E}"/>
              </a:ext>
            </a:extLst>
          </p:cNvPr>
          <p:cNvSpPr txBox="1"/>
          <p:nvPr/>
        </p:nvSpPr>
        <p:spPr>
          <a:xfrm>
            <a:off x="581192" y="2421924"/>
            <a:ext cx="4485078" cy="646331"/>
          </a:xfrm>
          <a:prstGeom prst="rect">
            <a:avLst/>
          </a:prstGeom>
          <a:noFill/>
        </p:spPr>
        <p:txBody>
          <a:bodyPr wrap="square" rtlCol="0">
            <a:spAutoFit/>
          </a:bodyPr>
          <a:lstStyle/>
          <a:p>
            <a:r>
              <a:rPr lang="en-US" dirty="0"/>
              <a:t>This show us how many restaurants provide online delivery and how many do not. </a:t>
            </a:r>
          </a:p>
        </p:txBody>
      </p:sp>
    </p:spTree>
    <p:extLst>
      <p:ext uri="{BB962C8B-B14F-4D97-AF65-F5344CB8AC3E}">
        <p14:creationId xmlns:p14="http://schemas.microsoft.com/office/powerpoint/2010/main" val="13538040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3B255-BB12-472D-96FA-E8D62B54882D}"/>
              </a:ext>
            </a:extLst>
          </p:cNvPr>
          <p:cNvSpPr>
            <a:spLocks noGrp="1"/>
          </p:cNvSpPr>
          <p:nvPr>
            <p:ph type="title"/>
          </p:nvPr>
        </p:nvSpPr>
        <p:spPr/>
        <p:txBody>
          <a:bodyPr/>
          <a:lstStyle/>
          <a:p>
            <a:r>
              <a:rPr lang="en-US" dirty="0"/>
              <a:t>Rating according to online delivery</a:t>
            </a:r>
          </a:p>
        </p:txBody>
      </p:sp>
      <p:pic>
        <p:nvPicPr>
          <p:cNvPr id="4" name="Picture 3">
            <a:extLst>
              <a:ext uri="{FF2B5EF4-FFF2-40B4-BE49-F238E27FC236}">
                <a16:creationId xmlns:a16="http://schemas.microsoft.com/office/drawing/2014/main" id="{9ACAF031-5DFC-4DB5-A8AE-DC0C51BD6B80}"/>
              </a:ext>
            </a:extLst>
          </p:cNvPr>
          <p:cNvPicPr>
            <a:picLocks noChangeAspect="1"/>
          </p:cNvPicPr>
          <p:nvPr/>
        </p:nvPicPr>
        <p:blipFill rotWithShape="1">
          <a:blip r:embed="rId2"/>
          <a:srcRect l="19257" t="27376" r="24392" b="10219"/>
          <a:stretch/>
        </p:blipFill>
        <p:spPr>
          <a:xfrm>
            <a:off x="3945928" y="1798284"/>
            <a:ext cx="7891849" cy="4913618"/>
          </a:xfrm>
          <a:prstGeom prst="rect">
            <a:avLst/>
          </a:prstGeom>
        </p:spPr>
      </p:pic>
      <p:sp>
        <p:nvSpPr>
          <p:cNvPr id="5" name="TextBox 4">
            <a:extLst>
              <a:ext uri="{FF2B5EF4-FFF2-40B4-BE49-F238E27FC236}">
                <a16:creationId xmlns:a16="http://schemas.microsoft.com/office/drawing/2014/main" id="{11E338A8-9521-46A6-9959-A37FE899EBCC}"/>
              </a:ext>
            </a:extLst>
          </p:cNvPr>
          <p:cNvSpPr txBox="1"/>
          <p:nvPr/>
        </p:nvSpPr>
        <p:spPr>
          <a:xfrm>
            <a:off x="420130" y="2125362"/>
            <a:ext cx="3525798" cy="1477328"/>
          </a:xfrm>
          <a:prstGeom prst="rect">
            <a:avLst/>
          </a:prstGeom>
          <a:noFill/>
        </p:spPr>
        <p:txBody>
          <a:bodyPr wrap="square" rtlCol="0">
            <a:spAutoFit/>
          </a:bodyPr>
          <a:lstStyle/>
          <a:p>
            <a:r>
              <a:rPr lang="en-US" dirty="0"/>
              <a:t>Here we see if the ratings are affected due to the delivery facility or not. As wee see even the restaurants that do not have online delivery have got good ratings.</a:t>
            </a:r>
          </a:p>
        </p:txBody>
      </p:sp>
    </p:spTree>
    <p:extLst>
      <p:ext uri="{BB962C8B-B14F-4D97-AF65-F5344CB8AC3E}">
        <p14:creationId xmlns:p14="http://schemas.microsoft.com/office/powerpoint/2010/main" val="5968854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2F3E4-D386-4392-BE0B-F2A18234B61F}"/>
              </a:ext>
            </a:extLst>
          </p:cNvPr>
          <p:cNvSpPr>
            <a:spLocks noGrp="1"/>
          </p:cNvSpPr>
          <p:nvPr>
            <p:ph type="title"/>
          </p:nvPr>
        </p:nvSpPr>
        <p:spPr/>
        <p:txBody>
          <a:bodyPr/>
          <a:lstStyle/>
          <a:p>
            <a:r>
              <a:rPr lang="en-US" dirty="0"/>
              <a:t>Number of restaurants overall</a:t>
            </a:r>
          </a:p>
        </p:txBody>
      </p:sp>
      <p:pic>
        <p:nvPicPr>
          <p:cNvPr id="4" name="Picture 3">
            <a:extLst>
              <a:ext uri="{FF2B5EF4-FFF2-40B4-BE49-F238E27FC236}">
                <a16:creationId xmlns:a16="http://schemas.microsoft.com/office/drawing/2014/main" id="{D5160C59-22E1-4C27-BB6B-87860FBB606A}"/>
              </a:ext>
            </a:extLst>
          </p:cNvPr>
          <p:cNvPicPr>
            <a:picLocks noChangeAspect="1"/>
          </p:cNvPicPr>
          <p:nvPr/>
        </p:nvPicPr>
        <p:blipFill rotWithShape="1">
          <a:blip r:embed="rId2"/>
          <a:srcRect l="19357" t="30081" r="34225" b="61447"/>
          <a:stretch/>
        </p:blipFill>
        <p:spPr>
          <a:xfrm>
            <a:off x="432482" y="1989436"/>
            <a:ext cx="8910520" cy="914399"/>
          </a:xfrm>
          <a:prstGeom prst="rect">
            <a:avLst/>
          </a:prstGeom>
        </p:spPr>
      </p:pic>
      <p:pic>
        <p:nvPicPr>
          <p:cNvPr id="5" name="Picture 4">
            <a:extLst>
              <a:ext uri="{FF2B5EF4-FFF2-40B4-BE49-F238E27FC236}">
                <a16:creationId xmlns:a16="http://schemas.microsoft.com/office/drawing/2014/main" id="{6243437C-D990-400E-9E25-F77ADDF2AD80}"/>
              </a:ext>
            </a:extLst>
          </p:cNvPr>
          <p:cNvPicPr>
            <a:picLocks noChangeAspect="1"/>
          </p:cNvPicPr>
          <p:nvPr/>
        </p:nvPicPr>
        <p:blipFill rotWithShape="1">
          <a:blip r:embed="rId2"/>
          <a:srcRect l="19764" t="41194" r="15295" b="6793"/>
          <a:stretch/>
        </p:blipFill>
        <p:spPr>
          <a:xfrm>
            <a:off x="2965628" y="2804984"/>
            <a:ext cx="9057504" cy="4078689"/>
          </a:xfrm>
          <a:prstGeom prst="rect">
            <a:avLst/>
          </a:prstGeom>
        </p:spPr>
      </p:pic>
    </p:spTree>
    <p:extLst>
      <p:ext uri="{BB962C8B-B14F-4D97-AF65-F5344CB8AC3E}">
        <p14:creationId xmlns:p14="http://schemas.microsoft.com/office/powerpoint/2010/main" val="35031628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64BB0-0A2D-4167-BAB1-55F8E0F52CE6}"/>
              </a:ext>
            </a:extLst>
          </p:cNvPr>
          <p:cNvSpPr>
            <a:spLocks noGrp="1"/>
          </p:cNvSpPr>
          <p:nvPr>
            <p:ph type="title"/>
          </p:nvPr>
        </p:nvSpPr>
        <p:spPr/>
        <p:txBody>
          <a:bodyPr/>
          <a:lstStyle/>
          <a:p>
            <a:r>
              <a:rPr lang="en-US" dirty="0"/>
              <a:t>Best restaurants</a:t>
            </a:r>
          </a:p>
        </p:txBody>
      </p:sp>
      <p:pic>
        <p:nvPicPr>
          <p:cNvPr id="4" name="Picture 3">
            <a:extLst>
              <a:ext uri="{FF2B5EF4-FFF2-40B4-BE49-F238E27FC236}">
                <a16:creationId xmlns:a16="http://schemas.microsoft.com/office/drawing/2014/main" id="{55B5FED4-CDD4-40B2-88B8-02827A3CBCB2}"/>
              </a:ext>
            </a:extLst>
          </p:cNvPr>
          <p:cNvPicPr>
            <a:picLocks noChangeAspect="1"/>
          </p:cNvPicPr>
          <p:nvPr/>
        </p:nvPicPr>
        <p:blipFill rotWithShape="1">
          <a:blip r:embed="rId2"/>
          <a:srcRect l="19358" t="26655" r="14358" b="63791"/>
          <a:stretch/>
        </p:blipFill>
        <p:spPr>
          <a:xfrm>
            <a:off x="377928" y="1853514"/>
            <a:ext cx="10063532" cy="815546"/>
          </a:xfrm>
          <a:prstGeom prst="rect">
            <a:avLst/>
          </a:prstGeom>
        </p:spPr>
      </p:pic>
      <p:pic>
        <p:nvPicPr>
          <p:cNvPr id="5" name="Picture 4">
            <a:extLst>
              <a:ext uri="{FF2B5EF4-FFF2-40B4-BE49-F238E27FC236}">
                <a16:creationId xmlns:a16="http://schemas.microsoft.com/office/drawing/2014/main" id="{57846F62-73C2-4BC7-A8C3-6E850C8EF447}"/>
              </a:ext>
            </a:extLst>
          </p:cNvPr>
          <p:cNvPicPr>
            <a:picLocks noChangeAspect="1"/>
          </p:cNvPicPr>
          <p:nvPr/>
        </p:nvPicPr>
        <p:blipFill rotWithShape="1">
          <a:blip r:embed="rId2"/>
          <a:srcRect l="20270" t="42519" r="15270" b="7186"/>
          <a:stretch/>
        </p:blipFill>
        <p:spPr>
          <a:xfrm>
            <a:off x="1828800" y="2669061"/>
            <a:ext cx="8501449" cy="3976544"/>
          </a:xfrm>
          <a:prstGeom prst="rect">
            <a:avLst/>
          </a:prstGeom>
        </p:spPr>
      </p:pic>
    </p:spTree>
    <p:extLst>
      <p:ext uri="{BB962C8B-B14F-4D97-AF65-F5344CB8AC3E}">
        <p14:creationId xmlns:p14="http://schemas.microsoft.com/office/powerpoint/2010/main" val="13685561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C7CCA-4B7B-4E87-B9DD-DC32BA045078}"/>
              </a:ext>
            </a:extLst>
          </p:cNvPr>
          <p:cNvSpPr>
            <a:spLocks noGrp="1"/>
          </p:cNvSpPr>
          <p:nvPr>
            <p:ph type="title"/>
          </p:nvPr>
        </p:nvSpPr>
        <p:spPr/>
        <p:txBody>
          <a:bodyPr/>
          <a:lstStyle/>
          <a:p>
            <a:r>
              <a:rPr lang="en-US" dirty="0"/>
              <a:t>Kmeans clustering</a:t>
            </a:r>
          </a:p>
        </p:txBody>
      </p:sp>
      <p:sp>
        <p:nvSpPr>
          <p:cNvPr id="3" name="Content Placeholder 2">
            <a:extLst>
              <a:ext uri="{FF2B5EF4-FFF2-40B4-BE49-F238E27FC236}">
                <a16:creationId xmlns:a16="http://schemas.microsoft.com/office/drawing/2014/main" id="{5D3DF885-50E1-4373-8742-B979B6E74FF6}"/>
              </a:ext>
            </a:extLst>
          </p:cNvPr>
          <p:cNvSpPr>
            <a:spLocks noGrp="1"/>
          </p:cNvSpPr>
          <p:nvPr>
            <p:ph idx="1"/>
          </p:nvPr>
        </p:nvSpPr>
        <p:spPr/>
        <p:txBody>
          <a:bodyPr/>
          <a:lstStyle/>
          <a:p>
            <a:r>
              <a:rPr lang="en-US" b="0" i="1" dirty="0">
                <a:solidFill>
                  <a:srgbClr val="404040"/>
                </a:solidFill>
                <a:effectLst/>
                <a:latin typeface="Oracle Sans"/>
              </a:rPr>
              <a:t>K</a:t>
            </a:r>
            <a:r>
              <a:rPr lang="en-US" b="0" i="0" dirty="0">
                <a:solidFill>
                  <a:srgbClr val="404040"/>
                </a:solidFill>
                <a:effectLst/>
                <a:latin typeface="Oracle Sans"/>
              </a:rPr>
              <a:t>-means clustering is a type of unsupervised learning, which is used when you have unlabeled data. </a:t>
            </a:r>
          </a:p>
          <a:p>
            <a:r>
              <a:rPr lang="en-US" b="0" i="0" dirty="0">
                <a:solidFill>
                  <a:srgbClr val="404040"/>
                </a:solidFill>
                <a:effectLst/>
                <a:latin typeface="Oracle Sans"/>
              </a:rPr>
              <a:t>The goal of this algorithm is to find groups in the data, with the number of groups represented by the variable </a:t>
            </a:r>
            <a:r>
              <a:rPr lang="en-US" b="0" i="1" dirty="0">
                <a:solidFill>
                  <a:srgbClr val="404040"/>
                </a:solidFill>
                <a:effectLst/>
                <a:latin typeface="Oracle Sans"/>
              </a:rPr>
              <a:t>K</a:t>
            </a:r>
            <a:r>
              <a:rPr lang="en-US" b="0" i="0" dirty="0">
                <a:solidFill>
                  <a:srgbClr val="404040"/>
                </a:solidFill>
                <a:effectLst/>
                <a:latin typeface="Oracle Sans"/>
              </a:rPr>
              <a:t>. </a:t>
            </a:r>
          </a:p>
          <a:p>
            <a:r>
              <a:rPr lang="en-US" b="0" i="0" dirty="0">
                <a:solidFill>
                  <a:srgbClr val="404040"/>
                </a:solidFill>
                <a:effectLst/>
                <a:latin typeface="Oracle Sans"/>
              </a:rPr>
              <a:t>The algorithm works iteratively to assign each data point to one of </a:t>
            </a:r>
            <a:r>
              <a:rPr lang="en-US" b="0" i="1" dirty="0">
                <a:solidFill>
                  <a:srgbClr val="404040"/>
                </a:solidFill>
                <a:effectLst/>
                <a:latin typeface="Oracle Sans"/>
              </a:rPr>
              <a:t>K</a:t>
            </a:r>
            <a:r>
              <a:rPr lang="en-US" b="0" i="0" dirty="0">
                <a:solidFill>
                  <a:srgbClr val="404040"/>
                </a:solidFill>
                <a:effectLst/>
                <a:latin typeface="Oracle Sans"/>
              </a:rPr>
              <a:t> groups based on the features that are provided. </a:t>
            </a:r>
          </a:p>
          <a:p>
            <a:r>
              <a:rPr lang="en-US" b="0" i="0" dirty="0">
                <a:solidFill>
                  <a:srgbClr val="404040"/>
                </a:solidFill>
                <a:effectLst/>
                <a:latin typeface="Oracle Sans"/>
              </a:rPr>
              <a:t>Data points are clustered based on feature similarity.</a:t>
            </a:r>
          </a:p>
          <a:p>
            <a:r>
              <a:rPr lang="en-US" b="0" i="0" dirty="0">
                <a:solidFill>
                  <a:srgbClr val="404040"/>
                </a:solidFill>
                <a:effectLst/>
                <a:latin typeface="Oracle Sans"/>
              </a:rPr>
              <a:t>The algorithms starts with initial estimates for the </a:t>
            </a:r>
            <a:r>
              <a:rPr lang="en-US" b="0" i="1" dirty="0">
                <a:solidFill>
                  <a:srgbClr val="404040"/>
                </a:solidFill>
                <a:effectLst/>
                <a:latin typeface="Oracle Sans"/>
              </a:rPr>
              <a:t>Κ </a:t>
            </a:r>
            <a:r>
              <a:rPr lang="en-US" b="0" i="0" dirty="0">
                <a:solidFill>
                  <a:srgbClr val="404040"/>
                </a:solidFill>
                <a:effectLst/>
                <a:latin typeface="Oracle Sans"/>
              </a:rPr>
              <a:t>centroids, which can either be randomly generated or randomly selected from the data set.</a:t>
            </a:r>
            <a:endParaRPr lang="en-US" dirty="0">
              <a:solidFill>
                <a:srgbClr val="404040"/>
              </a:solidFill>
              <a:latin typeface="Oracle Sans"/>
            </a:endParaRPr>
          </a:p>
          <a:p>
            <a:endParaRPr lang="en-US" dirty="0"/>
          </a:p>
        </p:txBody>
      </p:sp>
    </p:spTree>
    <p:extLst>
      <p:ext uri="{BB962C8B-B14F-4D97-AF65-F5344CB8AC3E}">
        <p14:creationId xmlns:p14="http://schemas.microsoft.com/office/powerpoint/2010/main" val="13748190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DB779-4ECD-4FA3-AF75-9695E227D1CC}"/>
              </a:ext>
            </a:extLst>
          </p:cNvPr>
          <p:cNvSpPr>
            <a:spLocks noGrp="1"/>
          </p:cNvSpPr>
          <p:nvPr>
            <p:ph type="title"/>
          </p:nvPr>
        </p:nvSpPr>
        <p:spPr/>
        <p:txBody>
          <a:bodyPr/>
          <a:lstStyle/>
          <a:p>
            <a:r>
              <a:rPr lang="en-US" dirty="0"/>
              <a:t>Scatter plot</a:t>
            </a:r>
          </a:p>
        </p:txBody>
      </p:sp>
      <p:pic>
        <p:nvPicPr>
          <p:cNvPr id="4" name="Content Placeholder 3">
            <a:extLst>
              <a:ext uri="{FF2B5EF4-FFF2-40B4-BE49-F238E27FC236}">
                <a16:creationId xmlns:a16="http://schemas.microsoft.com/office/drawing/2014/main" id="{64337207-7AAC-451A-AE69-444DB0F8EBE4}"/>
              </a:ext>
            </a:extLst>
          </p:cNvPr>
          <p:cNvPicPr>
            <a:picLocks noGrp="1" noChangeAspect="1"/>
          </p:cNvPicPr>
          <p:nvPr>
            <p:ph idx="1"/>
          </p:nvPr>
        </p:nvPicPr>
        <p:blipFill rotWithShape="1">
          <a:blip r:embed="rId2"/>
          <a:srcRect l="19371" t="40395" r="39747" b="15676"/>
          <a:stretch/>
        </p:blipFill>
        <p:spPr>
          <a:xfrm>
            <a:off x="4864100" y="2425699"/>
            <a:ext cx="6352745" cy="3837825"/>
          </a:xfrm>
          <a:prstGeom prst="rect">
            <a:avLst/>
          </a:prstGeom>
        </p:spPr>
      </p:pic>
      <p:sp>
        <p:nvSpPr>
          <p:cNvPr id="5" name="TextBox 4">
            <a:extLst>
              <a:ext uri="{FF2B5EF4-FFF2-40B4-BE49-F238E27FC236}">
                <a16:creationId xmlns:a16="http://schemas.microsoft.com/office/drawing/2014/main" id="{B341DDD8-810F-4524-B477-07CD05F79210}"/>
              </a:ext>
            </a:extLst>
          </p:cNvPr>
          <p:cNvSpPr txBox="1"/>
          <p:nvPr/>
        </p:nvSpPr>
        <p:spPr>
          <a:xfrm>
            <a:off x="469900" y="2501900"/>
            <a:ext cx="4051300" cy="646331"/>
          </a:xfrm>
          <a:prstGeom prst="rect">
            <a:avLst/>
          </a:prstGeom>
          <a:noFill/>
        </p:spPr>
        <p:txBody>
          <a:bodyPr wrap="square" rtlCol="0">
            <a:spAutoFit/>
          </a:bodyPr>
          <a:lstStyle/>
          <a:p>
            <a:r>
              <a:rPr lang="en-US" dirty="0"/>
              <a:t>We plot a scatter plot with the variables available. </a:t>
            </a:r>
          </a:p>
        </p:txBody>
      </p:sp>
    </p:spTree>
    <p:extLst>
      <p:ext uri="{BB962C8B-B14F-4D97-AF65-F5344CB8AC3E}">
        <p14:creationId xmlns:p14="http://schemas.microsoft.com/office/powerpoint/2010/main" val="18592293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6D549-D380-4467-9123-2C7882C082ED}"/>
              </a:ext>
            </a:extLst>
          </p:cNvPr>
          <p:cNvSpPr>
            <a:spLocks noGrp="1"/>
          </p:cNvSpPr>
          <p:nvPr>
            <p:ph type="title"/>
          </p:nvPr>
        </p:nvSpPr>
        <p:spPr/>
        <p:txBody>
          <a:bodyPr/>
          <a:lstStyle/>
          <a:p>
            <a:r>
              <a:rPr lang="en-US" dirty="0"/>
              <a:t>Number of clusters and grouping</a:t>
            </a:r>
          </a:p>
        </p:txBody>
      </p:sp>
      <p:pic>
        <p:nvPicPr>
          <p:cNvPr id="4" name="Content Placeholder 3">
            <a:extLst>
              <a:ext uri="{FF2B5EF4-FFF2-40B4-BE49-F238E27FC236}">
                <a16:creationId xmlns:a16="http://schemas.microsoft.com/office/drawing/2014/main" id="{121458BD-BFF9-424B-9126-1D6FD6EA516B}"/>
              </a:ext>
            </a:extLst>
          </p:cNvPr>
          <p:cNvPicPr>
            <a:picLocks noGrp="1" noChangeAspect="1"/>
          </p:cNvPicPr>
          <p:nvPr>
            <p:ph idx="1"/>
          </p:nvPr>
        </p:nvPicPr>
        <p:blipFill rotWithShape="1">
          <a:blip r:embed="rId2"/>
          <a:srcRect l="19189" t="42099" r="40847" b="28002"/>
          <a:stretch/>
        </p:blipFill>
        <p:spPr>
          <a:xfrm>
            <a:off x="600498" y="2057401"/>
            <a:ext cx="6422602" cy="2487890"/>
          </a:xfrm>
          <a:prstGeom prst="rect">
            <a:avLst/>
          </a:prstGeom>
        </p:spPr>
      </p:pic>
      <p:sp>
        <p:nvSpPr>
          <p:cNvPr id="5" name="TextBox 4">
            <a:extLst>
              <a:ext uri="{FF2B5EF4-FFF2-40B4-BE49-F238E27FC236}">
                <a16:creationId xmlns:a16="http://schemas.microsoft.com/office/drawing/2014/main" id="{1F4DFB1E-6E3F-49A4-9C32-7BC7B04E6E51}"/>
              </a:ext>
            </a:extLst>
          </p:cNvPr>
          <p:cNvSpPr txBox="1"/>
          <p:nvPr/>
        </p:nvSpPr>
        <p:spPr>
          <a:xfrm>
            <a:off x="600498" y="4787900"/>
            <a:ext cx="7997402" cy="646331"/>
          </a:xfrm>
          <a:prstGeom prst="rect">
            <a:avLst/>
          </a:prstGeom>
          <a:noFill/>
        </p:spPr>
        <p:txBody>
          <a:bodyPr wrap="square" rtlCol="0">
            <a:spAutoFit/>
          </a:bodyPr>
          <a:lstStyle/>
          <a:p>
            <a:r>
              <a:rPr lang="en-US" dirty="0"/>
              <a:t>Here we decide the number of cluster we want to be formed and then the values are grouped accordingly if they belong to cluster 0, 1 or 2.</a:t>
            </a:r>
          </a:p>
        </p:txBody>
      </p:sp>
    </p:spTree>
    <p:extLst>
      <p:ext uri="{BB962C8B-B14F-4D97-AF65-F5344CB8AC3E}">
        <p14:creationId xmlns:p14="http://schemas.microsoft.com/office/powerpoint/2010/main" val="9411143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5EC35-A5E1-4CB9-8EBC-19AA5F38DED1}"/>
              </a:ext>
            </a:extLst>
          </p:cNvPr>
          <p:cNvSpPr>
            <a:spLocks noGrp="1"/>
          </p:cNvSpPr>
          <p:nvPr>
            <p:ph type="title"/>
          </p:nvPr>
        </p:nvSpPr>
        <p:spPr/>
        <p:txBody>
          <a:bodyPr/>
          <a:lstStyle/>
          <a:p>
            <a:r>
              <a:rPr lang="en-US" dirty="0"/>
              <a:t>Clusters in table</a:t>
            </a:r>
          </a:p>
        </p:txBody>
      </p:sp>
      <p:pic>
        <p:nvPicPr>
          <p:cNvPr id="4" name="Content Placeholder 3">
            <a:extLst>
              <a:ext uri="{FF2B5EF4-FFF2-40B4-BE49-F238E27FC236}">
                <a16:creationId xmlns:a16="http://schemas.microsoft.com/office/drawing/2014/main" id="{FEC2407A-D5DA-42DC-BC33-DEF79F011966}"/>
              </a:ext>
            </a:extLst>
          </p:cNvPr>
          <p:cNvPicPr>
            <a:picLocks noGrp="1" noChangeAspect="1"/>
          </p:cNvPicPr>
          <p:nvPr>
            <p:ph idx="1"/>
          </p:nvPr>
        </p:nvPicPr>
        <p:blipFill rotWithShape="1">
          <a:blip r:embed="rId2"/>
          <a:srcRect l="12673" t="29819" r="14227" b="21527"/>
          <a:stretch/>
        </p:blipFill>
        <p:spPr>
          <a:xfrm>
            <a:off x="1421026" y="2187146"/>
            <a:ext cx="8758983" cy="3968698"/>
          </a:xfrm>
          <a:prstGeom prst="rect">
            <a:avLst/>
          </a:prstGeom>
        </p:spPr>
      </p:pic>
    </p:spTree>
    <p:extLst>
      <p:ext uri="{BB962C8B-B14F-4D97-AF65-F5344CB8AC3E}">
        <p14:creationId xmlns:p14="http://schemas.microsoft.com/office/powerpoint/2010/main" val="40642439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75ED5-4DF1-46D9-A31B-66DDF55CED5E}"/>
              </a:ext>
            </a:extLst>
          </p:cNvPr>
          <p:cNvSpPr>
            <a:spLocks noGrp="1"/>
          </p:cNvSpPr>
          <p:nvPr>
            <p:ph type="title"/>
          </p:nvPr>
        </p:nvSpPr>
        <p:spPr/>
        <p:txBody>
          <a:bodyPr/>
          <a:lstStyle/>
          <a:p>
            <a:r>
              <a:rPr lang="en-US" dirty="0"/>
              <a:t>Differentiating the clusters</a:t>
            </a:r>
          </a:p>
        </p:txBody>
      </p:sp>
      <p:pic>
        <p:nvPicPr>
          <p:cNvPr id="4" name="Content Placeholder 3">
            <a:extLst>
              <a:ext uri="{FF2B5EF4-FFF2-40B4-BE49-F238E27FC236}">
                <a16:creationId xmlns:a16="http://schemas.microsoft.com/office/drawing/2014/main" id="{2B4C8083-CC88-4916-BBC3-B2104E73CE2B}"/>
              </a:ext>
            </a:extLst>
          </p:cNvPr>
          <p:cNvPicPr>
            <a:picLocks noGrp="1" noChangeAspect="1"/>
          </p:cNvPicPr>
          <p:nvPr>
            <p:ph idx="1"/>
          </p:nvPr>
        </p:nvPicPr>
        <p:blipFill rotWithShape="1">
          <a:blip r:embed="rId2"/>
          <a:srcRect l="19224" t="27844" r="49616" b="11309"/>
          <a:stretch/>
        </p:blipFill>
        <p:spPr>
          <a:xfrm>
            <a:off x="1841157" y="1828163"/>
            <a:ext cx="5696465" cy="5060267"/>
          </a:xfrm>
          <a:prstGeom prst="rect">
            <a:avLst/>
          </a:prstGeom>
        </p:spPr>
      </p:pic>
    </p:spTree>
    <p:extLst>
      <p:ext uri="{BB962C8B-B14F-4D97-AF65-F5344CB8AC3E}">
        <p14:creationId xmlns:p14="http://schemas.microsoft.com/office/powerpoint/2010/main" val="14343434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E2CD2-744F-4CB9-B018-8DF6DC2C388E}"/>
              </a:ext>
            </a:extLst>
          </p:cNvPr>
          <p:cNvSpPr>
            <a:spLocks noGrp="1"/>
          </p:cNvSpPr>
          <p:nvPr>
            <p:ph type="title"/>
          </p:nvPr>
        </p:nvSpPr>
        <p:spPr/>
        <p:txBody>
          <a:bodyPr/>
          <a:lstStyle/>
          <a:p>
            <a:r>
              <a:rPr lang="en-US" dirty="0"/>
              <a:t>centroids</a:t>
            </a:r>
          </a:p>
        </p:txBody>
      </p:sp>
      <p:sp>
        <p:nvSpPr>
          <p:cNvPr id="3" name="Content Placeholder 2">
            <a:extLst>
              <a:ext uri="{FF2B5EF4-FFF2-40B4-BE49-F238E27FC236}">
                <a16:creationId xmlns:a16="http://schemas.microsoft.com/office/drawing/2014/main" id="{2971F4A8-4D74-4123-A93A-9F3AAEA05072}"/>
              </a:ext>
            </a:extLst>
          </p:cNvPr>
          <p:cNvSpPr>
            <a:spLocks noGrp="1"/>
          </p:cNvSpPr>
          <p:nvPr>
            <p:ph idx="1"/>
          </p:nvPr>
        </p:nvSpPr>
        <p:spPr>
          <a:xfrm>
            <a:off x="581192" y="2180496"/>
            <a:ext cx="11029615" cy="1563601"/>
          </a:xfrm>
        </p:spPr>
        <p:txBody>
          <a:bodyPr/>
          <a:lstStyle/>
          <a:p>
            <a:r>
              <a:rPr lang="en-US" b="0" i="0" dirty="0">
                <a:solidFill>
                  <a:srgbClr val="333333"/>
                </a:solidFill>
                <a:effectLst/>
                <a:latin typeface="Open Sans"/>
              </a:rPr>
              <a:t>The middle of a cluster is known as a centroid it is a vector that contains one number for each variable, where each number is the mean of a variable for the observations in that cluster. </a:t>
            </a:r>
            <a:endParaRPr lang="en-US" dirty="0"/>
          </a:p>
        </p:txBody>
      </p:sp>
      <p:pic>
        <p:nvPicPr>
          <p:cNvPr id="4" name="Picture 3">
            <a:extLst>
              <a:ext uri="{FF2B5EF4-FFF2-40B4-BE49-F238E27FC236}">
                <a16:creationId xmlns:a16="http://schemas.microsoft.com/office/drawing/2014/main" id="{F31A58D8-86D2-433B-803E-0287309578F9}"/>
              </a:ext>
            </a:extLst>
          </p:cNvPr>
          <p:cNvPicPr>
            <a:picLocks noChangeAspect="1"/>
          </p:cNvPicPr>
          <p:nvPr/>
        </p:nvPicPr>
        <p:blipFill rotWithShape="1">
          <a:blip r:embed="rId2"/>
          <a:srcRect l="19358" t="51532" r="50001" b="34767"/>
          <a:stretch/>
        </p:blipFill>
        <p:spPr>
          <a:xfrm>
            <a:off x="2360141" y="3880025"/>
            <a:ext cx="6220111" cy="1563601"/>
          </a:xfrm>
          <a:prstGeom prst="rect">
            <a:avLst/>
          </a:prstGeom>
        </p:spPr>
      </p:pic>
    </p:spTree>
    <p:extLst>
      <p:ext uri="{BB962C8B-B14F-4D97-AF65-F5344CB8AC3E}">
        <p14:creationId xmlns:p14="http://schemas.microsoft.com/office/powerpoint/2010/main" val="507924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4E1AF-DA86-44DC-87F8-1CE17EE9999E}"/>
              </a:ext>
            </a:extLst>
          </p:cNvPr>
          <p:cNvSpPr>
            <a:spLocks noGrp="1"/>
          </p:cNvSpPr>
          <p:nvPr>
            <p:ph type="title"/>
          </p:nvPr>
        </p:nvSpPr>
        <p:spPr/>
        <p:txBody>
          <a:bodyPr/>
          <a:lstStyle/>
          <a:p>
            <a:r>
              <a:rPr lang="en-US" dirty="0"/>
              <a:t>Need of eda</a:t>
            </a:r>
          </a:p>
        </p:txBody>
      </p:sp>
      <p:sp>
        <p:nvSpPr>
          <p:cNvPr id="3" name="Content Placeholder 2">
            <a:extLst>
              <a:ext uri="{FF2B5EF4-FFF2-40B4-BE49-F238E27FC236}">
                <a16:creationId xmlns:a16="http://schemas.microsoft.com/office/drawing/2014/main" id="{F545EB9D-663E-4212-BFA0-6FD8AFC9E882}"/>
              </a:ext>
            </a:extLst>
          </p:cNvPr>
          <p:cNvSpPr>
            <a:spLocks noGrp="1"/>
          </p:cNvSpPr>
          <p:nvPr>
            <p:ph idx="1"/>
          </p:nvPr>
        </p:nvSpPr>
        <p:spPr/>
        <p:txBody>
          <a:bodyPr>
            <a:normAutofit/>
          </a:bodyPr>
          <a:lstStyle/>
          <a:p>
            <a:r>
              <a:rPr lang="en-US" sz="2000" dirty="0"/>
              <a:t>We understand the data set present with us.</a:t>
            </a:r>
          </a:p>
          <a:p>
            <a:r>
              <a:rPr lang="en-US" sz="2000" dirty="0"/>
              <a:t>Spotting missing and erroneous data.</a:t>
            </a:r>
          </a:p>
          <a:p>
            <a:r>
              <a:rPr lang="en-US" sz="2000" dirty="0"/>
              <a:t>Understanding the most important variables in the data.</a:t>
            </a:r>
          </a:p>
          <a:p>
            <a:r>
              <a:rPr lang="en-US" sz="2000" dirty="0"/>
              <a:t>To know the relationship between the variables.</a:t>
            </a:r>
          </a:p>
          <a:p>
            <a:endParaRPr lang="en-US" sz="2000" dirty="0"/>
          </a:p>
          <a:p>
            <a:endParaRPr lang="en-US" sz="2000" dirty="0"/>
          </a:p>
        </p:txBody>
      </p:sp>
    </p:spTree>
    <p:extLst>
      <p:ext uri="{BB962C8B-B14F-4D97-AF65-F5344CB8AC3E}">
        <p14:creationId xmlns:p14="http://schemas.microsoft.com/office/powerpoint/2010/main" val="18257558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7D54A-696F-4568-AB84-040B6F2C24C5}"/>
              </a:ext>
            </a:extLst>
          </p:cNvPr>
          <p:cNvSpPr>
            <a:spLocks noGrp="1"/>
          </p:cNvSpPr>
          <p:nvPr>
            <p:ph type="title"/>
          </p:nvPr>
        </p:nvSpPr>
        <p:spPr/>
        <p:txBody>
          <a:bodyPr/>
          <a:lstStyle/>
          <a:p>
            <a:r>
              <a:rPr lang="en-US" dirty="0"/>
              <a:t>Marking the centroids</a:t>
            </a:r>
          </a:p>
        </p:txBody>
      </p:sp>
      <p:pic>
        <p:nvPicPr>
          <p:cNvPr id="4" name="Content Placeholder 3">
            <a:extLst>
              <a:ext uri="{FF2B5EF4-FFF2-40B4-BE49-F238E27FC236}">
                <a16:creationId xmlns:a16="http://schemas.microsoft.com/office/drawing/2014/main" id="{8132D443-4AE4-4A62-B16D-38DB670CA381}"/>
              </a:ext>
            </a:extLst>
          </p:cNvPr>
          <p:cNvPicPr>
            <a:picLocks noGrp="1" noChangeAspect="1"/>
          </p:cNvPicPr>
          <p:nvPr>
            <p:ph idx="1"/>
          </p:nvPr>
        </p:nvPicPr>
        <p:blipFill rotWithShape="1">
          <a:blip r:embed="rId2"/>
          <a:srcRect l="18930" t="27418" r="22755" b="46923"/>
          <a:stretch/>
        </p:blipFill>
        <p:spPr>
          <a:xfrm>
            <a:off x="518979" y="2082110"/>
            <a:ext cx="5672960" cy="2044461"/>
          </a:xfrm>
          <a:prstGeom prst="rect">
            <a:avLst/>
          </a:prstGeom>
        </p:spPr>
      </p:pic>
      <p:pic>
        <p:nvPicPr>
          <p:cNvPr id="5" name="Picture 4">
            <a:extLst>
              <a:ext uri="{FF2B5EF4-FFF2-40B4-BE49-F238E27FC236}">
                <a16:creationId xmlns:a16="http://schemas.microsoft.com/office/drawing/2014/main" id="{77E708A2-6F40-401D-88F5-94DDBFB455E7}"/>
              </a:ext>
            </a:extLst>
          </p:cNvPr>
          <p:cNvPicPr>
            <a:picLocks noChangeAspect="1"/>
          </p:cNvPicPr>
          <p:nvPr/>
        </p:nvPicPr>
        <p:blipFill rotWithShape="1">
          <a:blip r:embed="rId2"/>
          <a:srcRect l="19662" t="56220" r="48209" b="10219"/>
          <a:stretch/>
        </p:blipFill>
        <p:spPr>
          <a:xfrm>
            <a:off x="6191939" y="2328572"/>
            <a:ext cx="5418869" cy="3182541"/>
          </a:xfrm>
          <a:prstGeom prst="rect">
            <a:avLst/>
          </a:prstGeom>
        </p:spPr>
      </p:pic>
    </p:spTree>
    <p:extLst>
      <p:ext uri="{BB962C8B-B14F-4D97-AF65-F5344CB8AC3E}">
        <p14:creationId xmlns:p14="http://schemas.microsoft.com/office/powerpoint/2010/main" val="22555559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CC1EA-2D60-4880-B3BB-F149194AD76E}"/>
              </a:ext>
            </a:extLst>
          </p:cNvPr>
          <p:cNvSpPr>
            <a:spLocks noGrp="1"/>
          </p:cNvSpPr>
          <p:nvPr>
            <p:ph type="title"/>
          </p:nvPr>
        </p:nvSpPr>
        <p:spPr/>
        <p:txBody>
          <a:bodyPr/>
          <a:lstStyle/>
          <a:p>
            <a:r>
              <a:rPr lang="en-US" dirty="0"/>
              <a:t>Elbow graph</a:t>
            </a:r>
          </a:p>
        </p:txBody>
      </p:sp>
      <p:sp>
        <p:nvSpPr>
          <p:cNvPr id="3" name="Content Placeholder 2">
            <a:extLst>
              <a:ext uri="{FF2B5EF4-FFF2-40B4-BE49-F238E27FC236}">
                <a16:creationId xmlns:a16="http://schemas.microsoft.com/office/drawing/2014/main" id="{4CF2258B-F2E5-4B98-95FC-22D6C08B3A22}"/>
              </a:ext>
            </a:extLst>
          </p:cNvPr>
          <p:cNvSpPr>
            <a:spLocks noGrp="1"/>
          </p:cNvSpPr>
          <p:nvPr>
            <p:ph idx="1"/>
          </p:nvPr>
        </p:nvSpPr>
        <p:spPr/>
        <p:txBody>
          <a:bodyPr/>
          <a:lstStyle/>
          <a:p>
            <a:r>
              <a:rPr lang="en-US" dirty="0">
                <a:latin typeface="medium-content-serif-font"/>
              </a:rPr>
              <a:t>Elbow plot method</a:t>
            </a:r>
            <a:r>
              <a:rPr lang="en-US" b="0" i="0" dirty="0">
                <a:effectLst/>
                <a:latin typeface="medium-content-serif-font"/>
              </a:rPr>
              <a:t> involves running the algorithm multiple times over a loop, with an increasing number of cluster choice and then plotting a clustering score as a function of the number of clusters.</a:t>
            </a:r>
          </a:p>
          <a:p>
            <a:r>
              <a:rPr lang="en-US" dirty="0">
                <a:latin typeface="medium-content-serif-font"/>
              </a:rPr>
              <a:t>The point of inflection or known as the elbow is the indication that the underlying model fits best at that point. </a:t>
            </a:r>
            <a:endParaRPr lang="en-US" b="0" i="0" dirty="0">
              <a:effectLst/>
              <a:latin typeface="medium-content-serif-font"/>
            </a:endParaRPr>
          </a:p>
          <a:p>
            <a:endParaRPr lang="en-US" dirty="0"/>
          </a:p>
        </p:txBody>
      </p:sp>
    </p:spTree>
    <p:extLst>
      <p:ext uri="{BB962C8B-B14F-4D97-AF65-F5344CB8AC3E}">
        <p14:creationId xmlns:p14="http://schemas.microsoft.com/office/powerpoint/2010/main" val="9058219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A5BE4-C086-4BA3-ABC0-73BE2AB25DD7}"/>
              </a:ext>
            </a:extLst>
          </p:cNvPr>
          <p:cNvSpPr>
            <a:spLocks noGrp="1"/>
          </p:cNvSpPr>
          <p:nvPr>
            <p:ph type="title"/>
          </p:nvPr>
        </p:nvSpPr>
        <p:spPr/>
        <p:txBody>
          <a:bodyPr/>
          <a:lstStyle/>
          <a:p>
            <a:r>
              <a:rPr lang="en-US" dirty="0"/>
              <a:t>Performing iterative algorithm for elbow plot</a:t>
            </a:r>
          </a:p>
        </p:txBody>
      </p:sp>
      <p:pic>
        <p:nvPicPr>
          <p:cNvPr id="4" name="Content Placeholder 3">
            <a:extLst>
              <a:ext uri="{FF2B5EF4-FFF2-40B4-BE49-F238E27FC236}">
                <a16:creationId xmlns:a16="http://schemas.microsoft.com/office/drawing/2014/main" id="{C00313AB-2783-43E0-B90D-170882A1124C}"/>
              </a:ext>
            </a:extLst>
          </p:cNvPr>
          <p:cNvPicPr>
            <a:picLocks noGrp="1" noChangeAspect="1"/>
          </p:cNvPicPr>
          <p:nvPr>
            <p:ph idx="1"/>
          </p:nvPr>
        </p:nvPicPr>
        <p:blipFill rotWithShape="1">
          <a:blip r:embed="rId2"/>
          <a:srcRect l="19393" t="27210" r="53036" b="52461"/>
          <a:stretch/>
        </p:blipFill>
        <p:spPr>
          <a:xfrm>
            <a:off x="481912" y="1859690"/>
            <a:ext cx="4015947" cy="1834980"/>
          </a:xfrm>
          <a:prstGeom prst="rect">
            <a:avLst/>
          </a:prstGeom>
        </p:spPr>
      </p:pic>
      <p:pic>
        <p:nvPicPr>
          <p:cNvPr id="5" name="Picture 4">
            <a:extLst>
              <a:ext uri="{FF2B5EF4-FFF2-40B4-BE49-F238E27FC236}">
                <a16:creationId xmlns:a16="http://schemas.microsoft.com/office/drawing/2014/main" id="{99071E7E-32AA-4BCD-A6C2-9E1F05925CEB}"/>
              </a:ext>
            </a:extLst>
          </p:cNvPr>
          <p:cNvPicPr>
            <a:picLocks noChangeAspect="1"/>
          </p:cNvPicPr>
          <p:nvPr/>
        </p:nvPicPr>
        <p:blipFill rotWithShape="1">
          <a:blip r:embed="rId2"/>
          <a:srcRect l="19662" t="47926" r="65845" b="13316"/>
          <a:stretch/>
        </p:blipFill>
        <p:spPr>
          <a:xfrm>
            <a:off x="6573794" y="2100648"/>
            <a:ext cx="2644347" cy="3975765"/>
          </a:xfrm>
          <a:prstGeom prst="rect">
            <a:avLst/>
          </a:prstGeom>
        </p:spPr>
      </p:pic>
    </p:spTree>
    <p:extLst>
      <p:ext uri="{BB962C8B-B14F-4D97-AF65-F5344CB8AC3E}">
        <p14:creationId xmlns:p14="http://schemas.microsoft.com/office/powerpoint/2010/main" val="11019856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BBC8E-7FD7-4F46-B5A7-051EC5CA0141}"/>
              </a:ext>
            </a:extLst>
          </p:cNvPr>
          <p:cNvSpPr>
            <a:spLocks noGrp="1"/>
          </p:cNvSpPr>
          <p:nvPr>
            <p:ph type="title"/>
          </p:nvPr>
        </p:nvSpPr>
        <p:spPr/>
        <p:txBody>
          <a:bodyPr/>
          <a:lstStyle/>
          <a:p>
            <a:r>
              <a:rPr lang="en-US" dirty="0"/>
              <a:t>Elbow plot</a:t>
            </a:r>
          </a:p>
        </p:txBody>
      </p:sp>
      <p:pic>
        <p:nvPicPr>
          <p:cNvPr id="6" name="Content Placeholder 5">
            <a:extLst>
              <a:ext uri="{FF2B5EF4-FFF2-40B4-BE49-F238E27FC236}">
                <a16:creationId xmlns:a16="http://schemas.microsoft.com/office/drawing/2014/main" id="{9D6541C5-2E41-40FF-833C-BF9B0DD9DCD0}"/>
              </a:ext>
            </a:extLst>
          </p:cNvPr>
          <p:cNvPicPr>
            <a:picLocks noGrp="1" noChangeAspect="1"/>
          </p:cNvPicPr>
          <p:nvPr>
            <p:ph idx="1"/>
          </p:nvPr>
        </p:nvPicPr>
        <p:blipFill rotWithShape="1">
          <a:blip r:embed="rId2"/>
          <a:srcRect l="18773" t="33923" r="48363" b="19505"/>
          <a:stretch/>
        </p:blipFill>
        <p:spPr>
          <a:xfrm>
            <a:off x="3076833" y="2415199"/>
            <a:ext cx="5041556" cy="4016794"/>
          </a:xfrm>
          <a:prstGeom prst="rect">
            <a:avLst/>
          </a:prstGeom>
        </p:spPr>
      </p:pic>
    </p:spTree>
    <p:extLst>
      <p:ext uri="{BB962C8B-B14F-4D97-AF65-F5344CB8AC3E}">
        <p14:creationId xmlns:p14="http://schemas.microsoft.com/office/powerpoint/2010/main" val="13559449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9B995-F99B-457B-9387-7D62421AD8A5}"/>
              </a:ext>
            </a:extLst>
          </p:cNvPr>
          <p:cNvSpPr>
            <a:spLocks noGrp="1"/>
          </p:cNvSpPr>
          <p:nvPr>
            <p:ph type="title"/>
          </p:nvPr>
        </p:nvSpPr>
        <p:spPr/>
        <p:txBody>
          <a:bodyPr/>
          <a:lstStyle/>
          <a:p>
            <a:r>
              <a:rPr lang="en-US" dirty="0"/>
              <a:t>Individual contribution</a:t>
            </a:r>
          </a:p>
        </p:txBody>
      </p:sp>
      <p:sp>
        <p:nvSpPr>
          <p:cNvPr id="3" name="Content Placeholder 2">
            <a:extLst>
              <a:ext uri="{FF2B5EF4-FFF2-40B4-BE49-F238E27FC236}">
                <a16:creationId xmlns:a16="http://schemas.microsoft.com/office/drawing/2014/main" id="{CA064A19-31C9-4D94-B085-546649AAE970}"/>
              </a:ext>
            </a:extLst>
          </p:cNvPr>
          <p:cNvSpPr>
            <a:spLocks noGrp="1"/>
          </p:cNvSpPr>
          <p:nvPr>
            <p:ph idx="1"/>
          </p:nvPr>
        </p:nvSpPr>
        <p:spPr/>
        <p:txBody>
          <a:bodyPr/>
          <a:lstStyle/>
          <a:p>
            <a:pPr marL="342900" marR="0" lvl="0" indent="-342900" algn="just">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Preprocessing the data- Data type, Column names, dropping column, searching for duplication, missing data and finding the anomalies. </a:t>
            </a:r>
          </a:p>
          <a:p>
            <a:pPr marL="342900" marR="0" lvl="0" indent="-342900" algn="just">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Implementation of Kmeans algorithm</a:t>
            </a:r>
          </a:p>
          <a:p>
            <a:pPr marL="342900" marR="0" lvl="0" indent="-342900" algn="just">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Data Visualization- Joint plot which consist scatter plot and histogram</a:t>
            </a:r>
          </a:p>
          <a:p>
            <a:endParaRPr lang="en-US" dirty="0"/>
          </a:p>
        </p:txBody>
      </p:sp>
    </p:spTree>
    <p:extLst>
      <p:ext uri="{BB962C8B-B14F-4D97-AF65-F5344CB8AC3E}">
        <p14:creationId xmlns:p14="http://schemas.microsoft.com/office/powerpoint/2010/main" val="4247946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3A3E8-D2F6-4D63-820E-77165F4D5E1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AE093650-EE12-4009-824C-F1460F486D22}"/>
              </a:ext>
            </a:extLst>
          </p:cNvPr>
          <p:cNvSpPr>
            <a:spLocks noGrp="1"/>
          </p:cNvSpPr>
          <p:nvPr>
            <p:ph idx="1"/>
          </p:nvPr>
        </p:nvSpPr>
        <p:spPr/>
        <p:txBody>
          <a:bodyPr/>
          <a:lstStyle/>
          <a:p>
            <a:r>
              <a:rPr lang="en-US" sz="1800" dirty="0">
                <a:effectLst/>
                <a:latin typeface="Times New Roman" panose="02020603050405020304" pitchFamily="18" charset="0"/>
                <a:ea typeface="Times New Roman" panose="02020603050405020304" pitchFamily="18" charset="0"/>
              </a:rPr>
              <a:t>As we can see from the analysis done that is it not necessary to have online delivery, the restaurants still got good rating without considering that factor. What is important is the quality of the food and the consistency, that is the reason customers return. The restaurants which cost 800-1000 for two tend to get good ratings as that is the optimal money anyone would like to spend at a time.</a:t>
            </a:r>
          </a:p>
          <a:p>
            <a:r>
              <a:rPr lang="en-US" sz="1800" dirty="0">
                <a:effectLst/>
                <a:latin typeface="Times New Roman" panose="02020603050405020304" pitchFamily="18" charset="0"/>
                <a:ea typeface="Times New Roman" panose="02020603050405020304" pitchFamily="18" charset="0"/>
              </a:rPr>
              <a:t> If the restaurant can start online services it will eventually will be getting rating from both ways. There will be no major issue with their financial income and people seeing the rating will visit and enjoy the hospitability provided by the restaurant until then. </a:t>
            </a:r>
            <a:endParaRPr lang="en-US" dirty="0"/>
          </a:p>
        </p:txBody>
      </p:sp>
    </p:spTree>
    <p:extLst>
      <p:ext uri="{BB962C8B-B14F-4D97-AF65-F5344CB8AC3E}">
        <p14:creationId xmlns:p14="http://schemas.microsoft.com/office/powerpoint/2010/main" val="5721723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FDC96-6BA0-41D7-ADE9-71A2E1E493D2}"/>
              </a:ext>
            </a:extLst>
          </p:cNvPr>
          <p:cNvSpPr>
            <a:spLocks noGrp="1"/>
          </p:cNvSpPr>
          <p:nvPr>
            <p:ph type="title"/>
          </p:nvPr>
        </p:nvSpPr>
        <p:spPr/>
        <p:txBody>
          <a:bodyPr/>
          <a:lstStyle/>
          <a:p>
            <a:r>
              <a:rPr lang="en-US" dirty="0"/>
              <a:t>Bibliography</a:t>
            </a:r>
          </a:p>
        </p:txBody>
      </p:sp>
      <p:sp>
        <p:nvSpPr>
          <p:cNvPr id="3" name="Content Placeholder 2">
            <a:extLst>
              <a:ext uri="{FF2B5EF4-FFF2-40B4-BE49-F238E27FC236}">
                <a16:creationId xmlns:a16="http://schemas.microsoft.com/office/drawing/2014/main" id="{4864CA66-6C37-4587-A7C8-A0215F64DC68}"/>
              </a:ext>
            </a:extLst>
          </p:cNvPr>
          <p:cNvSpPr>
            <a:spLocks noGrp="1"/>
          </p:cNvSpPr>
          <p:nvPr>
            <p:ph idx="1"/>
          </p:nvPr>
        </p:nvSpPr>
        <p:spPr>
          <a:xfrm>
            <a:off x="581192" y="2304066"/>
            <a:ext cx="11029615" cy="3678303"/>
          </a:xfrm>
        </p:spPr>
        <p:txBody>
          <a:bodyPr/>
          <a:lstStyle/>
          <a:p>
            <a:pPr marL="342900" marR="0" lvl="0" indent="-342900" algn="just">
              <a:spcBef>
                <a:spcPts val="0"/>
              </a:spcBef>
              <a:spcAft>
                <a:spcPts val="0"/>
              </a:spcAft>
              <a:buFont typeface="+mj-lt"/>
              <a:buAutoNum type="arabicPeriod"/>
            </a:pPr>
            <a:r>
              <a:rPr lang="en-US" sz="1800" dirty="0">
                <a:effectLst/>
                <a:latin typeface="Times New Roman" panose="02020603050405020304" pitchFamily="18" charset="0"/>
                <a:ea typeface="Times New Roman" panose="02020603050405020304" pitchFamily="18" charset="0"/>
              </a:rPr>
              <a:t>https://en.wikipedia.org/wiki/Zomato</a:t>
            </a:r>
          </a:p>
          <a:p>
            <a:pPr marL="342900" marR="0" lvl="0" indent="-342900" algn="just">
              <a:spcBef>
                <a:spcPts val="0"/>
              </a:spcBef>
              <a:spcAft>
                <a:spcPts val="0"/>
              </a:spcAft>
              <a:buFont typeface="+mj-lt"/>
              <a:buAutoNum type="arabicPeriod"/>
            </a:pPr>
            <a:r>
              <a:rPr lang="en-US" sz="1800" dirty="0">
                <a:effectLst/>
                <a:latin typeface="Times New Roman" panose="02020603050405020304" pitchFamily="18" charset="0"/>
                <a:ea typeface="Times New Roman" panose="02020603050405020304" pitchFamily="18" charset="0"/>
              </a:rPr>
              <a:t>https://www.cnbctv18.com/retail/food-for-thought-survival-of-the-restaurant-industry-in-the-times-and-post-corona-5814141.htm, May 01 2020 08:01AM IST</a:t>
            </a:r>
          </a:p>
          <a:p>
            <a:pPr marL="342900" marR="0" lvl="0" indent="-342900" algn="just">
              <a:spcBef>
                <a:spcPts val="0"/>
              </a:spcBef>
              <a:spcAft>
                <a:spcPts val="0"/>
              </a:spcAft>
              <a:buFont typeface="+mj-lt"/>
              <a:buAutoNum type="arabicPeriod"/>
            </a:pPr>
            <a:r>
              <a:rPr lang="en-US" sz="1800" dirty="0">
                <a:effectLst/>
                <a:latin typeface="Times New Roman" panose="02020603050405020304" pitchFamily="18" charset="0"/>
                <a:ea typeface="Times New Roman" panose="02020603050405020304" pitchFamily="18" charset="0"/>
              </a:rPr>
              <a:t>https://www.indiatoday.in/india/story/customers-duped-zomato-call-centre-fake-customer-care-numbers-google-search-1580678-2019-08-14</a:t>
            </a:r>
          </a:p>
          <a:p>
            <a:pPr marL="342900" marR="0" lvl="0" indent="-342900" algn="just">
              <a:spcBef>
                <a:spcPts val="0"/>
              </a:spcBef>
              <a:spcAft>
                <a:spcPts val="0"/>
              </a:spcAft>
              <a:buFont typeface="+mj-lt"/>
              <a:buAutoNum type="arabicPeriod"/>
            </a:pPr>
            <a:r>
              <a:rPr lang="en-US" sz="1800" dirty="0">
                <a:effectLst/>
                <a:latin typeface="Times New Roman" panose="02020603050405020304" pitchFamily="18" charset="0"/>
                <a:ea typeface="Times New Roman" panose="02020603050405020304" pitchFamily="18" charset="0"/>
              </a:rPr>
              <a:t>https://rstudio-pubs-static.s3.amazonaws.com/468509_51f0e06901204a0db7fabcf857719883.html</a:t>
            </a:r>
          </a:p>
          <a:p>
            <a:pPr marL="342900" marR="0" lvl="0" indent="-342900" algn="just">
              <a:spcBef>
                <a:spcPts val="0"/>
              </a:spcBef>
              <a:spcAft>
                <a:spcPts val="0"/>
              </a:spcAft>
              <a:buFont typeface="+mj-lt"/>
              <a:buAutoNum type="arabicPeriod"/>
            </a:pPr>
            <a:r>
              <a:rPr lang="en-US" sz="1800" dirty="0">
                <a:effectLst/>
                <a:latin typeface="Times New Roman" panose="02020603050405020304" pitchFamily="18" charset="0"/>
                <a:ea typeface="Times New Roman" panose="02020603050405020304" pitchFamily="18" charset="0"/>
              </a:rPr>
              <a:t>https://www.kaggle.com/himanshupoddar/zomato-bangalore-restaurants</a:t>
            </a:r>
          </a:p>
          <a:p>
            <a:pPr marL="342900" marR="0" lvl="0" indent="-342900" algn="just">
              <a:spcBef>
                <a:spcPts val="0"/>
              </a:spcBef>
              <a:spcAft>
                <a:spcPts val="0"/>
              </a:spcAft>
              <a:buFont typeface="+mj-lt"/>
              <a:buAutoNum type="arabicPeriod"/>
            </a:pPr>
            <a:r>
              <a:rPr lang="en-US" sz="1800" dirty="0">
                <a:effectLst/>
                <a:latin typeface="Times New Roman" panose="02020603050405020304" pitchFamily="18" charset="0"/>
                <a:ea typeface="Times New Roman" panose="02020603050405020304" pitchFamily="18" charset="0"/>
              </a:rPr>
              <a:t>https://www.upgrad.com/blog/exploratory-data-analysis-and-its-importance-to-your-business/</a:t>
            </a:r>
          </a:p>
          <a:p>
            <a:pPr marL="342900" marR="0" lvl="0" indent="-342900" algn="just">
              <a:spcBef>
                <a:spcPts val="0"/>
              </a:spcBef>
              <a:spcAft>
                <a:spcPts val="0"/>
              </a:spcAft>
              <a:buFont typeface="+mj-lt"/>
              <a:buAutoNum type="arabicPeriod"/>
            </a:pPr>
            <a:r>
              <a:rPr lang="en-US" sz="1800" dirty="0">
                <a:effectLst/>
                <a:latin typeface="Times New Roman" panose="02020603050405020304" pitchFamily="18" charset="0"/>
                <a:ea typeface="Times New Roman" panose="02020603050405020304" pitchFamily="18" charset="0"/>
              </a:rPr>
              <a:t>https://www.kaggle.com/shrutimehta/zomato-restaurants-data</a:t>
            </a:r>
          </a:p>
          <a:p>
            <a:pPr marL="342900" marR="0" lvl="0" indent="-342900" algn="just">
              <a:spcBef>
                <a:spcPts val="0"/>
              </a:spcBef>
              <a:spcAft>
                <a:spcPts val="0"/>
              </a:spcAft>
              <a:buFont typeface="+mj-lt"/>
              <a:buAutoNum type="arabicPeriod"/>
            </a:pPr>
            <a:r>
              <a:rPr lang="en-US" sz="1800" dirty="0">
                <a:effectLst/>
                <a:latin typeface="Times New Roman" panose="02020603050405020304" pitchFamily="18" charset="0"/>
                <a:ea typeface="Times New Roman" panose="02020603050405020304" pitchFamily="18" charset="0"/>
              </a:rPr>
              <a:t>https://seaborn.pydata.org/generated/seaborn.jointplot.html</a:t>
            </a:r>
          </a:p>
          <a:p>
            <a:pPr marL="342900" marR="0" lvl="0" indent="-342900" algn="just">
              <a:spcBef>
                <a:spcPts val="0"/>
              </a:spcBef>
              <a:spcAft>
                <a:spcPts val="0"/>
              </a:spcAft>
              <a:buFont typeface="+mj-lt"/>
              <a:buAutoNum type="arabicPeriod"/>
            </a:pPr>
            <a:r>
              <a:rPr lang="en-US" sz="1800" dirty="0">
                <a:effectLst/>
                <a:latin typeface="Times New Roman" panose="02020603050405020304" pitchFamily="18" charset="0"/>
                <a:ea typeface="Times New Roman" panose="02020603050405020304" pitchFamily="18" charset="0"/>
              </a:rPr>
              <a:t>https://www.kaggle.com/bharathsangavi/zomato-exploratory-data-analysis</a:t>
            </a:r>
          </a:p>
          <a:p>
            <a:pPr marL="342900" marR="0" lvl="0" indent="-342900" algn="just">
              <a:spcBef>
                <a:spcPts val="0"/>
              </a:spcBef>
              <a:spcAft>
                <a:spcPts val="0"/>
              </a:spcAft>
              <a:buFont typeface="+mj-lt"/>
              <a:buAutoNum type="arabicPeriod"/>
            </a:pPr>
            <a:r>
              <a:rPr lang="en-US" sz="1800" dirty="0">
                <a:effectLst/>
                <a:latin typeface="Times New Roman" panose="02020603050405020304" pitchFamily="18" charset="0"/>
                <a:ea typeface="Times New Roman" panose="02020603050405020304" pitchFamily="18" charset="0"/>
              </a:rPr>
              <a:t>https://towardsdatascience.com/understanding-k-means-clustering-in-machine-learning-6a6e67336aa1</a:t>
            </a:r>
          </a:p>
          <a:p>
            <a:pPr marL="342900" marR="0" lvl="0" indent="-342900" algn="just">
              <a:spcBef>
                <a:spcPts val="0"/>
              </a:spcBef>
              <a:spcAft>
                <a:spcPts val="0"/>
              </a:spcAft>
              <a:buFont typeface="+mj-lt"/>
              <a:buAutoNum type="arabicPeriod"/>
            </a:pPr>
            <a:r>
              <a:rPr lang="en-US" sz="1800" dirty="0">
                <a:effectLst/>
                <a:latin typeface="Times New Roman" panose="02020603050405020304" pitchFamily="18" charset="0"/>
                <a:ea typeface="Times New Roman" panose="02020603050405020304" pitchFamily="18" charset="0"/>
              </a:rPr>
              <a:t>https://www.anaconda.com/</a:t>
            </a:r>
          </a:p>
          <a:p>
            <a:endParaRPr lang="en-US" dirty="0"/>
          </a:p>
        </p:txBody>
      </p:sp>
    </p:spTree>
    <p:extLst>
      <p:ext uri="{BB962C8B-B14F-4D97-AF65-F5344CB8AC3E}">
        <p14:creationId xmlns:p14="http://schemas.microsoft.com/office/powerpoint/2010/main" val="33803423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BDAD1F-0538-482F-8D07-92DFFE182C99}"/>
              </a:ext>
            </a:extLst>
          </p:cNvPr>
          <p:cNvSpPr>
            <a:spLocks noGrp="1"/>
          </p:cNvSpPr>
          <p:nvPr>
            <p:ph type="ctrTitle"/>
          </p:nvPr>
        </p:nvSpPr>
        <p:spPr/>
        <p:txBody>
          <a:bodyPr/>
          <a:lstStyle/>
          <a:p>
            <a:r>
              <a:rPr lang="en-US" dirty="0"/>
              <a:t>thankyou</a:t>
            </a:r>
          </a:p>
        </p:txBody>
      </p:sp>
    </p:spTree>
    <p:extLst>
      <p:ext uri="{BB962C8B-B14F-4D97-AF65-F5344CB8AC3E}">
        <p14:creationId xmlns:p14="http://schemas.microsoft.com/office/powerpoint/2010/main" val="451576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1E9A1-A3F8-4691-BC95-E842ED4366DE}"/>
              </a:ext>
            </a:extLst>
          </p:cNvPr>
          <p:cNvSpPr>
            <a:spLocks noGrp="1"/>
          </p:cNvSpPr>
          <p:nvPr>
            <p:ph type="title"/>
          </p:nvPr>
        </p:nvSpPr>
        <p:spPr/>
        <p:txBody>
          <a:bodyPr/>
          <a:lstStyle/>
          <a:p>
            <a:r>
              <a:rPr lang="en-US" dirty="0"/>
              <a:t>Components of eDA</a:t>
            </a:r>
          </a:p>
        </p:txBody>
      </p:sp>
      <p:sp>
        <p:nvSpPr>
          <p:cNvPr id="3" name="Content Placeholder 2">
            <a:extLst>
              <a:ext uri="{FF2B5EF4-FFF2-40B4-BE49-F238E27FC236}">
                <a16:creationId xmlns:a16="http://schemas.microsoft.com/office/drawing/2014/main" id="{72A1203B-E7B0-4B74-9BD7-CD55C816B3F6}"/>
              </a:ext>
            </a:extLst>
          </p:cNvPr>
          <p:cNvSpPr>
            <a:spLocks noGrp="1"/>
          </p:cNvSpPr>
          <p:nvPr>
            <p:ph idx="1"/>
          </p:nvPr>
        </p:nvSpPr>
        <p:spPr/>
        <p:txBody>
          <a:bodyPr>
            <a:normAutofit/>
          </a:bodyPr>
          <a:lstStyle/>
          <a:p>
            <a:pPr algn="l">
              <a:buFont typeface="+mj-lt"/>
              <a:buAutoNum type="arabicPeriod"/>
            </a:pPr>
            <a:r>
              <a:rPr lang="en-US" sz="2000" b="0" i="0" dirty="0">
                <a:effectLst/>
              </a:rPr>
              <a:t>Understanding your variables</a:t>
            </a:r>
          </a:p>
          <a:p>
            <a:pPr algn="l">
              <a:buFont typeface="+mj-lt"/>
              <a:buAutoNum type="arabicPeriod"/>
            </a:pPr>
            <a:r>
              <a:rPr lang="en-US" sz="2000" b="0" i="0" dirty="0">
                <a:effectLst/>
              </a:rPr>
              <a:t>Cleaning your dataset</a:t>
            </a:r>
          </a:p>
          <a:p>
            <a:pPr algn="l">
              <a:buFont typeface="+mj-lt"/>
              <a:buAutoNum type="arabicPeriod"/>
            </a:pPr>
            <a:r>
              <a:rPr lang="en-US" sz="2000" b="0" i="0" dirty="0">
                <a:effectLst/>
              </a:rPr>
              <a:t>Analyzing relationships between variables</a:t>
            </a:r>
          </a:p>
        </p:txBody>
      </p:sp>
    </p:spTree>
    <p:extLst>
      <p:ext uri="{BB962C8B-B14F-4D97-AF65-F5344CB8AC3E}">
        <p14:creationId xmlns:p14="http://schemas.microsoft.com/office/powerpoint/2010/main" val="3250826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ECFBA-3649-4361-A5B2-DB4B98327E9F}"/>
              </a:ext>
            </a:extLst>
          </p:cNvPr>
          <p:cNvSpPr>
            <a:spLocks noGrp="1"/>
          </p:cNvSpPr>
          <p:nvPr>
            <p:ph type="title"/>
          </p:nvPr>
        </p:nvSpPr>
        <p:spPr/>
        <p:txBody>
          <a:bodyPr/>
          <a:lstStyle/>
          <a:p>
            <a:r>
              <a:rPr lang="en-US" dirty="0"/>
              <a:t>Problem definition</a:t>
            </a:r>
          </a:p>
        </p:txBody>
      </p:sp>
      <p:sp>
        <p:nvSpPr>
          <p:cNvPr id="3" name="Content Placeholder 2">
            <a:extLst>
              <a:ext uri="{FF2B5EF4-FFF2-40B4-BE49-F238E27FC236}">
                <a16:creationId xmlns:a16="http://schemas.microsoft.com/office/drawing/2014/main" id="{0114F9E7-155C-42A1-A2E7-E8588512A705}"/>
              </a:ext>
            </a:extLst>
          </p:cNvPr>
          <p:cNvSpPr>
            <a:spLocks noGrp="1"/>
          </p:cNvSpPr>
          <p:nvPr>
            <p:ph idx="1"/>
          </p:nvPr>
        </p:nvSpPr>
        <p:spPr/>
        <p:txBody>
          <a:bodyPr>
            <a:normAutofit/>
          </a:bodyPr>
          <a:lstStyle/>
          <a:p>
            <a:pPr marL="0" marR="0" algn="just">
              <a:lnSpc>
                <a:spcPct val="150000"/>
              </a:lnSpc>
              <a:spcBef>
                <a:spcPts val="0"/>
              </a:spcBef>
              <a:spcAft>
                <a:spcPts val="0"/>
              </a:spcAft>
            </a:pPr>
            <a:r>
              <a:rPr lang="en-US" sz="2000" dirty="0">
                <a:effectLst/>
                <a:ea typeface="Times New Roman" panose="02020603050405020304" pitchFamily="18" charset="0"/>
              </a:rPr>
              <a:t>The project deals with exploratory data analysis in the food service industry. Report of National Restaurant Association of India (NRAI) suggests that the restaurant industry in India employs about 7.3 million people and has an estimated annual turnover of Rs. 4 Lakh Crore. The project tries to tap the very nature of this people specific industry through data analysis as it is an industry that have gained prominence over these years. Hence it makes it imperative to explore data on the basis of various aspects in food delivery, restaurant’s rating and affinity restaurant groups in the vicinity etc.</a:t>
            </a:r>
          </a:p>
          <a:p>
            <a:pPr marL="0" marR="0" algn="just">
              <a:lnSpc>
                <a:spcPct val="150000"/>
              </a:lnSpc>
              <a:spcBef>
                <a:spcPts val="0"/>
              </a:spcBef>
              <a:spcAft>
                <a:spcPts val="0"/>
              </a:spcAft>
            </a:pPr>
            <a:r>
              <a:rPr lang="en-US" sz="2000" dirty="0">
                <a:effectLst/>
                <a:ea typeface="Times New Roman" panose="02020603050405020304" pitchFamily="18" charset="0"/>
              </a:rPr>
              <a:t>The case of Zomato is taken in particular, as it is the pioneer food aggregator.</a:t>
            </a:r>
          </a:p>
          <a:p>
            <a:endParaRPr lang="en-US" sz="2000" dirty="0"/>
          </a:p>
        </p:txBody>
      </p:sp>
    </p:spTree>
    <p:extLst>
      <p:ext uri="{BB962C8B-B14F-4D97-AF65-F5344CB8AC3E}">
        <p14:creationId xmlns:p14="http://schemas.microsoft.com/office/powerpoint/2010/main" val="883461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287BD-22E4-4074-99C9-A86ED3FEEF1F}"/>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FECE56F5-AFF2-438B-A71A-94FE7D4B0E69}"/>
              </a:ext>
            </a:extLst>
          </p:cNvPr>
          <p:cNvSpPr>
            <a:spLocks noGrp="1"/>
          </p:cNvSpPr>
          <p:nvPr>
            <p:ph idx="1"/>
          </p:nvPr>
        </p:nvSpPr>
        <p:spPr/>
        <p:txBody>
          <a:bodyPr>
            <a:normAutofit/>
          </a:bodyPr>
          <a:lstStyle/>
          <a:p>
            <a:pPr marL="0" marR="0" algn="just">
              <a:lnSpc>
                <a:spcPct val="150000"/>
              </a:lnSpc>
              <a:spcBef>
                <a:spcPts val="0"/>
              </a:spcBef>
              <a:spcAft>
                <a:spcPts val="0"/>
              </a:spcAft>
            </a:pPr>
            <a:r>
              <a:rPr lang="en-US" sz="2000" dirty="0">
                <a:effectLst/>
                <a:ea typeface="Times New Roman" panose="02020603050405020304" pitchFamily="18" charset="0"/>
              </a:rPr>
              <a:t>In order to resolve the problem of exploratory data analysis in the food service industry, the case of Zomato has been taken up. The following objectives are to be met.</a:t>
            </a:r>
          </a:p>
          <a:p>
            <a:pPr marL="342900" marR="0" lvl="0" indent="-342900">
              <a:lnSpc>
                <a:spcPct val="150000"/>
              </a:lnSpc>
              <a:spcBef>
                <a:spcPts val="0"/>
              </a:spcBef>
              <a:spcAft>
                <a:spcPts val="0"/>
              </a:spcAft>
              <a:tabLst>
                <a:tab pos="457200" algn="l"/>
              </a:tabLst>
            </a:pPr>
            <a:r>
              <a:rPr lang="en-US" sz="2000" dirty="0">
                <a:effectLst/>
                <a:ea typeface="Times New Roman" panose="02020603050405020304" pitchFamily="18" charset="0"/>
              </a:rPr>
              <a:t> Preparation and Preprocessing of the dataset obtained from Zomato.</a:t>
            </a:r>
          </a:p>
          <a:p>
            <a:pPr marL="342900" marR="0" lvl="0" indent="-342900">
              <a:lnSpc>
                <a:spcPct val="150000"/>
              </a:lnSpc>
              <a:spcBef>
                <a:spcPts val="0"/>
              </a:spcBef>
              <a:spcAft>
                <a:spcPts val="0"/>
              </a:spcAft>
              <a:tabLst>
                <a:tab pos="457200" algn="l"/>
              </a:tabLst>
            </a:pPr>
            <a:r>
              <a:rPr lang="en-US" sz="2000" dirty="0">
                <a:effectLst/>
                <a:ea typeface="Times New Roman" panose="02020603050405020304" pitchFamily="18" charset="0"/>
              </a:rPr>
              <a:t> Data visualization through graphs and plots to explore data under the following criteria:</a:t>
            </a:r>
            <a:endParaRPr lang="en-US" sz="2000" dirty="0">
              <a:ea typeface="Times New Roman" panose="02020603050405020304" pitchFamily="18" charset="0"/>
            </a:endParaRPr>
          </a:p>
          <a:p>
            <a:pPr marL="400050" marR="0" lvl="0" indent="-400050">
              <a:lnSpc>
                <a:spcPct val="150000"/>
              </a:lnSpc>
              <a:spcBef>
                <a:spcPts val="0"/>
              </a:spcBef>
              <a:spcAft>
                <a:spcPts val="0"/>
              </a:spcAft>
              <a:buFont typeface="+mj-lt"/>
              <a:buAutoNum type="romanLcPeriod"/>
              <a:tabLst>
                <a:tab pos="457200" algn="l"/>
              </a:tabLst>
            </a:pPr>
            <a:r>
              <a:rPr lang="en-US" sz="2000" dirty="0">
                <a:effectLst/>
                <a:ea typeface="Times New Roman" panose="02020603050405020304" pitchFamily="18" charset="0"/>
              </a:rPr>
              <a:t>Online delivery services and its impact on the rating of the restaurant.</a:t>
            </a:r>
          </a:p>
          <a:p>
            <a:pPr marL="400050" marR="0" lvl="0" indent="-400050">
              <a:lnSpc>
                <a:spcPct val="150000"/>
              </a:lnSpc>
              <a:spcBef>
                <a:spcPts val="0"/>
              </a:spcBef>
              <a:spcAft>
                <a:spcPts val="0"/>
              </a:spcAft>
              <a:buFont typeface="+mj-lt"/>
              <a:buAutoNum type="romanLcPeriod"/>
              <a:tabLst>
                <a:tab pos="457200" algn="l"/>
              </a:tabLst>
            </a:pPr>
            <a:r>
              <a:rPr lang="en-US" sz="2000" dirty="0">
                <a:effectLst/>
                <a:ea typeface="Times New Roman" panose="02020603050405020304" pitchFamily="18" charset="0"/>
              </a:rPr>
              <a:t>Restaurant Ratings.</a:t>
            </a:r>
          </a:p>
          <a:p>
            <a:pPr marL="400050" marR="0" lvl="0" indent="-400050">
              <a:lnSpc>
                <a:spcPct val="150000"/>
              </a:lnSpc>
              <a:spcBef>
                <a:spcPts val="0"/>
              </a:spcBef>
              <a:spcAft>
                <a:spcPts val="0"/>
              </a:spcAft>
              <a:buFont typeface="+mj-lt"/>
              <a:buAutoNum type="romanLcPeriod"/>
              <a:tabLst>
                <a:tab pos="457200" algn="l"/>
              </a:tabLst>
            </a:pPr>
            <a:r>
              <a:rPr lang="en-US" sz="2000" dirty="0">
                <a:effectLst/>
                <a:ea typeface="Times New Roman" panose="02020603050405020304" pitchFamily="18" charset="0"/>
              </a:rPr>
              <a:t>Identifying correlation/affinity between the restaurants etc.</a:t>
            </a:r>
          </a:p>
          <a:p>
            <a:pPr marL="0" indent="0">
              <a:buNone/>
            </a:pPr>
            <a:endParaRPr lang="en-US" sz="2000" dirty="0"/>
          </a:p>
        </p:txBody>
      </p:sp>
    </p:spTree>
    <p:extLst>
      <p:ext uri="{BB962C8B-B14F-4D97-AF65-F5344CB8AC3E}">
        <p14:creationId xmlns:p14="http://schemas.microsoft.com/office/powerpoint/2010/main" val="3893811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5A0C0-2411-406B-99CD-BA89ED4B0030}"/>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5DD39003-66DC-453F-AE6C-047053670CE1}"/>
              </a:ext>
            </a:extLst>
          </p:cNvPr>
          <p:cNvSpPr>
            <a:spLocks noGrp="1"/>
          </p:cNvSpPr>
          <p:nvPr>
            <p:ph idx="1"/>
          </p:nvPr>
        </p:nvSpPr>
        <p:spPr>
          <a:xfrm>
            <a:off x="581193" y="2180496"/>
            <a:ext cx="4748446" cy="3678303"/>
          </a:xfrm>
        </p:spPr>
        <p:txBody>
          <a:bodyPr>
            <a:normAutofit/>
          </a:bodyPr>
          <a:lstStyle/>
          <a:p>
            <a:r>
              <a:rPr lang="en-US" sz="2000" dirty="0"/>
              <a:t>Here we have taken the dataset from Kaggle.com. As several other students around India have performed different projects using this. Which  is taken from the Zomato developer website, where Zomato provides us with an API key which can be used to extract the datasets, which are present fragmented.  </a:t>
            </a:r>
          </a:p>
        </p:txBody>
      </p:sp>
      <p:pic>
        <p:nvPicPr>
          <p:cNvPr id="4" name="Picture 3">
            <a:extLst>
              <a:ext uri="{FF2B5EF4-FFF2-40B4-BE49-F238E27FC236}">
                <a16:creationId xmlns:a16="http://schemas.microsoft.com/office/drawing/2014/main" id="{D4BCD8B2-6A97-4914-868A-47CFBF239EBB}"/>
              </a:ext>
            </a:extLst>
          </p:cNvPr>
          <p:cNvPicPr>
            <a:picLocks noChangeAspect="1"/>
          </p:cNvPicPr>
          <p:nvPr/>
        </p:nvPicPr>
        <p:blipFill rotWithShape="1">
          <a:blip r:embed="rId2"/>
          <a:srcRect t="4662"/>
          <a:stretch/>
        </p:blipFill>
        <p:spPr>
          <a:xfrm>
            <a:off x="5329639" y="2180495"/>
            <a:ext cx="6862361" cy="3678303"/>
          </a:xfrm>
          <a:prstGeom prst="rect">
            <a:avLst/>
          </a:prstGeom>
        </p:spPr>
      </p:pic>
    </p:spTree>
    <p:extLst>
      <p:ext uri="{BB962C8B-B14F-4D97-AF65-F5344CB8AC3E}">
        <p14:creationId xmlns:p14="http://schemas.microsoft.com/office/powerpoint/2010/main" val="1152930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9ED17-A627-49F1-8176-CD6A999D153F}"/>
              </a:ext>
            </a:extLst>
          </p:cNvPr>
          <p:cNvSpPr>
            <a:spLocks noGrp="1"/>
          </p:cNvSpPr>
          <p:nvPr>
            <p:ph type="title"/>
          </p:nvPr>
        </p:nvSpPr>
        <p:spPr/>
        <p:txBody>
          <a:bodyPr/>
          <a:lstStyle/>
          <a:p>
            <a:r>
              <a:rPr lang="en-US" dirty="0"/>
              <a:t>Anaconda </a:t>
            </a:r>
          </a:p>
        </p:txBody>
      </p:sp>
      <p:sp>
        <p:nvSpPr>
          <p:cNvPr id="3" name="Content Placeholder 2">
            <a:extLst>
              <a:ext uri="{FF2B5EF4-FFF2-40B4-BE49-F238E27FC236}">
                <a16:creationId xmlns:a16="http://schemas.microsoft.com/office/drawing/2014/main" id="{E21D0D1E-2AFC-4FE3-9A2B-DF94F6B6E46C}"/>
              </a:ext>
            </a:extLst>
          </p:cNvPr>
          <p:cNvSpPr>
            <a:spLocks noGrp="1"/>
          </p:cNvSpPr>
          <p:nvPr>
            <p:ph idx="1"/>
          </p:nvPr>
        </p:nvSpPr>
        <p:spPr>
          <a:xfrm>
            <a:off x="482339" y="2273644"/>
            <a:ext cx="11029615" cy="3188043"/>
          </a:xfrm>
        </p:spPr>
        <p:txBody>
          <a:bodyPr>
            <a:normAutofit/>
          </a:bodyPr>
          <a:lstStyle/>
          <a:p>
            <a:r>
              <a:rPr lang="en-US" sz="2000" dirty="0"/>
              <a:t>Anaconda is one of the most popular python distribution platform. </a:t>
            </a:r>
            <a:r>
              <a:rPr lang="en-US" sz="2000" b="0" i="0" dirty="0">
                <a:effectLst/>
              </a:rPr>
              <a:t>The distribution comes with the Python interpreter and various packages related to machine learning and data science.</a:t>
            </a:r>
          </a:p>
          <a:p>
            <a:r>
              <a:rPr lang="en-US" sz="2000" dirty="0"/>
              <a:t>With conda-install command, thousand of packages can be installed for Conda, R and python.</a:t>
            </a:r>
          </a:p>
          <a:p>
            <a:r>
              <a:rPr lang="en-US" sz="2000" dirty="0"/>
              <a:t>Can b</a:t>
            </a:r>
            <a:r>
              <a:rPr lang="en-US" sz="2000" b="0" i="0" dirty="0">
                <a:effectLst/>
              </a:rPr>
              <a:t>uild and train machine learning models using the best Python packages built by the open-source community, including scikit-learn, TensorFlow, etc.</a:t>
            </a:r>
          </a:p>
          <a:p>
            <a:r>
              <a:rPr lang="en-US" sz="2000" b="0" i="0" dirty="0">
                <a:effectLst/>
              </a:rPr>
              <a:t>Anaconda Navigator is a desktop GUI that comes with Anaconda Individual Edition. It makes it easy to launch applications and manage packages and environments without using command-line commands.</a:t>
            </a:r>
          </a:p>
          <a:p>
            <a:endParaRPr lang="en-US" sz="2000" dirty="0"/>
          </a:p>
        </p:txBody>
      </p:sp>
    </p:spTree>
    <p:extLst>
      <p:ext uri="{BB962C8B-B14F-4D97-AF65-F5344CB8AC3E}">
        <p14:creationId xmlns:p14="http://schemas.microsoft.com/office/powerpoint/2010/main" val="649419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EEBA8E4-2C12-4DD3-93F6-4F84C9202B26}"/>
              </a:ext>
            </a:extLst>
          </p:cNvPr>
          <p:cNvPicPr>
            <a:picLocks noChangeAspect="1"/>
          </p:cNvPicPr>
          <p:nvPr/>
        </p:nvPicPr>
        <p:blipFill>
          <a:blip r:embed="rId2"/>
          <a:stretch>
            <a:fillRect/>
          </a:stretch>
        </p:blipFill>
        <p:spPr>
          <a:xfrm>
            <a:off x="1458096" y="1006804"/>
            <a:ext cx="9502347" cy="5342461"/>
          </a:xfrm>
          <a:prstGeom prst="rect">
            <a:avLst/>
          </a:prstGeom>
        </p:spPr>
      </p:pic>
    </p:spTree>
    <p:extLst>
      <p:ext uri="{BB962C8B-B14F-4D97-AF65-F5344CB8AC3E}">
        <p14:creationId xmlns:p14="http://schemas.microsoft.com/office/powerpoint/2010/main" val="1401862182"/>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2569</TotalTime>
  <Words>1596</Words>
  <Application>Microsoft Office PowerPoint</Application>
  <PresentationFormat>Widescreen</PresentationFormat>
  <Paragraphs>115</Paragraphs>
  <Slides>37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Gill Sans MT</vt:lpstr>
      <vt:lpstr>Helvetica Neue</vt:lpstr>
      <vt:lpstr>medium-content-serif-font</vt:lpstr>
      <vt:lpstr>Open Sans</vt:lpstr>
      <vt:lpstr>Oracle Sans</vt:lpstr>
      <vt:lpstr>Symbol</vt:lpstr>
      <vt:lpstr>Times New Roman</vt:lpstr>
      <vt:lpstr>Wingdings 2</vt:lpstr>
      <vt:lpstr>Dividend</vt:lpstr>
      <vt:lpstr>Zomato Exploratory data analysis</vt:lpstr>
      <vt:lpstr>introduction</vt:lpstr>
      <vt:lpstr>Need of eda</vt:lpstr>
      <vt:lpstr>Components of eDA</vt:lpstr>
      <vt:lpstr>Problem definition</vt:lpstr>
      <vt:lpstr>Objective</vt:lpstr>
      <vt:lpstr>dataset</vt:lpstr>
      <vt:lpstr>Anaconda </vt:lpstr>
      <vt:lpstr>PowerPoint Presentation</vt:lpstr>
      <vt:lpstr>Jupyter notebook</vt:lpstr>
      <vt:lpstr>libraries</vt:lpstr>
      <vt:lpstr>PowerPoint Presentation</vt:lpstr>
      <vt:lpstr>reading dataset</vt:lpstr>
      <vt:lpstr>Getting to know the data </vt:lpstr>
      <vt:lpstr>Seeing if any duplication or missing data</vt:lpstr>
      <vt:lpstr>Dropping columns </vt:lpstr>
      <vt:lpstr>Count plot for rating</vt:lpstr>
      <vt:lpstr>Joint plot for rates and cost for two</vt:lpstr>
      <vt:lpstr>Number of restaurants in a location</vt:lpstr>
      <vt:lpstr>Online delivery providers</vt:lpstr>
      <vt:lpstr>Rating according to online delivery</vt:lpstr>
      <vt:lpstr>Number of restaurants overall</vt:lpstr>
      <vt:lpstr>Best restaurants</vt:lpstr>
      <vt:lpstr>Kmeans clustering</vt:lpstr>
      <vt:lpstr>Scatter plot</vt:lpstr>
      <vt:lpstr>Number of clusters and grouping</vt:lpstr>
      <vt:lpstr>Clusters in table</vt:lpstr>
      <vt:lpstr>Differentiating the clusters</vt:lpstr>
      <vt:lpstr>centroids</vt:lpstr>
      <vt:lpstr>Marking the centroids</vt:lpstr>
      <vt:lpstr>Elbow graph</vt:lpstr>
      <vt:lpstr>Performing iterative algorithm for elbow plot</vt:lpstr>
      <vt:lpstr>Elbow plot</vt:lpstr>
      <vt:lpstr>Individual contribution</vt:lpstr>
      <vt:lpstr>Conclusion</vt:lpstr>
      <vt:lpstr>Bibliography</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Zomato Exploratory data analysis</dc:title>
  <dc:creator>shivangi prasanna</dc:creator>
  <cp:lastModifiedBy>shivangi prasanna</cp:lastModifiedBy>
  <cp:revision>7</cp:revision>
  <dcterms:created xsi:type="dcterms:W3CDTF">2020-05-27T06:08:40Z</dcterms:created>
  <dcterms:modified xsi:type="dcterms:W3CDTF">2020-05-29T09:58:24Z</dcterms:modified>
</cp:coreProperties>
</file>