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8" r:id="rId9"/>
    <p:sldId id="265" r:id="rId10"/>
    <p:sldId id="264" r:id="rId11"/>
    <p:sldId id="267" r:id="rId12"/>
    <p:sldId id="266" r:id="rId13"/>
    <p:sldId id="262"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2" d="100"/>
          <a:sy n="82" d="100"/>
        </p:scale>
        <p:origin x="710" y="7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151586" y="3429000"/>
            <a:ext cx="6870861" cy="1200329"/>
          </a:xfrm>
          <a:prstGeom prst="rect">
            <a:avLst/>
          </a:prstGeom>
          <a:noFill/>
        </p:spPr>
        <p:txBody>
          <a:bodyPr wrap="square" rtlCol="0">
            <a:spAutoFit/>
          </a:bodyPr>
          <a:lstStyle/>
          <a:p>
            <a:pPr algn="r"/>
            <a:r>
              <a:rPr lang="en-US" sz="3600" b="1" dirty="0">
                <a:solidFill>
                  <a:schemeClr val="bg1"/>
                </a:solidFill>
                <a:latin typeface="Arial" panose="020B0604020202020204" pitchFamily="34" charset="0"/>
                <a:cs typeface="Arial" panose="020B0604020202020204" pitchFamily="34" charset="0"/>
              </a:rPr>
              <a:t>EV Vehicle/charging demand prediction  </a:t>
            </a: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51F881C-E9D5-ED7A-2908-D31A2C67BD09}"/>
              </a:ext>
            </a:extLst>
          </p:cNvPr>
          <p:cNvPicPr>
            <a:picLocks noChangeAspect="1"/>
          </p:cNvPicPr>
          <p:nvPr/>
        </p:nvPicPr>
        <p:blipFill>
          <a:blip r:embed="rId2"/>
          <a:stretch>
            <a:fillRect/>
          </a:stretch>
        </p:blipFill>
        <p:spPr>
          <a:xfrm>
            <a:off x="396363" y="1056531"/>
            <a:ext cx="11399274" cy="5418913"/>
          </a:xfrm>
          <a:prstGeom prst="rect">
            <a:avLst/>
          </a:prstGeom>
        </p:spPr>
      </p:pic>
    </p:spTree>
    <p:extLst>
      <p:ext uri="{BB962C8B-B14F-4D97-AF65-F5344CB8AC3E}">
        <p14:creationId xmlns:p14="http://schemas.microsoft.com/office/powerpoint/2010/main" val="3207571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36EF432-66A1-C5FE-F086-8F2D991AE443}"/>
              </a:ext>
            </a:extLst>
          </p:cNvPr>
          <p:cNvPicPr>
            <a:picLocks noChangeAspect="1"/>
          </p:cNvPicPr>
          <p:nvPr/>
        </p:nvPicPr>
        <p:blipFill>
          <a:blip r:embed="rId2"/>
          <a:stretch>
            <a:fillRect/>
          </a:stretch>
        </p:blipFill>
        <p:spPr>
          <a:xfrm>
            <a:off x="2704429" y="1148723"/>
            <a:ext cx="6813041" cy="3190013"/>
          </a:xfrm>
          <a:prstGeom prst="rect">
            <a:avLst/>
          </a:prstGeom>
        </p:spPr>
      </p:pic>
      <p:pic>
        <p:nvPicPr>
          <p:cNvPr id="9" name="Picture 8">
            <a:extLst>
              <a:ext uri="{FF2B5EF4-FFF2-40B4-BE49-F238E27FC236}">
                <a16:creationId xmlns:a16="http://schemas.microsoft.com/office/drawing/2014/main" id="{4FA00772-3E11-C7CD-DB20-B9DE3A3D8515}"/>
              </a:ext>
            </a:extLst>
          </p:cNvPr>
          <p:cNvPicPr>
            <a:picLocks noChangeAspect="1"/>
          </p:cNvPicPr>
          <p:nvPr/>
        </p:nvPicPr>
        <p:blipFill>
          <a:blip r:embed="rId3"/>
          <a:stretch>
            <a:fillRect/>
          </a:stretch>
        </p:blipFill>
        <p:spPr>
          <a:xfrm>
            <a:off x="2694852" y="3429000"/>
            <a:ext cx="6822618" cy="2901620"/>
          </a:xfrm>
          <a:prstGeom prst="rect">
            <a:avLst/>
          </a:prstGeom>
        </p:spPr>
      </p:pic>
    </p:spTree>
    <p:extLst>
      <p:ext uri="{BB962C8B-B14F-4D97-AF65-F5344CB8AC3E}">
        <p14:creationId xmlns:p14="http://schemas.microsoft.com/office/powerpoint/2010/main" val="3148405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E472E70-8D85-3293-31B1-C7FA76CEC6F7}"/>
              </a:ext>
            </a:extLst>
          </p:cNvPr>
          <p:cNvPicPr>
            <a:picLocks noChangeAspect="1"/>
          </p:cNvPicPr>
          <p:nvPr/>
        </p:nvPicPr>
        <p:blipFill>
          <a:blip r:embed="rId2"/>
          <a:stretch>
            <a:fillRect/>
          </a:stretch>
        </p:blipFill>
        <p:spPr>
          <a:xfrm>
            <a:off x="503853" y="1161255"/>
            <a:ext cx="11211913" cy="5071594"/>
          </a:xfrm>
          <a:prstGeom prst="rect">
            <a:avLst/>
          </a:prstGeom>
        </p:spPr>
      </p:pic>
    </p:spTree>
    <p:extLst>
      <p:ext uri="{BB962C8B-B14F-4D97-AF65-F5344CB8AC3E}">
        <p14:creationId xmlns:p14="http://schemas.microsoft.com/office/powerpoint/2010/main" val="278205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4" name="TextBox 3">
            <a:extLst>
              <a:ext uri="{FF2B5EF4-FFF2-40B4-BE49-F238E27FC236}">
                <a16:creationId xmlns:a16="http://schemas.microsoft.com/office/drawing/2014/main" id="{49C9DE71-84D9-2A44-CA41-4D483B285FA9}"/>
              </a:ext>
            </a:extLst>
          </p:cNvPr>
          <p:cNvSpPr txBox="1"/>
          <p:nvPr/>
        </p:nvSpPr>
        <p:spPr>
          <a:xfrm>
            <a:off x="737118" y="1617875"/>
            <a:ext cx="9134670" cy="2965555"/>
          </a:xfrm>
          <a:prstGeom prst="rect">
            <a:avLst/>
          </a:prstGeom>
          <a:noFill/>
        </p:spPr>
        <p:txBody>
          <a:bodyPr wrap="square">
            <a:spAutoFit/>
          </a:bodyPr>
          <a:lstStyle/>
          <a:p>
            <a:pPr>
              <a:buNone/>
            </a:pPr>
            <a:r>
              <a:rPr lang="en-US" dirty="0"/>
              <a:t>The increasing adoption of Electric Vehicles (EVs) highlights the need for efficient and scalable charging infrastructure. This project successfully demonstrates how machine learning models can be leveraged to predict EV and charging demand by analyzing historical usage patterns.</a:t>
            </a:r>
          </a:p>
          <a:p>
            <a:pPr>
              <a:buNone/>
            </a:pPr>
            <a:endParaRPr lang="en-US" dirty="0"/>
          </a:p>
          <a:p>
            <a:r>
              <a:rPr lang="en-US" dirty="0"/>
              <a:t>By deploying the solution using </a:t>
            </a:r>
            <a:r>
              <a:rPr lang="en-US" dirty="0" err="1"/>
              <a:t>Streamlit</a:t>
            </a:r>
            <a:r>
              <a:rPr lang="en-US" dirty="0"/>
              <a:t>, it offers a user-friendly and interactive platform for visualizing forecasts and gaining insights, helping stakeholders make data-driven decisions. The approach not only improves the efficiency of resource allocation but also supports the development of smart, sustainable cities through intelligent infrastructure planning.</a:t>
            </a:r>
          </a:p>
        </p:txBody>
      </p:sp>
    </p:spTree>
    <p:extLst>
      <p:ext uri="{BB962C8B-B14F-4D97-AF65-F5344CB8AC3E}">
        <p14:creationId xmlns:p14="http://schemas.microsoft.com/office/powerpoint/2010/main" val="151988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9" name="TextBox 8">
            <a:extLst>
              <a:ext uri="{FF2B5EF4-FFF2-40B4-BE49-F238E27FC236}">
                <a16:creationId xmlns:a16="http://schemas.microsoft.com/office/drawing/2014/main" id="{80293258-58D7-3C16-BB2E-F5972CBDC1EE}"/>
              </a:ext>
            </a:extLst>
          </p:cNvPr>
          <p:cNvSpPr txBox="1"/>
          <p:nvPr/>
        </p:nvSpPr>
        <p:spPr>
          <a:xfrm>
            <a:off x="504060" y="1667289"/>
            <a:ext cx="7000240" cy="4093428"/>
          </a:xfrm>
          <a:prstGeom prst="rect">
            <a:avLst/>
          </a:prstGeom>
          <a:noFill/>
        </p:spPr>
        <p:txBody>
          <a:bodyPr wrap="square">
            <a:spAutoFit/>
          </a:bodyPr>
          <a:lstStyle/>
          <a:p>
            <a:pPr>
              <a:buFont typeface="+mj-lt"/>
              <a:buAutoNum type="arabicPeriod"/>
            </a:pPr>
            <a:r>
              <a:rPr lang="en-US" sz="2000" dirty="0"/>
              <a:t>Understand EV trends and charging station needs.</a:t>
            </a:r>
          </a:p>
          <a:p>
            <a:endParaRPr lang="en-US" sz="2000" dirty="0"/>
          </a:p>
          <a:p>
            <a:pPr>
              <a:buFont typeface="+mj-lt"/>
              <a:buAutoNum type="arabicPeriod"/>
            </a:pPr>
            <a:r>
              <a:rPr lang="en-US" sz="2000" dirty="0"/>
              <a:t>Collect and preprocess data related to EV usage.</a:t>
            </a:r>
          </a:p>
          <a:p>
            <a:pPr>
              <a:buFont typeface="+mj-lt"/>
              <a:buAutoNum type="arabicPeriod"/>
            </a:pPr>
            <a:endParaRPr lang="en-US" sz="2000" dirty="0"/>
          </a:p>
          <a:p>
            <a:pPr>
              <a:buFont typeface="+mj-lt"/>
              <a:buAutoNum type="arabicPeriod"/>
            </a:pPr>
            <a:r>
              <a:rPr lang="en-US" sz="2000" dirty="0"/>
              <a:t>Explore data to find patterns and peak demand times.</a:t>
            </a:r>
          </a:p>
          <a:p>
            <a:pPr>
              <a:buFont typeface="+mj-lt"/>
              <a:buAutoNum type="arabicPeriod"/>
            </a:pPr>
            <a:endParaRPr lang="en-US" sz="2000" dirty="0"/>
          </a:p>
          <a:p>
            <a:pPr>
              <a:buFont typeface="+mj-lt"/>
              <a:buAutoNum type="arabicPeriod"/>
            </a:pPr>
            <a:r>
              <a:rPr lang="en-US" sz="2000" dirty="0"/>
              <a:t>Build predictive models to forecast EV/charging demand.</a:t>
            </a:r>
          </a:p>
          <a:p>
            <a:pPr>
              <a:buFont typeface="+mj-lt"/>
              <a:buAutoNum type="arabicPeriod"/>
            </a:pPr>
            <a:endParaRPr lang="en-US" sz="2000" dirty="0"/>
          </a:p>
          <a:p>
            <a:pPr>
              <a:buFont typeface="+mj-lt"/>
              <a:buAutoNum type="arabicPeriod"/>
            </a:pPr>
            <a:r>
              <a:rPr lang="en-US" sz="2000" dirty="0"/>
              <a:t>Apply time series analysis for accurate future predictions.</a:t>
            </a:r>
          </a:p>
          <a:p>
            <a:pPr>
              <a:buFont typeface="+mj-lt"/>
              <a:buAutoNum type="arabicPeriod"/>
            </a:pPr>
            <a:endParaRPr lang="en-US" sz="2000" dirty="0"/>
          </a:p>
          <a:p>
            <a:pPr>
              <a:buFont typeface="+mj-lt"/>
              <a:buAutoNum type="arabicPeriod"/>
            </a:pPr>
            <a:r>
              <a:rPr lang="en-US" sz="2000" dirty="0"/>
              <a:t>Deploy models (optional) for real-world applications.</a:t>
            </a:r>
          </a:p>
          <a:p>
            <a:pPr>
              <a:buFont typeface="+mj-lt"/>
              <a:buAutoNum type="arabicPeriod"/>
            </a:pPr>
            <a:endParaRPr lang="en-US" sz="2000" dirty="0"/>
          </a:p>
          <a:p>
            <a:pPr>
              <a:buFont typeface="+mj-lt"/>
              <a:buAutoNum type="arabicPeriod"/>
            </a:pPr>
            <a:r>
              <a:rPr lang="en-US" sz="2000" dirty="0"/>
              <a:t>Support smart planning of sustainable EV infrastructure.</a:t>
            </a: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5" name="TextBox 4">
            <a:extLst>
              <a:ext uri="{FF2B5EF4-FFF2-40B4-BE49-F238E27FC236}">
                <a16:creationId xmlns:a16="http://schemas.microsoft.com/office/drawing/2014/main" id="{3F189822-EAD4-1C7A-A361-368763681A37}"/>
              </a:ext>
            </a:extLst>
          </p:cNvPr>
          <p:cNvSpPr txBox="1"/>
          <p:nvPr/>
        </p:nvSpPr>
        <p:spPr>
          <a:xfrm>
            <a:off x="550504" y="1690062"/>
            <a:ext cx="7753739" cy="347787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Arial" panose="020B0604020202020204" pitchFamily="34" charset="0"/>
              </a:rPr>
              <a:t> Python – Core programming language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Arial" panose="020B0604020202020204" pitchFamily="34" charset="0"/>
              </a:rPr>
              <a:t> Pandas &amp; NumPy – Data handling and numerical operations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Arial" panose="020B0604020202020204" pitchFamily="34" charset="0"/>
              </a:rPr>
              <a:t> Matplotlib &amp; Seaborn – Data visualization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Arial" panose="020B0604020202020204" pitchFamily="34" charset="0"/>
              </a:rPr>
              <a:t> Scikit-learn – Machine learning models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err="1">
                <a:ln>
                  <a:noFill/>
                </a:ln>
                <a:solidFill>
                  <a:schemeClr val="tx1"/>
                </a:solidFill>
                <a:effectLst/>
                <a:latin typeface="Arial" panose="020B0604020202020204" pitchFamily="34" charset="0"/>
              </a:rPr>
              <a:t>Streamlit</a:t>
            </a:r>
            <a:r>
              <a:rPr kumimoji="0" lang="en-US" altLang="en-US" sz="2000" i="0" u="none" strike="noStrike" cap="none" normalizeH="0" baseline="0" dirty="0">
                <a:ln>
                  <a:noFill/>
                </a:ln>
                <a:solidFill>
                  <a:schemeClr val="tx1"/>
                </a:solidFill>
                <a:effectLst/>
                <a:latin typeface="Arial" panose="020B0604020202020204" pitchFamily="34" charset="0"/>
              </a:rPr>
              <a:t> – Web app development and model deployment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rPr>
              <a:t>Jupyter</a:t>
            </a:r>
            <a:r>
              <a:rPr kumimoji="0" lang="en-US" altLang="en-US" sz="2000" i="0" u="none" strike="noStrike" cap="none" normalizeH="0" baseline="0" dirty="0">
                <a:ln>
                  <a:noFill/>
                </a:ln>
                <a:solidFill>
                  <a:schemeClr val="tx1"/>
                </a:solidFill>
                <a:effectLst/>
                <a:latin typeface="Arial" panose="020B0604020202020204" pitchFamily="34" charset="0"/>
              </a:rPr>
              <a:t> Notebook – Development environment</a:t>
            </a: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10" name="TextBox 9">
            <a:extLst>
              <a:ext uri="{FF2B5EF4-FFF2-40B4-BE49-F238E27FC236}">
                <a16:creationId xmlns:a16="http://schemas.microsoft.com/office/drawing/2014/main" id="{63398EBC-ABAA-00BC-6B21-E8BDCFF007D6}"/>
              </a:ext>
            </a:extLst>
          </p:cNvPr>
          <p:cNvSpPr txBox="1"/>
          <p:nvPr/>
        </p:nvSpPr>
        <p:spPr>
          <a:xfrm>
            <a:off x="478971" y="1504585"/>
            <a:ext cx="11644604" cy="507831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 Problem Definition: Set the goal to predict EV vehicle and charging demand for better infrastructure 		   	     planning.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 Data Collection: Gather relevant datasets including EV usage patterns, charging station logs, 		</a:t>
            </a:r>
            <a:r>
              <a:rPr lang="en-US" altLang="en-US" sz="1800" dirty="0">
                <a:solidFill>
                  <a:schemeClr val="tx1"/>
                </a:solidFill>
                <a:latin typeface="Arial" panose="020B0604020202020204" pitchFamily="34" charset="0"/>
              </a:rPr>
              <a:t>	               </a:t>
            </a:r>
            <a:r>
              <a:rPr kumimoji="0" lang="en-US" altLang="en-US" sz="1800" i="0" u="none" strike="noStrike" cap="none" normalizeH="0" baseline="0" dirty="0">
                <a:ln>
                  <a:noFill/>
                </a:ln>
                <a:solidFill>
                  <a:schemeClr val="tx1"/>
                </a:solidFill>
                <a:effectLst/>
                <a:latin typeface="Arial" panose="020B0604020202020204" pitchFamily="34" charset="0"/>
              </a:rPr>
              <a:t>timestamps, and possibly weather/location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 Data Preprocessing: Clean missing values, convert time formats, and create useful features.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 Exploratory Data Analysis (EDA): Visualize data to understand peak usage times, station loads, and 				             demand patterns.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 Model Building: Train machine learning models like Linear Regression, Random Forest.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 Deployment Using </a:t>
            </a:r>
            <a:r>
              <a:rPr kumimoji="0" lang="en-US" altLang="en-US" sz="1800" i="0" u="none" strike="noStrike" cap="none" normalizeH="0" baseline="0" dirty="0" err="1">
                <a:ln>
                  <a:noFill/>
                </a:ln>
                <a:solidFill>
                  <a:schemeClr val="tx1"/>
                </a:solidFill>
                <a:effectLst/>
                <a:latin typeface="Arial" panose="020B0604020202020204" pitchFamily="34" charset="0"/>
              </a:rPr>
              <a:t>Streamlit</a:t>
            </a:r>
            <a:r>
              <a:rPr kumimoji="0" lang="en-US" altLang="en-US" sz="1800" i="0" u="none" strike="noStrike" cap="none" normalizeH="0" baseline="0" dirty="0">
                <a:ln>
                  <a:noFill/>
                </a:ln>
                <a:solidFill>
                  <a:schemeClr val="tx1"/>
                </a:solidFill>
                <a:effectLst/>
                <a:latin typeface="Arial" panose="020B0604020202020204" pitchFamily="34" charset="0"/>
              </a:rPr>
              <a:t>: Develop an interactive dashboard to visualize predictions and allow 			         		      users to test scenarios.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 Insights &amp; Recommendations: Use model output to suggest optimal locations and times for charging 			            	        station deployment.</a:t>
            </a: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4" name="TextBox 3">
            <a:extLst>
              <a:ext uri="{FF2B5EF4-FFF2-40B4-BE49-F238E27FC236}">
                <a16:creationId xmlns:a16="http://schemas.microsoft.com/office/drawing/2014/main" id="{CA370645-9044-D29B-1647-D7D56BD92EF5}"/>
              </a:ext>
            </a:extLst>
          </p:cNvPr>
          <p:cNvSpPr txBox="1"/>
          <p:nvPr/>
        </p:nvSpPr>
        <p:spPr>
          <a:xfrm>
            <a:off x="737116" y="1622473"/>
            <a:ext cx="9479903" cy="2862322"/>
          </a:xfrm>
          <a:prstGeom prst="rect">
            <a:avLst/>
          </a:prstGeom>
          <a:noFill/>
        </p:spPr>
        <p:txBody>
          <a:bodyPr wrap="square">
            <a:spAutoFit/>
          </a:bodyPr>
          <a:lstStyle/>
          <a:p>
            <a:r>
              <a:rPr lang="en-US" sz="2000" dirty="0"/>
              <a:t>With the rapid growth in Electric Vehicle (EV) adoption, accurately forecasting the demand for EVs and charging infrastructure is crucial for efficient energy planning and reducing range anxiety. However, unpredictable usage patterns and limited data-driven insights often lead to underutilized or overloaded charging stations.</a:t>
            </a:r>
          </a:p>
          <a:p>
            <a:br>
              <a:rPr lang="en-US" sz="2000" dirty="0"/>
            </a:br>
            <a:r>
              <a:rPr lang="en-US" sz="2000" dirty="0"/>
              <a:t>This project aims to </a:t>
            </a:r>
            <a:r>
              <a:rPr lang="en-US" sz="2000" b="1" dirty="0"/>
              <a:t>develop a predictive system that forecasts EV and charging station demand</a:t>
            </a:r>
            <a:r>
              <a:rPr lang="en-US" sz="2000" dirty="0"/>
              <a:t> using machine learning techniques, helping city planners and service providers optimize infrastructure deployment and enhance user experience.</a:t>
            </a:r>
            <a:endParaRPr lang="en-IN" sz="2000" dirty="0"/>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4" name="TextBox 3">
            <a:extLst>
              <a:ext uri="{FF2B5EF4-FFF2-40B4-BE49-F238E27FC236}">
                <a16:creationId xmlns:a16="http://schemas.microsoft.com/office/drawing/2014/main" id="{0937883E-B96F-9704-CC7E-53ABE9E8359F}"/>
              </a:ext>
            </a:extLst>
          </p:cNvPr>
          <p:cNvSpPr txBox="1"/>
          <p:nvPr/>
        </p:nvSpPr>
        <p:spPr>
          <a:xfrm>
            <a:off x="774438" y="1688744"/>
            <a:ext cx="9629193" cy="4689489"/>
          </a:xfrm>
          <a:prstGeom prst="rect">
            <a:avLst/>
          </a:prstGeom>
          <a:noFill/>
        </p:spPr>
        <p:txBody>
          <a:bodyPr wrap="square">
            <a:spAutoFit/>
          </a:bodyPr>
          <a:lstStyle/>
          <a:p>
            <a:pPr>
              <a:buNone/>
            </a:pPr>
            <a:r>
              <a:rPr lang="en-US" dirty="0"/>
              <a:t>This project presents a </a:t>
            </a:r>
            <a:r>
              <a:rPr lang="en-US" b="1" dirty="0"/>
              <a:t>machine learning-based system</a:t>
            </a:r>
            <a:r>
              <a:rPr lang="en-US" dirty="0"/>
              <a:t> to predict Electric Vehicle (EV) and charging station demand. The solution involves:</a:t>
            </a:r>
          </a:p>
          <a:p>
            <a:pPr>
              <a:buNone/>
            </a:pPr>
            <a:endParaRPr lang="en-US" dirty="0"/>
          </a:p>
          <a:p>
            <a:pPr>
              <a:buFont typeface="+mj-lt"/>
              <a:buAutoNum type="arabicPeriod"/>
            </a:pPr>
            <a:r>
              <a:rPr lang="en-US" b="1" dirty="0"/>
              <a:t>Collecting and preprocessing</a:t>
            </a:r>
            <a:r>
              <a:rPr lang="en-US" dirty="0"/>
              <a:t> historical EV usage and charging station data.</a:t>
            </a:r>
          </a:p>
          <a:p>
            <a:pPr>
              <a:buFont typeface="+mj-lt"/>
              <a:buAutoNum type="arabicPeriod"/>
            </a:pPr>
            <a:r>
              <a:rPr lang="en-US" b="1" dirty="0"/>
              <a:t>Performing exploratory data analysis (EDA)</a:t>
            </a:r>
            <a:r>
              <a:rPr lang="en-US" dirty="0"/>
              <a:t> to identify trends and peak demand periods.</a:t>
            </a:r>
          </a:p>
          <a:p>
            <a:pPr>
              <a:buFont typeface="+mj-lt"/>
              <a:buAutoNum type="arabicPeriod"/>
            </a:pPr>
            <a:r>
              <a:rPr lang="en-US" b="1" dirty="0"/>
              <a:t>Training predictive models</a:t>
            </a:r>
            <a:r>
              <a:rPr lang="en-US" dirty="0"/>
              <a:t> such as Linear Regression, Random Forest, </a:t>
            </a:r>
            <a:r>
              <a:rPr lang="en-US" dirty="0" err="1"/>
              <a:t>XGBoost</a:t>
            </a:r>
            <a:r>
              <a:rPr lang="en-US" dirty="0"/>
              <a:t>, and ARIMA for accurate forecasting.</a:t>
            </a:r>
          </a:p>
          <a:p>
            <a:pPr>
              <a:buFont typeface="+mj-lt"/>
              <a:buAutoNum type="arabicPeriod"/>
            </a:pPr>
            <a:r>
              <a:rPr lang="en-US" b="1" dirty="0"/>
              <a:t>Evaluating model performance</a:t>
            </a:r>
            <a:r>
              <a:rPr lang="en-US" dirty="0"/>
              <a:t> using MAE, RMSE, and R² Score.</a:t>
            </a:r>
          </a:p>
          <a:p>
            <a:pPr>
              <a:buFont typeface="+mj-lt"/>
              <a:buAutoNum type="arabicPeriod"/>
            </a:pPr>
            <a:r>
              <a:rPr lang="en-US" b="1" dirty="0"/>
              <a:t>Deploying the model via </a:t>
            </a:r>
            <a:r>
              <a:rPr lang="en-US" b="1" dirty="0" err="1"/>
              <a:t>Streamlit</a:t>
            </a:r>
            <a:r>
              <a:rPr lang="en-US" dirty="0"/>
              <a:t>, providing an interactive dashboard for users to input parameters and view demand forecasts.</a:t>
            </a:r>
          </a:p>
          <a:p>
            <a:pPr>
              <a:buFont typeface="+mj-lt"/>
              <a:buAutoNum type="arabicPeriod"/>
            </a:pPr>
            <a:r>
              <a:rPr lang="en-US" b="1" dirty="0"/>
              <a:t>Delivering actionable insights</a:t>
            </a:r>
            <a:r>
              <a:rPr lang="en-US" dirty="0"/>
              <a:t> to support efficient infrastructure planning, reduce waiting times, and optimize energy distribution.</a:t>
            </a:r>
          </a:p>
          <a:p>
            <a:endParaRPr lang="en-US" dirty="0"/>
          </a:p>
          <a:p>
            <a:r>
              <a:rPr lang="en-US" dirty="0"/>
              <a:t>This data-driven solution empowers city planners and service providers to make informed decisions and promote sustainable EV infrastructure.</a:t>
            </a:r>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F609AD87-9130-6719-BE3F-0C85F876396E}"/>
              </a:ext>
            </a:extLst>
          </p:cNvPr>
          <p:cNvPicPr>
            <a:picLocks noChangeAspect="1"/>
          </p:cNvPicPr>
          <p:nvPr/>
        </p:nvPicPr>
        <p:blipFill>
          <a:blip r:embed="rId2"/>
          <a:stretch>
            <a:fillRect/>
          </a:stretch>
        </p:blipFill>
        <p:spPr>
          <a:xfrm>
            <a:off x="1203396" y="1454522"/>
            <a:ext cx="9785207" cy="4792324"/>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9E05FC9-9E43-23EA-1580-EA81331FA688}"/>
              </a:ext>
            </a:extLst>
          </p:cNvPr>
          <p:cNvPicPr>
            <a:picLocks noChangeAspect="1"/>
          </p:cNvPicPr>
          <p:nvPr/>
        </p:nvPicPr>
        <p:blipFill>
          <a:blip r:embed="rId2"/>
          <a:stretch>
            <a:fillRect/>
          </a:stretch>
        </p:blipFill>
        <p:spPr>
          <a:xfrm>
            <a:off x="489139" y="1707502"/>
            <a:ext cx="11213722" cy="4105469"/>
          </a:xfrm>
          <a:prstGeom prst="rect">
            <a:avLst/>
          </a:prstGeom>
        </p:spPr>
      </p:pic>
    </p:spTree>
    <p:extLst>
      <p:ext uri="{BB962C8B-B14F-4D97-AF65-F5344CB8AC3E}">
        <p14:creationId xmlns:p14="http://schemas.microsoft.com/office/powerpoint/2010/main" val="2914565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7A3664A-D352-B233-A814-F4859658A0B1}"/>
              </a:ext>
            </a:extLst>
          </p:cNvPr>
          <p:cNvPicPr>
            <a:picLocks noChangeAspect="1"/>
          </p:cNvPicPr>
          <p:nvPr/>
        </p:nvPicPr>
        <p:blipFill>
          <a:blip r:embed="rId2"/>
          <a:stretch>
            <a:fillRect/>
          </a:stretch>
        </p:blipFill>
        <p:spPr>
          <a:xfrm>
            <a:off x="1296956" y="937417"/>
            <a:ext cx="7380514" cy="3389389"/>
          </a:xfrm>
          <a:prstGeom prst="rect">
            <a:avLst/>
          </a:prstGeom>
        </p:spPr>
      </p:pic>
      <p:pic>
        <p:nvPicPr>
          <p:cNvPr id="12" name="Picture 11">
            <a:extLst>
              <a:ext uri="{FF2B5EF4-FFF2-40B4-BE49-F238E27FC236}">
                <a16:creationId xmlns:a16="http://schemas.microsoft.com/office/drawing/2014/main" id="{2F326FDA-2239-EBC6-C07B-2673858DD0AC}"/>
              </a:ext>
            </a:extLst>
          </p:cNvPr>
          <p:cNvPicPr>
            <a:picLocks noChangeAspect="1"/>
          </p:cNvPicPr>
          <p:nvPr/>
        </p:nvPicPr>
        <p:blipFill>
          <a:blip r:embed="rId3"/>
          <a:stretch>
            <a:fillRect/>
          </a:stretch>
        </p:blipFill>
        <p:spPr>
          <a:xfrm>
            <a:off x="1390261" y="3429000"/>
            <a:ext cx="7287209" cy="3324967"/>
          </a:xfrm>
          <a:prstGeom prst="rect">
            <a:avLst/>
          </a:prstGeom>
        </p:spPr>
      </p:pic>
    </p:spTree>
    <p:extLst>
      <p:ext uri="{BB962C8B-B14F-4D97-AF65-F5344CB8AC3E}">
        <p14:creationId xmlns:p14="http://schemas.microsoft.com/office/powerpoint/2010/main" val="2473345827"/>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50</TotalTime>
  <Words>619</Words>
  <Application>Microsoft Office PowerPoint</Application>
  <PresentationFormat>Widescreen</PresentationFormat>
  <Paragraphs>63</Paragraphs>
  <Slides>13</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13</vt:i4>
      </vt:variant>
    </vt:vector>
  </HeadingPairs>
  <TitlesOfParts>
    <vt:vector size="15" baseType="lpstr">
      <vt:lpstr>Arial</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Arun Kumar</cp:lastModifiedBy>
  <cp:revision>15</cp:revision>
  <dcterms:created xsi:type="dcterms:W3CDTF">2024-12-31T09:40:01Z</dcterms:created>
  <dcterms:modified xsi:type="dcterms:W3CDTF">2025-08-02T04:36:50Z</dcterms:modified>
</cp:coreProperties>
</file>