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CACE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CACE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CACE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CACE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8055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0623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2815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4182" y="6446999"/>
            <a:ext cx="1096117" cy="3368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993" y="549351"/>
            <a:ext cx="5297170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CACE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1608464"/>
            <a:ext cx="6660515" cy="3813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8030" y="1757552"/>
            <a:ext cx="8822690" cy="1000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29890" marR="5080" indent="-2917825">
              <a:lnSpc>
                <a:spcPct val="100000"/>
              </a:lnSpc>
              <a:spcBef>
                <a:spcPts val="90"/>
              </a:spcBef>
            </a:pPr>
            <a:r>
              <a:rPr sz="3200" b="1" spc="-55" dirty="0">
                <a:solidFill>
                  <a:srgbClr val="1CACE3"/>
                </a:solidFill>
                <a:latin typeface="Arial"/>
                <a:cs typeface="Arial"/>
              </a:rPr>
              <a:t>AI-</a:t>
            </a:r>
            <a:r>
              <a:rPr sz="3200" b="1" dirty="0">
                <a:solidFill>
                  <a:srgbClr val="1CACE3"/>
                </a:solidFill>
                <a:latin typeface="Arial"/>
                <a:cs typeface="Arial"/>
              </a:rPr>
              <a:t>DRIVEN</a:t>
            </a:r>
            <a:r>
              <a:rPr sz="3200" b="1" spc="-95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CACE3"/>
                </a:solidFill>
                <a:latin typeface="Arial"/>
                <a:cs typeface="Arial"/>
              </a:rPr>
              <a:t>PLAGIARISM</a:t>
            </a:r>
            <a:r>
              <a:rPr sz="3200" b="1" spc="-85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1CACE3"/>
                </a:solidFill>
                <a:latin typeface="Arial"/>
                <a:cs typeface="Arial"/>
              </a:rPr>
              <a:t>INTELLIGENCE</a:t>
            </a:r>
            <a:r>
              <a:rPr sz="3200" b="1" spc="-145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1CACE3"/>
                </a:solidFill>
                <a:latin typeface="Arial"/>
                <a:cs typeface="Arial"/>
              </a:rPr>
              <a:t>FOR </a:t>
            </a:r>
            <a:r>
              <a:rPr sz="3200" b="1" spc="-10" dirty="0">
                <a:solidFill>
                  <a:srgbClr val="1CACE3"/>
                </a:solidFill>
                <a:latin typeface="Arial"/>
                <a:cs typeface="Arial"/>
              </a:rPr>
              <a:t>ASSIGNMENTS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5200" y="1058925"/>
            <a:ext cx="480060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6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3200" b="1" spc="-60" dirty="0">
                <a:solidFill>
                  <a:srgbClr val="1382AC"/>
                </a:solidFill>
                <a:latin typeface="Arial"/>
                <a:cs typeface="Arial"/>
              </a:rPr>
              <a:t>CAPSTONE </a:t>
            </a:r>
            <a:r>
              <a:rPr sz="3200" b="1" spc="-10" dirty="0">
                <a:solidFill>
                  <a:srgbClr val="1382AC"/>
                </a:solidFill>
                <a:latin typeface="Arial"/>
                <a:cs typeface="Arial"/>
              </a:rPr>
              <a:t>PROJECT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055" y="3084576"/>
            <a:ext cx="11296015" cy="3340735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761615">
              <a:lnSpc>
                <a:spcPct val="100000"/>
              </a:lnSpc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sz="2000" b="1" spc="-6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By:</a:t>
            </a:r>
            <a:endParaRPr sz="2000" dirty="0">
              <a:latin typeface="Arial"/>
              <a:cs typeface="Arial"/>
            </a:endParaRPr>
          </a:p>
          <a:p>
            <a:pPr marL="2761615">
              <a:lnSpc>
                <a:spcPct val="100000"/>
              </a:lnSpc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sz="2000" b="1" spc="-4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sz="20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sz="2000" b="1" spc="-7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Shivangi</a:t>
            </a:r>
            <a:r>
              <a:rPr sz="2000" b="1" spc="-3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C"/>
                </a:solidFill>
                <a:latin typeface="Arial"/>
                <a:cs typeface="Arial"/>
              </a:rPr>
              <a:t>Singh</a:t>
            </a:r>
            <a:endParaRPr sz="2000" dirty="0">
              <a:latin typeface="Arial"/>
              <a:cs typeface="Arial"/>
            </a:endParaRPr>
          </a:p>
          <a:p>
            <a:pPr marL="2761615">
              <a:lnSpc>
                <a:spcPct val="100000"/>
              </a:lnSpc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sz="2000" b="1" spc="-5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sz="2000" b="1" spc="-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&amp;</a:t>
            </a:r>
            <a:r>
              <a:rPr sz="2000" b="1" spc="-6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Department</a:t>
            </a:r>
            <a:r>
              <a:rPr sz="20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sz="2000" b="1" spc="-6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Lovely</a:t>
            </a:r>
            <a:r>
              <a:rPr sz="2000" b="1" spc="-6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Professional</a:t>
            </a:r>
            <a:r>
              <a:rPr sz="2000" b="1" spc="-3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University</a:t>
            </a:r>
            <a:r>
              <a:rPr sz="2000" b="1" spc="-6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1382AC"/>
                </a:solidFill>
                <a:latin typeface="Arial"/>
                <a:cs typeface="Arial"/>
              </a:rPr>
              <a:t>&amp;</a:t>
            </a:r>
            <a:endParaRPr sz="2000" dirty="0">
              <a:latin typeface="Arial"/>
              <a:cs typeface="Arial"/>
            </a:endParaRPr>
          </a:p>
          <a:p>
            <a:pPr marL="641985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CSE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C"/>
                </a:solidFill>
                <a:latin typeface="Arial"/>
                <a:cs typeface="Arial"/>
              </a:rPr>
              <a:t>department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8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7895" y="701038"/>
            <a:ext cx="6333744" cy="6035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8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1639" y="1219200"/>
            <a:ext cx="8543544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8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2639" y="1231391"/>
            <a:ext cx="7738871" cy="53919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735279"/>
            <a:ext cx="10678795" cy="44437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solidFill>
                  <a:srgbClr val="1CACE3"/>
                </a:solidFill>
                <a:latin typeface="Franklin Gothic Medium"/>
                <a:cs typeface="Franklin Gothic Medium"/>
              </a:rPr>
              <a:t>CONCLUSION</a:t>
            </a:r>
            <a:endParaRPr sz="2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2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2800">
              <a:latin typeface="Franklin Gothic Medium"/>
              <a:cs typeface="Franklin Gothic Medium"/>
            </a:endParaRPr>
          </a:p>
          <a:p>
            <a:pPr marL="317500" marR="1329690" indent="-305435">
              <a:lnSpc>
                <a:spcPct val="110000"/>
              </a:lnSpc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Ensures</a:t>
            </a:r>
            <a:r>
              <a:rPr sz="28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content</a:t>
            </a:r>
            <a:r>
              <a:rPr sz="28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originality</a:t>
            </a:r>
            <a:r>
              <a:rPr sz="2800" spc="-1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28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fast</a:t>
            </a:r>
            <a:r>
              <a:rPr sz="28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8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accurate</a:t>
            </a:r>
            <a:r>
              <a:rPr sz="2800" spc="-1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plagiarism detection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16230" marR="506095" indent="-304165">
              <a:lnSpc>
                <a:spcPct val="110100"/>
              </a:lnSpc>
              <a:spcBef>
                <a:spcPts val="127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Supports</a:t>
            </a:r>
            <a:r>
              <a:rPr sz="2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ethical</a:t>
            </a:r>
            <a:r>
              <a:rPr sz="2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practices</a:t>
            </a:r>
            <a:r>
              <a:rPr sz="2800" spc="-1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2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academic,</a:t>
            </a:r>
            <a:r>
              <a:rPr sz="28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professional,</a:t>
            </a:r>
            <a:r>
              <a:rPr sz="28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creative 	writing.</a:t>
            </a:r>
            <a:endParaRPr sz="2800">
              <a:latin typeface="Franklin Gothic Medium"/>
              <a:cs typeface="Franklin Gothic Medium"/>
            </a:endParaRPr>
          </a:p>
          <a:p>
            <a:pPr marL="317500" marR="5080" indent="-305435">
              <a:lnSpc>
                <a:spcPct val="110100"/>
              </a:lnSpc>
              <a:spcBef>
                <a:spcPts val="127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Promotes</a:t>
            </a:r>
            <a:r>
              <a:rPr sz="2800" spc="-11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trust,</a:t>
            </a:r>
            <a:r>
              <a:rPr sz="28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learning,</a:t>
            </a:r>
            <a:r>
              <a:rPr sz="28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8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authenticity</a:t>
            </a:r>
            <a:r>
              <a:rPr sz="2800" spc="-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28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advanced</a:t>
            </a:r>
            <a:r>
              <a:rPr sz="2800" spc="-1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sz="28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8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NLP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techniques.</a:t>
            </a:r>
            <a:endParaRPr sz="2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8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5" dirty="0"/>
              <a:t>GITHUB</a:t>
            </a:r>
            <a:r>
              <a:rPr spc="-30" dirty="0"/>
              <a:t> </a:t>
            </a:r>
            <a:r>
              <a:rPr spc="-2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3482085"/>
            <a:ext cx="57511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7500" algn="l"/>
              </a:tabLst>
            </a:pP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https://github.com/ShivangiSingh13/IBM-watsonx-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PlagDec</a:t>
            </a:r>
            <a:endParaRPr sz="17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70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/>
              <a:t>Multilingual</a:t>
            </a:r>
            <a:r>
              <a:rPr spc="-150" dirty="0"/>
              <a:t> </a:t>
            </a:r>
            <a:r>
              <a:rPr dirty="0"/>
              <a:t>Research</a:t>
            </a:r>
            <a:r>
              <a:rPr spc="-125" dirty="0"/>
              <a:t> </a:t>
            </a:r>
            <a:r>
              <a:rPr spc="-10" dirty="0"/>
              <a:t>Support</a:t>
            </a:r>
          </a:p>
          <a:p>
            <a:pPr marL="316865" indent="-304165">
              <a:lnSpc>
                <a:spcPct val="100000"/>
              </a:lnSpc>
              <a:spcBef>
                <a:spcPts val="161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spc="-35" dirty="0"/>
              <a:t>Voice-</a:t>
            </a:r>
            <a:r>
              <a:rPr dirty="0"/>
              <a:t>Activated</a:t>
            </a:r>
            <a:r>
              <a:rPr spc="-125" dirty="0"/>
              <a:t> </a:t>
            </a:r>
            <a:r>
              <a:rPr dirty="0"/>
              <a:t>Research</a:t>
            </a:r>
            <a:r>
              <a:rPr spc="-114" dirty="0"/>
              <a:t> </a:t>
            </a:r>
            <a:r>
              <a:rPr spc="-10" dirty="0"/>
              <a:t>Assistant</a:t>
            </a: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spc="-20" dirty="0"/>
              <a:t>Real-</a:t>
            </a:r>
            <a:r>
              <a:rPr dirty="0"/>
              <a:t>Time</a:t>
            </a:r>
            <a:r>
              <a:rPr spc="-45" dirty="0"/>
              <a:t> </a:t>
            </a:r>
            <a:r>
              <a:rPr spc="-10" dirty="0"/>
              <a:t>Collaboration</a:t>
            </a:r>
            <a:r>
              <a:rPr spc="-50" dirty="0"/>
              <a:t> </a:t>
            </a:r>
            <a:r>
              <a:rPr spc="-10" dirty="0"/>
              <a:t>Features</a:t>
            </a: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/>
              <a:t>Research</a:t>
            </a:r>
            <a:r>
              <a:rPr spc="-95" dirty="0"/>
              <a:t> </a:t>
            </a:r>
            <a:r>
              <a:rPr dirty="0"/>
              <a:t>Gap</a:t>
            </a:r>
            <a:r>
              <a:rPr spc="-8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Novel</a:t>
            </a:r>
            <a:r>
              <a:rPr spc="-114" dirty="0"/>
              <a:t> </a:t>
            </a:r>
            <a:r>
              <a:rPr spc="-30" dirty="0"/>
              <a:t>Topic</a:t>
            </a:r>
            <a:r>
              <a:rPr spc="-85" dirty="0"/>
              <a:t> </a:t>
            </a:r>
            <a:r>
              <a:rPr spc="-10" dirty="0"/>
              <a:t>Identification</a:t>
            </a: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spc="-10" dirty="0"/>
              <a:t>Integration</a:t>
            </a:r>
            <a:r>
              <a:rPr spc="-10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dirty="0"/>
              <a:t>Publishing</a:t>
            </a:r>
            <a:r>
              <a:rPr spc="-55" dirty="0"/>
              <a:t> </a:t>
            </a:r>
            <a:r>
              <a:rPr spc="-10" dirty="0"/>
              <a:t>Platforms</a:t>
            </a: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spc="-10" dirty="0"/>
              <a:t>AI-</a:t>
            </a:r>
            <a:r>
              <a:rPr dirty="0"/>
              <a:t>Assisted</a:t>
            </a:r>
            <a:r>
              <a:rPr spc="-140" dirty="0"/>
              <a:t> </a:t>
            </a:r>
            <a:r>
              <a:rPr dirty="0"/>
              <a:t>Paper</a:t>
            </a:r>
            <a:r>
              <a:rPr spc="-80" dirty="0"/>
              <a:t> </a:t>
            </a:r>
            <a:r>
              <a:rPr spc="-10" dirty="0"/>
              <a:t>Drafting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578" y="801700"/>
            <a:ext cx="3315970" cy="5308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300" b="1" dirty="0">
                <a:latin typeface="Arial"/>
                <a:cs typeface="Arial"/>
              </a:rPr>
              <a:t>FUTURE</a:t>
            </a:r>
            <a:r>
              <a:rPr sz="3300" b="1" spc="-65" dirty="0">
                <a:latin typeface="Arial"/>
                <a:cs typeface="Arial"/>
              </a:rPr>
              <a:t> </a:t>
            </a:r>
            <a:r>
              <a:rPr sz="3300" b="1" spc="-10" dirty="0">
                <a:latin typeface="Arial"/>
                <a:cs typeface="Arial"/>
              </a:rPr>
              <a:t>SCOPE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8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5" dirty="0"/>
              <a:t>IBM</a:t>
            </a:r>
            <a:r>
              <a:rPr spc="10" dirty="0"/>
              <a:t> </a:t>
            </a:r>
            <a:r>
              <a:rPr spc="-10" dirty="0"/>
              <a:t>CERTIFICATIONS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6416" y="1301496"/>
            <a:ext cx="6653783" cy="46817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8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5" dirty="0"/>
              <a:t>IBM</a:t>
            </a:r>
            <a:r>
              <a:rPr spc="10" dirty="0"/>
              <a:t> </a:t>
            </a:r>
            <a:r>
              <a:rPr spc="-10" dirty="0"/>
              <a:t>CERTIFICATIONS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4807" y="1301495"/>
            <a:ext cx="6537959" cy="46939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8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5" dirty="0"/>
              <a:t>IBM</a:t>
            </a:r>
            <a:r>
              <a:rPr spc="10" dirty="0"/>
              <a:t> </a:t>
            </a:r>
            <a:r>
              <a:rPr spc="-10" dirty="0"/>
              <a:t>CERTIFICATIONS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5664" y="1301495"/>
            <a:ext cx="7580376" cy="46786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5455" y="3595827"/>
            <a:ext cx="21367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solidFill>
                  <a:srgbClr val="001F5F"/>
                </a:solidFill>
                <a:latin typeface="Arial"/>
                <a:cs typeface="Arial"/>
              </a:rPr>
              <a:t>THANK</a:t>
            </a:r>
            <a:r>
              <a:rPr b="1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001F5F"/>
                </a:solidFill>
                <a:latin typeface="Arial"/>
                <a:cs typeface="Arial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522" y="1387601"/>
            <a:ext cx="15862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solidFill>
                  <a:srgbClr val="001F5F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956358"/>
            <a:ext cx="2637790" cy="427990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42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686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6865" algn="l"/>
              </a:tabLst>
            </a:pP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Technology</a:t>
            </a:r>
            <a:r>
              <a:rPr sz="2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686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Wow</a:t>
            </a:r>
            <a:r>
              <a:rPr sz="20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factor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686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6865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6865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686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Git-hub</a:t>
            </a:r>
            <a:r>
              <a:rPr sz="2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686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686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IBM</a:t>
            </a:r>
            <a:r>
              <a:rPr sz="20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Certifications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549351"/>
            <a:ext cx="574357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latin typeface="Arial"/>
                <a:cs typeface="Arial"/>
              </a:rPr>
              <a:t>PROBLEM</a:t>
            </a:r>
            <a:r>
              <a:rPr sz="4000" b="1" spc="-55" dirty="0">
                <a:latin typeface="Arial"/>
                <a:cs typeface="Arial"/>
              </a:rPr>
              <a:t> </a:t>
            </a:r>
            <a:r>
              <a:rPr sz="4000" b="1" spc="-50" dirty="0">
                <a:latin typeface="Arial"/>
                <a:cs typeface="Arial"/>
              </a:rPr>
              <a:t>STATEMENT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368" y="1324620"/>
            <a:ext cx="10394950" cy="4413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1825">
              <a:lnSpc>
                <a:spcPct val="110000"/>
              </a:lnSpc>
              <a:spcBef>
                <a:spcPts val="100"/>
              </a:spcBef>
            </a:pP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28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today’s</a:t>
            </a:r>
            <a:r>
              <a:rPr sz="28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fast-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paced</a:t>
            </a:r>
            <a:r>
              <a:rPr sz="28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digital</a:t>
            </a:r>
            <a:r>
              <a:rPr sz="28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world,</a:t>
            </a:r>
            <a:r>
              <a:rPr sz="2800" spc="-1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plagiarism</a:t>
            </a:r>
            <a:r>
              <a:rPr sz="28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hides</a:t>
            </a:r>
            <a:r>
              <a:rPr sz="28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behind</a:t>
            </a:r>
            <a:r>
              <a:rPr sz="28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clever rephrasing.</a:t>
            </a:r>
            <a:r>
              <a:rPr sz="28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Manual</a:t>
            </a:r>
            <a:r>
              <a:rPr sz="28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checks</a:t>
            </a:r>
            <a:r>
              <a:rPr sz="2800" spc="-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are</a:t>
            </a:r>
            <a:r>
              <a:rPr sz="28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time-</a:t>
            </a:r>
            <a:r>
              <a:rPr sz="2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consuming,</a:t>
            </a:r>
            <a:r>
              <a:rPr sz="2800" spc="-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unreliable,</a:t>
            </a:r>
            <a:r>
              <a:rPr sz="28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inefficient.</a:t>
            </a:r>
            <a:r>
              <a:rPr sz="2800" spc="-1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Ensuring</a:t>
            </a:r>
            <a:r>
              <a:rPr sz="28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content</a:t>
            </a:r>
            <a:r>
              <a:rPr sz="28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originality</a:t>
            </a:r>
            <a:r>
              <a:rPr sz="2800" spc="-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28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28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growing</a:t>
            </a:r>
            <a:r>
              <a:rPr sz="28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challenge</a:t>
            </a:r>
            <a:r>
              <a:rPr sz="28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students</a:t>
            </a:r>
            <a:r>
              <a:rPr sz="28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8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educators</a:t>
            </a:r>
            <a:r>
              <a:rPr sz="2800" spc="-1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alike.</a:t>
            </a:r>
            <a:endParaRPr sz="2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Proposed</a:t>
            </a:r>
            <a:r>
              <a:rPr sz="28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Solution: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700"/>
              </a:lnSpc>
              <a:spcBef>
                <a:spcPts val="175"/>
              </a:spcBef>
            </a:pPr>
            <a:r>
              <a:rPr sz="28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sz="2800" spc="-1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AI-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powered</a:t>
            </a:r>
            <a:r>
              <a:rPr sz="2800" spc="-1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r>
              <a:rPr sz="2800" spc="-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built</a:t>
            </a:r>
            <a:r>
              <a:rPr sz="28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28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b="1" spc="-160" dirty="0">
                <a:solidFill>
                  <a:srgbClr val="404040"/>
                </a:solidFill>
                <a:latin typeface="Arial"/>
                <a:cs typeface="Arial"/>
              </a:rPr>
              <a:t>IBM</a:t>
            </a:r>
            <a:r>
              <a:rPr sz="2800" b="1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240" dirty="0">
                <a:solidFill>
                  <a:srgbClr val="404040"/>
                </a:solidFill>
                <a:latin typeface="Arial"/>
                <a:cs typeface="Arial"/>
              </a:rPr>
              <a:t>Cloud</a:t>
            </a:r>
            <a:r>
              <a:rPr sz="2800" b="1" spc="-1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8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b="1" spc="-165" dirty="0">
                <a:solidFill>
                  <a:srgbClr val="404040"/>
                </a:solidFill>
                <a:latin typeface="Arial"/>
                <a:cs typeface="Arial"/>
              </a:rPr>
              <a:t>Granite</a:t>
            </a:r>
            <a:r>
              <a:rPr sz="2800" b="1" spc="-1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265" dirty="0">
                <a:solidFill>
                  <a:srgbClr val="404040"/>
                </a:solidFill>
                <a:latin typeface="Arial"/>
                <a:cs typeface="Arial"/>
              </a:rPr>
              <a:t>NLP</a:t>
            </a:r>
            <a:r>
              <a:rPr sz="2800" b="1" spc="-1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404040"/>
                </a:solidFill>
                <a:latin typeface="Arial"/>
                <a:cs typeface="Arial"/>
              </a:rPr>
              <a:t>models</a:t>
            </a:r>
            <a:r>
              <a:rPr sz="28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.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It</a:t>
            </a:r>
            <a:r>
              <a:rPr sz="28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detects</a:t>
            </a:r>
            <a:r>
              <a:rPr sz="28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paraphrased</a:t>
            </a:r>
            <a:r>
              <a:rPr sz="2800" spc="-11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800" spc="-1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semantic</a:t>
            </a:r>
            <a:r>
              <a:rPr sz="28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plagiarism</a:t>
            </a:r>
            <a:r>
              <a:rPr sz="2800" spc="-1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28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high</a:t>
            </a:r>
            <a:r>
              <a:rPr sz="28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accuracy.</a:t>
            </a:r>
            <a:endParaRPr sz="2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Designed</a:t>
            </a:r>
            <a:r>
              <a:rPr sz="28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28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save</a:t>
            </a:r>
            <a:r>
              <a:rPr sz="28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time,</a:t>
            </a:r>
            <a:r>
              <a:rPr sz="28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ensure</a:t>
            </a:r>
            <a:r>
              <a:rPr sz="28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originality,</a:t>
            </a:r>
            <a:r>
              <a:rPr sz="2800" spc="-1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800" spc="-114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support</a:t>
            </a:r>
            <a:r>
              <a:rPr sz="28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academic</a:t>
            </a:r>
            <a:endParaRPr sz="2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integrity.</a:t>
            </a:r>
            <a:endParaRPr sz="2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868420" algn="l"/>
              </a:tabLst>
            </a:pPr>
            <a:r>
              <a:rPr sz="4000" b="1" spc="-10" dirty="0">
                <a:latin typeface="Arial"/>
                <a:cs typeface="Arial"/>
              </a:rPr>
              <a:t>TECHNOLOGY</a:t>
            </a:r>
            <a:r>
              <a:rPr sz="4000" b="1" dirty="0">
                <a:latin typeface="Arial"/>
                <a:cs typeface="Arial"/>
              </a:rPr>
              <a:t>	</a:t>
            </a:r>
            <a:r>
              <a:rPr sz="4000" b="1" spc="-20" dirty="0">
                <a:latin typeface="Arial"/>
                <a:cs typeface="Arial"/>
              </a:rPr>
              <a:t>USED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700" y="2786329"/>
            <a:ext cx="5019040" cy="1919605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800" dirty="0">
                <a:latin typeface="Calibri"/>
                <a:cs typeface="Calibri"/>
              </a:rPr>
              <a:t>IBM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cloud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services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47900"/>
              </a:lnSpc>
            </a:pPr>
            <a:r>
              <a:rPr sz="2800" dirty="0">
                <a:latin typeface="Calibri"/>
                <a:cs typeface="Calibri"/>
              </a:rPr>
              <a:t>Natural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Processing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(NLP) </a:t>
            </a:r>
            <a:r>
              <a:rPr sz="2800" dirty="0">
                <a:latin typeface="Calibri"/>
                <a:cs typeface="Calibri"/>
              </a:rPr>
              <a:t>IBM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Granite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8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5" dirty="0"/>
              <a:t>IBM</a:t>
            </a:r>
            <a:r>
              <a:rPr spc="85" dirty="0"/>
              <a:t> </a:t>
            </a:r>
            <a:r>
              <a:rPr dirty="0"/>
              <a:t>CLOUD</a:t>
            </a:r>
            <a:r>
              <a:rPr spc="35" dirty="0"/>
              <a:t> </a:t>
            </a:r>
            <a:r>
              <a:rPr spc="60" dirty="0"/>
              <a:t>SERVICES</a:t>
            </a:r>
            <a:r>
              <a:rPr spc="30" dirty="0"/>
              <a:t> </a:t>
            </a:r>
            <a:r>
              <a:rPr spc="45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862452"/>
            <a:ext cx="3077845" cy="1526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7500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Watsonx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Studio</a:t>
            </a:r>
            <a:endParaRPr sz="1700">
              <a:latin typeface="Franklin Gothic Medium"/>
              <a:cs typeface="Franklin Gothic Medium"/>
            </a:endParaRPr>
          </a:p>
          <a:p>
            <a:pPr marL="317500" indent="-3048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7500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17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Watsonx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runtime</a:t>
            </a:r>
            <a:endParaRPr sz="1700">
              <a:latin typeface="Franklin Gothic Medium"/>
              <a:cs typeface="Franklin Gothic Medium"/>
            </a:endParaRPr>
          </a:p>
          <a:p>
            <a:pPr marL="317500" indent="-304800">
              <a:lnSpc>
                <a:spcPct val="100000"/>
              </a:lnSpc>
              <a:spcBef>
                <a:spcPts val="12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7500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17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Agent</a:t>
            </a:r>
            <a:r>
              <a:rPr sz="17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Lab</a:t>
            </a:r>
            <a:endParaRPr sz="1700">
              <a:latin typeface="Franklin Gothic Medium"/>
              <a:cs typeface="Franklin Gothic Medium"/>
            </a:endParaRPr>
          </a:p>
          <a:p>
            <a:pPr marL="317500" indent="-304800">
              <a:lnSpc>
                <a:spcPct val="100000"/>
              </a:lnSpc>
              <a:spcBef>
                <a:spcPts val="122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7500" algn="l"/>
              </a:tabLst>
            </a:pPr>
            <a:r>
              <a:rPr sz="17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17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Granite</a:t>
            </a:r>
            <a:r>
              <a:rPr sz="17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foundation model</a:t>
            </a:r>
            <a:endParaRPr sz="17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35330"/>
            <a:ext cx="31419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dirty="0">
                <a:latin typeface="Arial"/>
                <a:cs typeface="Arial"/>
              </a:rPr>
              <a:t>WOW</a:t>
            </a:r>
            <a:r>
              <a:rPr sz="3200" b="1" spc="-65" dirty="0">
                <a:latin typeface="Arial"/>
                <a:cs typeface="Arial"/>
              </a:rPr>
              <a:t> </a:t>
            </a:r>
            <a:r>
              <a:rPr sz="3200" b="1" spc="-40" dirty="0">
                <a:latin typeface="Arial"/>
                <a:cs typeface="Arial"/>
              </a:rPr>
              <a:t>FACTORS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93" y="1513077"/>
            <a:ext cx="10760075" cy="420433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123825">
              <a:lnSpc>
                <a:spcPct val="90000"/>
              </a:lnSpc>
              <a:spcBef>
                <a:spcPts val="370"/>
              </a:spcBef>
            </a:pPr>
            <a:r>
              <a:rPr sz="2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sz="22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sz="22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agent</a:t>
            </a:r>
            <a:r>
              <a:rPr sz="22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will</a:t>
            </a:r>
            <a:r>
              <a:rPr sz="22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drastically</a:t>
            </a:r>
            <a:r>
              <a:rPr sz="22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reduce</a:t>
            </a:r>
            <a:r>
              <a:rPr sz="22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content</a:t>
            </a:r>
            <a:r>
              <a:rPr sz="22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verification</a:t>
            </a:r>
            <a:r>
              <a:rPr sz="22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time,</a:t>
            </a:r>
            <a:r>
              <a:rPr sz="22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enhance</a:t>
            </a:r>
            <a:r>
              <a:rPr sz="220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accuracy</a:t>
            </a:r>
            <a:r>
              <a:rPr sz="22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 </a:t>
            </a:r>
            <a:r>
              <a:rPr sz="22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plagiarism</a:t>
            </a:r>
            <a:r>
              <a:rPr sz="22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detection,</a:t>
            </a:r>
            <a:r>
              <a:rPr sz="22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assist</a:t>
            </a:r>
            <a:r>
              <a:rPr sz="22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students</a:t>
            </a:r>
            <a:r>
              <a:rPr sz="22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educators</a:t>
            </a:r>
            <a:r>
              <a:rPr sz="22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22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maintaining</a:t>
            </a:r>
            <a:r>
              <a:rPr sz="22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academic</a:t>
            </a:r>
            <a:r>
              <a:rPr sz="22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integrity,</a:t>
            </a:r>
            <a:r>
              <a:rPr sz="22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22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promote</a:t>
            </a:r>
            <a:r>
              <a:rPr sz="22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ethical</a:t>
            </a:r>
            <a:r>
              <a:rPr sz="22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writing</a:t>
            </a:r>
            <a:r>
              <a:rPr sz="22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practices</a:t>
            </a:r>
            <a:r>
              <a:rPr sz="22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sz="22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making</a:t>
            </a:r>
            <a:r>
              <a:rPr sz="22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similarity</a:t>
            </a:r>
            <a:r>
              <a:rPr sz="2200" spc="-1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analysis</a:t>
            </a:r>
            <a:r>
              <a:rPr sz="2200" spc="-1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fast,</a:t>
            </a:r>
            <a:r>
              <a:rPr sz="22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transparent,</a:t>
            </a:r>
            <a:r>
              <a:rPr sz="22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</a:t>
            </a:r>
            <a:r>
              <a:rPr sz="22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insightful.</a:t>
            </a:r>
            <a:endParaRPr sz="22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2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Unique</a:t>
            </a:r>
            <a:r>
              <a:rPr sz="2200" spc="-10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2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features:</a:t>
            </a:r>
            <a:endParaRPr sz="2200">
              <a:latin typeface="Franklin Gothic Medium"/>
              <a:cs typeface="Franklin Gothic Medium"/>
            </a:endParaRPr>
          </a:p>
          <a:p>
            <a:pPr marL="12700">
              <a:lnSpc>
                <a:spcPts val="2380"/>
              </a:lnSpc>
              <a:spcBef>
                <a:spcPts val="75"/>
              </a:spcBef>
            </a:pPr>
            <a:r>
              <a:rPr sz="2200" spc="-20" dirty="0">
                <a:latin typeface="Franklin Gothic Medium"/>
                <a:cs typeface="Franklin Gothic Medium"/>
              </a:rPr>
              <a:t>Compares</a:t>
            </a:r>
            <a:r>
              <a:rPr sz="2200" spc="-114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input</a:t>
            </a:r>
            <a:r>
              <a:rPr sz="2200" spc="-85" dirty="0">
                <a:latin typeface="Franklin Gothic Medium"/>
                <a:cs typeface="Franklin Gothic Medium"/>
              </a:rPr>
              <a:t> </a:t>
            </a:r>
            <a:r>
              <a:rPr sz="2200" spc="-20" dirty="0">
                <a:latin typeface="Franklin Gothic Medium"/>
                <a:cs typeface="Franklin Gothic Medium"/>
              </a:rPr>
              <a:t>against</a:t>
            </a:r>
            <a:r>
              <a:rPr sz="2200" spc="-100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web</a:t>
            </a:r>
            <a:r>
              <a:rPr sz="2200" spc="-60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content,</a:t>
            </a:r>
            <a:r>
              <a:rPr sz="2200" spc="-75" dirty="0">
                <a:latin typeface="Franklin Gothic Medium"/>
                <a:cs typeface="Franklin Gothic Medium"/>
              </a:rPr>
              <a:t> </a:t>
            </a:r>
            <a:r>
              <a:rPr sz="2200" spc="-25" dirty="0">
                <a:latin typeface="Franklin Gothic Medium"/>
                <a:cs typeface="Franklin Gothic Medium"/>
              </a:rPr>
              <a:t>academic</a:t>
            </a:r>
            <a:r>
              <a:rPr sz="2200" spc="-114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databases,</a:t>
            </a:r>
            <a:r>
              <a:rPr sz="2200" spc="-85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and</a:t>
            </a:r>
            <a:r>
              <a:rPr sz="2200" spc="-90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user-</a:t>
            </a:r>
            <a:r>
              <a:rPr sz="2200" spc="-10" dirty="0">
                <a:latin typeface="Franklin Gothic Medium"/>
                <a:cs typeface="Franklin Gothic Medium"/>
              </a:rPr>
              <a:t>uploaded</a:t>
            </a:r>
            <a:r>
              <a:rPr sz="2200" spc="-125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files</a:t>
            </a:r>
            <a:r>
              <a:rPr sz="2200" spc="-100" dirty="0">
                <a:latin typeface="Franklin Gothic Medium"/>
                <a:cs typeface="Franklin Gothic Medium"/>
              </a:rPr>
              <a:t> </a:t>
            </a:r>
            <a:r>
              <a:rPr sz="2200" spc="-25" dirty="0">
                <a:latin typeface="Franklin Gothic Medium"/>
                <a:cs typeface="Franklin Gothic Medium"/>
              </a:rPr>
              <a:t>for</a:t>
            </a:r>
            <a:endParaRPr sz="2200">
              <a:latin typeface="Franklin Gothic Medium"/>
              <a:cs typeface="Franklin Gothic Medium"/>
            </a:endParaRPr>
          </a:p>
          <a:p>
            <a:pPr marL="12700">
              <a:lnSpc>
                <a:spcPts val="2115"/>
              </a:lnSpc>
            </a:pPr>
            <a:r>
              <a:rPr sz="2200" spc="-25" dirty="0">
                <a:latin typeface="Franklin Gothic Medium"/>
                <a:cs typeface="Franklin Gothic Medium"/>
              </a:rPr>
              <a:t>comprehensive</a:t>
            </a:r>
            <a:r>
              <a:rPr sz="2200" spc="-15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detection.</a:t>
            </a:r>
            <a:endParaRPr sz="2200">
              <a:latin typeface="Franklin Gothic Medium"/>
              <a:cs typeface="Franklin Gothic Medium"/>
            </a:endParaRPr>
          </a:p>
          <a:p>
            <a:pPr marL="12700" marR="5080">
              <a:lnSpc>
                <a:spcPts val="2110"/>
              </a:lnSpc>
              <a:spcBef>
                <a:spcPts val="245"/>
              </a:spcBef>
            </a:pPr>
            <a:r>
              <a:rPr sz="2200" dirty="0">
                <a:latin typeface="Franklin Gothic Medium"/>
                <a:cs typeface="Franklin Gothic Medium"/>
              </a:rPr>
              <a:t>Goes</a:t>
            </a:r>
            <a:r>
              <a:rPr sz="2200" spc="-114" dirty="0">
                <a:latin typeface="Franklin Gothic Medium"/>
                <a:cs typeface="Franklin Gothic Medium"/>
              </a:rPr>
              <a:t> </a:t>
            </a:r>
            <a:r>
              <a:rPr sz="2200" spc="-20" dirty="0">
                <a:latin typeface="Franklin Gothic Medium"/>
                <a:cs typeface="Franklin Gothic Medium"/>
              </a:rPr>
              <a:t>beyond</a:t>
            </a:r>
            <a:r>
              <a:rPr sz="2200" spc="-90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exact</a:t>
            </a:r>
            <a:r>
              <a:rPr sz="2200" spc="-70" dirty="0">
                <a:latin typeface="Franklin Gothic Medium"/>
                <a:cs typeface="Franklin Gothic Medium"/>
              </a:rPr>
              <a:t> </a:t>
            </a:r>
            <a:r>
              <a:rPr sz="2200" spc="-20" dirty="0">
                <a:latin typeface="Franklin Gothic Medium"/>
                <a:cs typeface="Franklin Gothic Medium"/>
              </a:rPr>
              <a:t>matches</a:t>
            </a:r>
            <a:r>
              <a:rPr sz="2200" spc="-95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by</a:t>
            </a:r>
            <a:r>
              <a:rPr sz="2200" spc="-60" dirty="0">
                <a:latin typeface="Franklin Gothic Medium"/>
                <a:cs typeface="Franklin Gothic Medium"/>
              </a:rPr>
              <a:t> </a:t>
            </a:r>
            <a:r>
              <a:rPr sz="2200" spc="-30" dirty="0">
                <a:latin typeface="Franklin Gothic Medium"/>
                <a:cs typeface="Franklin Gothic Medium"/>
              </a:rPr>
              <a:t>identifying</a:t>
            </a:r>
            <a:r>
              <a:rPr sz="2200" spc="-110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paraphrased</a:t>
            </a:r>
            <a:r>
              <a:rPr sz="2200" spc="-114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and</a:t>
            </a:r>
            <a:r>
              <a:rPr sz="2200" spc="-95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restructured</a:t>
            </a:r>
            <a:r>
              <a:rPr sz="2200" spc="-70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content</a:t>
            </a:r>
            <a:r>
              <a:rPr sz="2200" spc="-85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using</a:t>
            </a:r>
            <a:r>
              <a:rPr sz="2200" spc="-110" dirty="0">
                <a:latin typeface="Franklin Gothic Medium"/>
                <a:cs typeface="Franklin Gothic Medium"/>
              </a:rPr>
              <a:t> </a:t>
            </a:r>
            <a:r>
              <a:rPr sz="2200" spc="-25" dirty="0">
                <a:latin typeface="Franklin Gothic Medium"/>
                <a:cs typeface="Franklin Gothic Medium"/>
              </a:rPr>
              <a:t>NLP </a:t>
            </a:r>
            <a:r>
              <a:rPr sz="2200" spc="-10" dirty="0">
                <a:latin typeface="Franklin Gothic Medium"/>
                <a:cs typeface="Franklin Gothic Medium"/>
              </a:rPr>
              <a:t>techniques.</a:t>
            </a:r>
            <a:endParaRPr sz="220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sz="2200" spc="-25" dirty="0">
                <a:latin typeface="Franklin Gothic Medium"/>
                <a:cs typeface="Franklin Gothic Medium"/>
              </a:rPr>
              <a:t>Highlights</a:t>
            </a:r>
            <a:r>
              <a:rPr sz="2200" spc="-95" dirty="0">
                <a:latin typeface="Franklin Gothic Medium"/>
                <a:cs typeface="Franklin Gothic Medium"/>
              </a:rPr>
              <a:t> </a:t>
            </a:r>
            <a:r>
              <a:rPr sz="2200" spc="-25" dirty="0">
                <a:latin typeface="Franklin Gothic Medium"/>
                <a:cs typeface="Franklin Gothic Medium"/>
              </a:rPr>
              <a:t>matched</a:t>
            </a:r>
            <a:r>
              <a:rPr sz="2200" spc="-105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content,</a:t>
            </a:r>
            <a:r>
              <a:rPr sz="2200" spc="-75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shows</a:t>
            </a:r>
            <a:r>
              <a:rPr sz="2200" spc="-85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source</a:t>
            </a:r>
            <a:r>
              <a:rPr sz="2200" spc="-90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links,</a:t>
            </a:r>
            <a:r>
              <a:rPr sz="2200" spc="-90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and</a:t>
            </a:r>
            <a:r>
              <a:rPr sz="2200" spc="-80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provides</a:t>
            </a:r>
            <a:r>
              <a:rPr sz="2200" spc="-45" dirty="0">
                <a:latin typeface="Franklin Gothic Medium"/>
                <a:cs typeface="Franklin Gothic Medium"/>
              </a:rPr>
              <a:t> </a:t>
            </a:r>
            <a:r>
              <a:rPr sz="2200" spc="-40" dirty="0">
                <a:latin typeface="Franklin Gothic Medium"/>
                <a:cs typeface="Franklin Gothic Medium"/>
              </a:rPr>
              <a:t>similarity</a:t>
            </a:r>
            <a:r>
              <a:rPr sz="2200" spc="-95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percentages</a:t>
            </a:r>
            <a:r>
              <a:rPr sz="2200" spc="-85" dirty="0">
                <a:latin typeface="Franklin Gothic Medium"/>
                <a:cs typeface="Franklin Gothic Medium"/>
              </a:rPr>
              <a:t> </a:t>
            </a:r>
            <a:r>
              <a:rPr sz="2200" spc="-25" dirty="0">
                <a:latin typeface="Franklin Gothic Medium"/>
                <a:cs typeface="Franklin Gothic Medium"/>
              </a:rPr>
              <a:t>for</a:t>
            </a:r>
            <a:endParaRPr sz="2200">
              <a:latin typeface="Franklin Gothic Medium"/>
              <a:cs typeface="Franklin Gothic Medium"/>
            </a:endParaRPr>
          </a:p>
          <a:p>
            <a:pPr marL="12700">
              <a:lnSpc>
                <a:spcPts val="2115"/>
              </a:lnSpc>
            </a:pPr>
            <a:r>
              <a:rPr sz="2200" dirty="0">
                <a:latin typeface="Franklin Gothic Medium"/>
                <a:cs typeface="Franklin Gothic Medium"/>
              </a:rPr>
              <a:t>easy</a:t>
            </a:r>
            <a:r>
              <a:rPr sz="2200" spc="-95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review.</a:t>
            </a:r>
            <a:endParaRPr sz="2200">
              <a:latin typeface="Franklin Gothic Medium"/>
              <a:cs typeface="Franklin Gothic Medium"/>
            </a:endParaRPr>
          </a:p>
          <a:p>
            <a:pPr marL="12700" marR="5080">
              <a:lnSpc>
                <a:spcPts val="2110"/>
              </a:lnSpc>
              <a:spcBef>
                <a:spcPts val="250"/>
              </a:spcBef>
            </a:pPr>
            <a:r>
              <a:rPr sz="2200" spc="-25" dirty="0">
                <a:latin typeface="Franklin Gothic Medium"/>
                <a:cs typeface="Franklin Gothic Medium"/>
              </a:rPr>
              <a:t>Accepts</a:t>
            </a:r>
            <a:r>
              <a:rPr sz="2200" spc="-65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PDFs,</a:t>
            </a:r>
            <a:r>
              <a:rPr sz="2200" spc="-60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DOCX,</a:t>
            </a:r>
            <a:r>
              <a:rPr sz="2200" spc="-60" dirty="0">
                <a:latin typeface="Franklin Gothic Medium"/>
                <a:cs typeface="Franklin Gothic Medium"/>
              </a:rPr>
              <a:t> </a:t>
            </a:r>
            <a:r>
              <a:rPr sz="2200" spc="-50" dirty="0">
                <a:latin typeface="Franklin Gothic Medium"/>
                <a:cs typeface="Franklin Gothic Medium"/>
              </a:rPr>
              <a:t>TXT,</a:t>
            </a:r>
            <a:r>
              <a:rPr sz="2200" spc="-85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and</a:t>
            </a:r>
            <a:r>
              <a:rPr sz="2200" spc="-75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HTML</a:t>
            </a:r>
            <a:r>
              <a:rPr sz="2200" spc="-60" dirty="0">
                <a:latin typeface="Franklin Gothic Medium"/>
                <a:cs typeface="Franklin Gothic Medium"/>
              </a:rPr>
              <a:t> </a:t>
            </a:r>
            <a:r>
              <a:rPr sz="2200" spc="-30" dirty="0">
                <a:latin typeface="Franklin Gothic Medium"/>
                <a:cs typeface="Franklin Gothic Medium"/>
              </a:rPr>
              <a:t>formats,</a:t>
            </a:r>
            <a:r>
              <a:rPr sz="2200" spc="-110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with</a:t>
            </a:r>
            <a:r>
              <a:rPr sz="2200" spc="-35" dirty="0">
                <a:latin typeface="Franklin Gothic Medium"/>
                <a:cs typeface="Franklin Gothic Medium"/>
              </a:rPr>
              <a:t> </a:t>
            </a:r>
            <a:r>
              <a:rPr sz="2200" spc="-30" dirty="0">
                <a:latin typeface="Franklin Gothic Medium"/>
                <a:cs typeface="Franklin Gothic Medium"/>
              </a:rPr>
              <a:t>extraction</a:t>
            </a:r>
            <a:r>
              <a:rPr sz="2200" spc="-80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and</a:t>
            </a:r>
            <a:r>
              <a:rPr sz="2200" spc="-55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analysis</a:t>
            </a:r>
            <a:r>
              <a:rPr sz="2200" spc="-100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done</a:t>
            </a:r>
            <a:r>
              <a:rPr sz="2200" spc="-80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seamlessly. </a:t>
            </a:r>
            <a:r>
              <a:rPr sz="2200" spc="-30" dirty="0">
                <a:latin typeface="Franklin Gothic Medium"/>
                <a:cs typeface="Franklin Gothic Medium"/>
              </a:rPr>
              <a:t>Tracks</a:t>
            </a:r>
            <a:r>
              <a:rPr sz="2200" spc="-85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repeated</a:t>
            </a:r>
            <a:r>
              <a:rPr sz="2200" spc="-50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issues</a:t>
            </a:r>
            <a:r>
              <a:rPr sz="2200" spc="-55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over</a:t>
            </a:r>
            <a:r>
              <a:rPr sz="2200" spc="-65" dirty="0">
                <a:latin typeface="Franklin Gothic Medium"/>
                <a:cs typeface="Franklin Gothic Medium"/>
              </a:rPr>
              <a:t> </a:t>
            </a:r>
            <a:r>
              <a:rPr sz="2200" spc="-35" dirty="0">
                <a:latin typeface="Franklin Gothic Medium"/>
                <a:cs typeface="Franklin Gothic Medium"/>
              </a:rPr>
              <a:t>time</a:t>
            </a:r>
            <a:r>
              <a:rPr sz="2200" spc="-65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and</a:t>
            </a:r>
            <a:r>
              <a:rPr sz="2200" spc="-50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alerts</a:t>
            </a:r>
            <a:r>
              <a:rPr sz="2200" spc="-55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users</a:t>
            </a:r>
            <a:r>
              <a:rPr sz="2200" spc="-75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about</a:t>
            </a:r>
            <a:r>
              <a:rPr sz="2200" spc="-70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high-risk</a:t>
            </a:r>
            <a:r>
              <a:rPr sz="2200" spc="-85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submissions</a:t>
            </a:r>
            <a:r>
              <a:rPr sz="2200" spc="-100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or</a:t>
            </a:r>
            <a:r>
              <a:rPr sz="2200" spc="-40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common </a:t>
            </a:r>
            <a:r>
              <a:rPr sz="2200" dirty="0">
                <a:latin typeface="Franklin Gothic Medium"/>
                <a:cs typeface="Franklin Gothic Medium"/>
              </a:rPr>
              <a:t>sources</a:t>
            </a:r>
            <a:r>
              <a:rPr sz="2200" spc="-80" dirty="0">
                <a:latin typeface="Franklin Gothic Medium"/>
                <a:cs typeface="Franklin Gothic Medium"/>
              </a:rPr>
              <a:t> </a:t>
            </a:r>
            <a:r>
              <a:rPr sz="2200" dirty="0">
                <a:latin typeface="Franklin Gothic Medium"/>
                <a:cs typeface="Franklin Gothic Medium"/>
              </a:rPr>
              <a:t>of</a:t>
            </a:r>
            <a:r>
              <a:rPr sz="2200" spc="-60" dirty="0">
                <a:latin typeface="Franklin Gothic Medium"/>
                <a:cs typeface="Franklin Gothic Medium"/>
              </a:rPr>
              <a:t> </a:t>
            </a:r>
            <a:r>
              <a:rPr sz="2200" spc="-10" dirty="0">
                <a:latin typeface="Franklin Gothic Medium"/>
                <a:cs typeface="Franklin Gothic Medium"/>
              </a:rPr>
              <a:t>duplication.</a:t>
            </a:r>
            <a:endParaRPr sz="2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93" y="735279"/>
            <a:ext cx="6736715" cy="4370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1CACE3"/>
                </a:solidFill>
                <a:latin typeface="Franklin Gothic Medium"/>
                <a:cs typeface="Franklin Gothic Medium"/>
              </a:rPr>
              <a:t>END</a:t>
            </a:r>
            <a:r>
              <a:rPr sz="2800" spc="35" dirty="0">
                <a:solidFill>
                  <a:srgbClr val="1CACE3"/>
                </a:solidFill>
                <a:latin typeface="Franklin Gothic Medium"/>
                <a:cs typeface="Franklin Gothic Medium"/>
              </a:rPr>
              <a:t> </a:t>
            </a:r>
            <a:r>
              <a:rPr sz="2800" spc="60" dirty="0">
                <a:solidFill>
                  <a:srgbClr val="1CACE3"/>
                </a:solidFill>
                <a:latin typeface="Franklin Gothic Medium"/>
                <a:cs typeface="Franklin Gothic Medium"/>
              </a:rPr>
              <a:t>USERS</a:t>
            </a:r>
            <a:endParaRPr sz="2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2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2800">
              <a:latin typeface="Franklin Gothic Medium"/>
              <a:cs typeface="Franklin Gothic Medium"/>
            </a:endParaRPr>
          </a:p>
          <a:p>
            <a:pPr marL="317500" indent="-304800">
              <a:lnSpc>
                <a:spcPct val="100000"/>
              </a:lnSpc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Students</a:t>
            </a:r>
            <a:endParaRPr sz="280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Teachers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Professors</a:t>
            </a:r>
            <a:endParaRPr sz="280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Researchers</a:t>
            </a:r>
            <a:endParaRPr sz="280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Academic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Institutions</a:t>
            </a:r>
            <a:r>
              <a:rPr sz="28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publishing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houses</a:t>
            </a:r>
            <a:endParaRPr sz="280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Content</a:t>
            </a:r>
            <a:r>
              <a:rPr sz="28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writers</a:t>
            </a:r>
            <a:r>
              <a:rPr sz="28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journalists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8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2304" y="1810511"/>
            <a:ext cx="7784592" cy="45445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7460" y="1295476"/>
            <a:ext cx="27006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2583C5"/>
                </a:solidFill>
                <a:latin typeface="Calibri"/>
                <a:cs typeface="Calibri"/>
              </a:rPr>
              <a:t>Deployed</a:t>
            </a:r>
            <a:r>
              <a:rPr sz="2800" spc="-7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583C5"/>
                </a:solidFill>
                <a:latin typeface="Calibri"/>
                <a:cs typeface="Calibri"/>
              </a:rPr>
              <a:t>AI</a:t>
            </a:r>
            <a:r>
              <a:rPr sz="2800" spc="-6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583C5"/>
                </a:solidFill>
                <a:latin typeface="Calibri"/>
                <a:cs typeface="Calibri"/>
              </a:rPr>
              <a:t>Agent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8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2168" y="1707424"/>
            <a:ext cx="11027664" cy="38887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390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Franklin Gothic Medium</vt:lpstr>
      <vt:lpstr>Times New Roman</vt:lpstr>
      <vt:lpstr>Office Theme</vt:lpstr>
      <vt:lpstr> CAPSTONE PROJECT</vt:lpstr>
      <vt:lpstr>OUTLINE</vt:lpstr>
      <vt:lpstr>PROBLEM STATEMENT</vt:lpstr>
      <vt:lpstr>TECHNOLOGY USED</vt:lpstr>
      <vt:lpstr>IBM CLOUD SERVICES USED</vt:lpstr>
      <vt:lpstr>WOW FACTORS</vt:lpstr>
      <vt:lpstr>PowerPoint Presentation</vt:lpstr>
      <vt:lpstr>RESULTS</vt:lpstr>
      <vt:lpstr>RESULTS</vt:lpstr>
      <vt:lpstr>RESULTS</vt:lpstr>
      <vt:lpstr>RESULTS</vt:lpstr>
      <vt:lpstr>RESULTS</vt:lpstr>
      <vt:lpstr>PowerPoint Presentation</vt:lpstr>
      <vt:lpstr>GITHUB LINK</vt:lpstr>
      <vt:lpstr>FUTURE SCOPE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Arun Kumar</cp:lastModifiedBy>
  <cp:revision>1</cp:revision>
  <dcterms:created xsi:type="dcterms:W3CDTF">2025-08-07T08:30:50Z</dcterms:created>
  <dcterms:modified xsi:type="dcterms:W3CDTF">2025-08-07T08:32:29Z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2025-08-07T00:00:00Z</vt:filetime>
  </property>
  <property fmtid="{D5CDD505-2E9C-101B-9397-08002B2CF9AE}" pid="5" name="Producer">
    <vt:lpwstr>www.ilovepdf.com</vt:lpwstr>
  </property>
</Properties>
</file>