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4" r:id="rId4"/>
    <p:sldId id="276" r:id="rId5"/>
    <p:sldId id="275" r:id="rId6"/>
    <p:sldId id="273" r:id="rId7"/>
    <p:sldId id="279" r:id="rId8"/>
    <p:sldId id="272" r:id="rId9"/>
    <p:sldId id="270" r:id="rId10"/>
    <p:sldId id="278" r:id="rId11"/>
    <p:sldId id="283" r:id="rId12"/>
    <p:sldId id="287" r:id="rId13"/>
    <p:sldId id="284" r:id="rId14"/>
    <p:sldId id="285" r:id="rId15"/>
    <p:sldId id="286" r:id="rId16"/>
    <p:sldId id="280" r:id="rId17"/>
    <p:sldId id="281" r:id="rId18"/>
    <p:sldId id="282" r:id="rId19"/>
    <p:sldId id="289"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2E042B-1BB2-42A5-8EEB-CCBA0B243661}" v="761" dt="2022-02-12T10:55:59.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1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rgbClr val="00B050"/>
                </a:solidFill>
                <a:latin typeface="+mn-lt"/>
                <a:ea typeface="+mn-ea"/>
                <a:cs typeface="+mn-cs"/>
              </a:defRPr>
            </a:pPr>
            <a:r>
              <a:rPr lang="en-IN" sz="2400" dirty="0">
                <a:solidFill>
                  <a:srgbClr val="00B050"/>
                </a:solidFill>
              </a:rPr>
              <a:t>PROGRESS REPORT</a:t>
            </a:r>
          </a:p>
        </c:rich>
      </c:tx>
      <c:layout>
        <c:manualLayout>
          <c:xMode val="edge"/>
          <c:yMode val="edge"/>
          <c:x val="0.38626219333070028"/>
          <c:y val="2.4329357431019088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rgbClr val="00B050"/>
              </a:solidFill>
              <a:latin typeface="+mn-lt"/>
              <a:ea typeface="+mn-ea"/>
              <a:cs typeface="+mn-cs"/>
            </a:defRPr>
          </a:pPr>
          <a:endParaRPr lang="en-US"/>
        </a:p>
      </c:txPr>
    </c:title>
    <c:autoTitleDeleted val="0"/>
    <c:plotArea>
      <c:layout/>
      <c:barChart>
        <c:barDir val="bar"/>
        <c:grouping val="percentStacked"/>
        <c:varyColors val="0"/>
        <c:ser>
          <c:idx val="0"/>
          <c:order val="0"/>
          <c:tx>
            <c:strRef>
              <c:f>Sheet1!$B$1</c:f>
              <c:strCache>
                <c:ptCount val="1"/>
                <c:pt idx="0">
                  <c:v>Uninitialized</c:v>
                </c:pt>
              </c:strCache>
            </c:strRef>
          </c:tx>
          <c:spPr>
            <a:solidFill>
              <a:schemeClr val="accent1"/>
            </a:solidFill>
            <a:ln>
              <a:noFill/>
            </a:ln>
            <a:effectLst/>
          </c:spPr>
          <c:invertIfNegative val="0"/>
          <c:cat>
            <c:strRef>
              <c:f>Sheet1!$A$2:$A$5</c:f>
              <c:strCache>
                <c:ptCount val="4"/>
                <c:pt idx="0">
                  <c:v>Project Outline</c:v>
                </c:pt>
                <c:pt idx="1">
                  <c:v>Research</c:v>
                </c:pt>
                <c:pt idx="2">
                  <c:v>Implementation</c:v>
                </c:pt>
                <c:pt idx="3">
                  <c:v>Finalization</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D7A1-4BB4-B9A0-FDDF18D6419F}"/>
            </c:ext>
          </c:extLst>
        </c:ser>
        <c:ser>
          <c:idx val="1"/>
          <c:order val="1"/>
          <c:tx>
            <c:strRef>
              <c:f>Sheet1!$C$1</c:f>
              <c:strCache>
                <c:ptCount val="1"/>
                <c:pt idx="0">
                  <c:v>Progress</c:v>
                </c:pt>
              </c:strCache>
            </c:strRef>
          </c:tx>
          <c:spPr>
            <a:solidFill>
              <a:schemeClr val="accent2"/>
            </a:solidFill>
            <a:ln>
              <a:noFill/>
            </a:ln>
            <a:effectLst/>
          </c:spPr>
          <c:invertIfNegative val="0"/>
          <c:cat>
            <c:strRef>
              <c:f>Sheet1!$A$2:$A$5</c:f>
              <c:strCache>
                <c:ptCount val="4"/>
                <c:pt idx="0">
                  <c:v>Project Outline</c:v>
                </c:pt>
                <c:pt idx="1">
                  <c:v>Research</c:v>
                </c:pt>
                <c:pt idx="2">
                  <c:v>Implementation</c:v>
                </c:pt>
                <c:pt idx="3">
                  <c:v>Finalization</c:v>
                </c:pt>
              </c:strCache>
            </c:strRef>
          </c:cat>
          <c:val>
            <c:numRef>
              <c:f>Sheet1!$C$2:$C$5</c:f>
              <c:numCache>
                <c:formatCode>General</c:formatCode>
                <c:ptCount val="4"/>
                <c:pt idx="0">
                  <c:v>100</c:v>
                </c:pt>
                <c:pt idx="1">
                  <c:v>80</c:v>
                </c:pt>
                <c:pt idx="2">
                  <c:v>40</c:v>
                </c:pt>
                <c:pt idx="3">
                  <c:v>15</c:v>
                </c:pt>
              </c:numCache>
            </c:numRef>
          </c:val>
          <c:extLst>
            <c:ext xmlns:c16="http://schemas.microsoft.com/office/drawing/2014/chart" uri="{C3380CC4-5D6E-409C-BE32-E72D297353CC}">
              <c16:uniqueId val="{00000001-D7A1-4BB4-B9A0-FDDF18D6419F}"/>
            </c:ext>
          </c:extLst>
        </c:ser>
        <c:ser>
          <c:idx val="2"/>
          <c:order val="2"/>
          <c:tx>
            <c:strRef>
              <c:f>Sheet1!$D$1</c:f>
              <c:strCache>
                <c:ptCount val="1"/>
                <c:pt idx="0">
                  <c:v>Left</c:v>
                </c:pt>
              </c:strCache>
            </c:strRef>
          </c:tx>
          <c:spPr>
            <a:solidFill>
              <a:schemeClr val="accent3"/>
            </a:solidFill>
            <a:ln>
              <a:noFill/>
            </a:ln>
            <a:effectLst/>
          </c:spPr>
          <c:invertIfNegative val="0"/>
          <c:cat>
            <c:strRef>
              <c:f>Sheet1!$A$2:$A$5</c:f>
              <c:strCache>
                <c:ptCount val="4"/>
                <c:pt idx="0">
                  <c:v>Project Outline</c:v>
                </c:pt>
                <c:pt idx="1">
                  <c:v>Research</c:v>
                </c:pt>
                <c:pt idx="2">
                  <c:v>Implementation</c:v>
                </c:pt>
                <c:pt idx="3">
                  <c:v>Finalization</c:v>
                </c:pt>
              </c:strCache>
            </c:strRef>
          </c:cat>
          <c:val>
            <c:numRef>
              <c:f>Sheet1!$D$2:$D$5</c:f>
              <c:numCache>
                <c:formatCode>General</c:formatCode>
                <c:ptCount val="4"/>
                <c:pt idx="0">
                  <c:v>0</c:v>
                </c:pt>
                <c:pt idx="1">
                  <c:v>20</c:v>
                </c:pt>
                <c:pt idx="2">
                  <c:v>60</c:v>
                </c:pt>
                <c:pt idx="3">
                  <c:v>85</c:v>
                </c:pt>
              </c:numCache>
            </c:numRef>
          </c:val>
          <c:extLst>
            <c:ext xmlns:c16="http://schemas.microsoft.com/office/drawing/2014/chart" uri="{C3380CC4-5D6E-409C-BE32-E72D297353CC}">
              <c16:uniqueId val="{00000004-D7A1-4BB4-B9A0-FDDF18D6419F}"/>
            </c:ext>
          </c:extLst>
        </c:ser>
        <c:dLbls>
          <c:showLegendKey val="0"/>
          <c:showVal val="0"/>
          <c:showCatName val="0"/>
          <c:showSerName val="0"/>
          <c:showPercent val="0"/>
          <c:showBubbleSize val="0"/>
        </c:dLbls>
        <c:gapWidth val="150"/>
        <c:overlap val="100"/>
        <c:axId val="2103378607"/>
        <c:axId val="2103398575"/>
      </c:barChart>
      <c:catAx>
        <c:axId val="21033786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rgbClr val="FFFF00"/>
                </a:solidFill>
                <a:latin typeface="Times New Roman" panose="02020603050405020304" pitchFamily="18" charset="0"/>
                <a:ea typeface="+mn-ea"/>
                <a:cs typeface="Times New Roman" panose="02020603050405020304" pitchFamily="18" charset="0"/>
              </a:defRPr>
            </a:pPr>
            <a:endParaRPr lang="en-US"/>
          </a:p>
        </c:txPr>
        <c:crossAx val="2103398575"/>
        <c:crosses val="autoZero"/>
        <c:auto val="1"/>
        <c:lblAlgn val="ctr"/>
        <c:lblOffset val="100"/>
        <c:noMultiLvlLbl val="0"/>
      </c:catAx>
      <c:valAx>
        <c:axId val="2103398575"/>
        <c:scaling>
          <c:orientation val="minMax"/>
        </c:scaling>
        <c:delete val="0"/>
        <c:axPos val="b"/>
        <c:majorGridlines>
          <c:spPr>
            <a:ln w="9525" cap="flat" cmpd="sng" algn="ctr">
              <a:solidFill>
                <a:srgbClr val="0070C0"/>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rgbClr val="00B0F0"/>
                </a:solidFill>
                <a:latin typeface="Times New Roman" panose="02020603050405020304" pitchFamily="18" charset="0"/>
                <a:ea typeface="+mn-ea"/>
                <a:cs typeface="Times New Roman" panose="02020603050405020304" pitchFamily="18" charset="0"/>
              </a:defRPr>
            </a:pPr>
            <a:endParaRPr lang="en-US"/>
          </a:p>
        </c:txPr>
        <c:crossAx val="2103378607"/>
        <c:crosses val="autoZero"/>
        <c:crossBetween val="between"/>
      </c:valAx>
      <c:spPr>
        <a:noFill/>
        <a:ln>
          <a:noFill/>
        </a:ln>
        <a:effectLst/>
      </c:spPr>
    </c:plotArea>
    <c:legend>
      <c:legendPos val="b"/>
      <c:layout>
        <c:manualLayout>
          <c:xMode val="edge"/>
          <c:yMode val="edge"/>
          <c:x val="0.22143709687529031"/>
          <c:y val="0.92582093307613189"/>
          <c:w val="0.70098756822110464"/>
          <c:h val="5.7360919215506241E-2"/>
        </c:manualLayout>
      </c:layout>
      <c:overlay val="0"/>
      <c:spPr>
        <a:noFill/>
        <a:ln>
          <a:noFill/>
        </a:ln>
        <a:effectLst/>
      </c:spPr>
      <c:txPr>
        <a:bodyPr rot="0" spcFirstLastPara="1" vertOverflow="ellipsis" vert="horz" wrap="square" anchor="ctr" anchorCtr="1"/>
        <a:lstStyle/>
        <a:p>
          <a:pPr>
            <a:defRPr sz="1800" b="0" i="0" u="none" strike="noStrike" kern="1200" baseline="0">
              <a:solidFill>
                <a:srgbClr val="FFFF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11/09/2024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11/09/2024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11/09/2024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11/09/2024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topics/computer-science/handwriting-recognition" TargetMode="External"/><Relationship Id="rId7" Type="http://schemas.openxmlformats.org/officeDocument/2006/relationships/image" Target="../media/image14.png"/><Relationship Id="rId2" Type="http://schemas.openxmlformats.org/officeDocument/2006/relationships/hyperlink" Target="https://thesai.org/Downloads/Volume11No7/Paper_19-Handwriting_Recognition_using_Artificial_Intelligence.pdf" TargetMode="Externa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researchgate.net/publication/343345535_Handwriting_Recognition_using_Artificial_Intelligence_Neural_Network_and_Image_Process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67747" y="851517"/>
            <a:ext cx="5464814" cy="2991416"/>
          </a:xfrm>
          <a:prstGeom prst="snip2DiagRect">
            <a:avLst/>
          </a:prstGeom>
          <a:solidFill>
            <a:srgbClr val="00B0F0"/>
          </a:solidFill>
          <a:ln w="28575">
            <a:solidFill>
              <a:schemeClr val="tx1"/>
            </a:solidFill>
            <a:prstDash val="lgDash"/>
          </a:ln>
        </p:spPr>
        <p:txBody>
          <a:bodyPr anchor="ctr">
            <a:normAutofit fontScale="90000"/>
          </a:bodyPr>
          <a:lstStyle/>
          <a:p>
            <a:pPr algn="l"/>
            <a:r>
              <a:rPr lang="en-GB" b="1" u="sng" dirty="0">
                <a:solidFill>
                  <a:srgbClr val="002060"/>
                </a:solidFill>
                <a:latin typeface="Algerian" panose="04020705040A02060702" pitchFamily="82" charset="0"/>
              </a:rPr>
              <a:t>Handwritten Digit Recognition</a:t>
            </a:r>
            <a:endParaRPr lang="en-US" b="1" u="sng" dirty="0">
              <a:solidFill>
                <a:srgbClr val="002060"/>
              </a:solidFill>
              <a:latin typeface="Algerian" panose="04020705040A02060702" pitchFamily="82" charset="0"/>
            </a:endParaRPr>
          </a:p>
        </p:txBody>
      </p:sp>
      <p:sp>
        <p:nvSpPr>
          <p:cNvPr id="3" name="Subtitle 2"/>
          <p:cNvSpPr>
            <a:spLocks noGrp="1"/>
          </p:cNvSpPr>
          <p:nvPr>
            <p:ph type="subTitle" idx="1"/>
          </p:nvPr>
        </p:nvSpPr>
        <p:spPr>
          <a:xfrm>
            <a:off x="671628" y="4899723"/>
            <a:ext cx="4768119" cy="1501078"/>
          </a:xfrm>
          <a:prstGeom prst="round2DiagRect">
            <a:avLst/>
          </a:prstGeom>
          <a:solidFill>
            <a:schemeClr val="accent2">
              <a:lumMod val="20000"/>
              <a:lumOff val="80000"/>
            </a:schemeClr>
          </a:solidFill>
          <a:ln w="28575">
            <a:solidFill>
              <a:srgbClr val="FF0000"/>
            </a:solidFill>
            <a:prstDash val="sysDot"/>
          </a:ln>
        </p:spPr>
        <p:txBody>
          <a:bodyPr anchor="ctr">
            <a:normAutofit/>
          </a:bodyPr>
          <a:lstStyle/>
          <a:p>
            <a:pPr algn="l"/>
            <a:r>
              <a:rPr lang="en-GB" sz="2000" i="1" u="sng" dirty="0">
                <a:solidFill>
                  <a:srgbClr val="002060"/>
                </a:solidFill>
                <a:latin typeface="Times New Roman" panose="02020603050405020304" pitchFamily="18" charset="0"/>
                <a:cs typeface="Times New Roman" panose="02020603050405020304" pitchFamily="18" charset="0"/>
              </a:rPr>
              <a:t>Prepared By</a:t>
            </a:r>
            <a:r>
              <a:rPr lang="en-GB" sz="2000" dirty="0">
                <a:solidFill>
                  <a:srgbClr val="002060"/>
                </a:solidFill>
                <a:latin typeface="Times New Roman" panose="02020603050405020304" pitchFamily="18" charset="0"/>
                <a:cs typeface="Times New Roman" panose="02020603050405020304" pitchFamily="18" charset="0"/>
              </a:rPr>
              <a:t>:</a:t>
            </a:r>
          </a:p>
          <a:p>
            <a:pPr algn="l"/>
            <a:r>
              <a:rPr lang="en-GB" sz="2000" dirty="0">
                <a:solidFill>
                  <a:schemeClr val="accent1">
                    <a:lumMod val="75000"/>
                  </a:schemeClr>
                </a:solidFill>
                <a:latin typeface="Times New Roman" panose="02020603050405020304" pitchFamily="18" charset="0"/>
                <a:cs typeface="Times New Roman" panose="02020603050405020304" pitchFamily="18" charset="0"/>
              </a:rPr>
              <a:t>SHIVANGI MODI</a:t>
            </a:r>
            <a:br>
              <a:rPr lang="en-GB" sz="2000" dirty="0">
                <a:solidFill>
                  <a:schemeClr val="accent1">
                    <a:lumMod val="75000"/>
                  </a:schemeClr>
                </a:solidFill>
                <a:latin typeface="Times New Roman" panose="02020603050405020304" pitchFamily="18" charset="0"/>
                <a:cs typeface="Times New Roman" panose="02020603050405020304" pitchFamily="18" charset="0"/>
              </a:rPr>
            </a:br>
            <a:r>
              <a:rPr lang="en-GB" sz="2000" dirty="0">
                <a:solidFill>
                  <a:schemeClr val="accent1">
                    <a:lumMod val="75000"/>
                  </a:schemeClr>
                </a:solidFill>
                <a:latin typeface="Times New Roman" panose="02020603050405020304" pitchFamily="18" charset="0"/>
                <a:cs typeface="Times New Roman" panose="02020603050405020304" pitchFamily="18" charset="0"/>
              </a:rPr>
              <a:t>DISHA PADSHALA</a:t>
            </a:r>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ocument">
            <a:extLst>
              <a:ext uri="{FF2B5EF4-FFF2-40B4-BE49-F238E27FC236}">
                <a16:creationId xmlns:a16="http://schemas.microsoft.com/office/drawing/2014/main" id="{BFB2B57E-2C4B-4E5E-B097-E153B7708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50537" y="320576"/>
            <a:ext cx="9960008" cy="781216"/>
          </a:xfrm>
        </p:spPr>
        <p:txBody>
          <a:bodyPr>
            <a:normAutofit/>
          </a:bodyPr>
          <a:lstStyle/>
          <a:p>
            <a:pPr algn="just"/>
            <a:r>
              <a:rPr lang="en-GB" sz="4800" b="1" dirty="0">
                <a:solidFill>
                  <a:srgbClr val="FFFFFF"/>
                </a:solidFill>
                <a:latin typeface="Century"/>
              </a:rPr>
              <a:t> </a:t>
            </a:r>
            <a:r>
              <a:rPr lang="en-GB" sz="4800" b="1" u="sng" dirty="0">
                <a:solidFill>
                  <a:srgbClr val="FFFFFF"/>
                </a:solidFill>
                <a:latin typeface="Century"/>
              </a:rPr>
              <a:t>Gantt Chart</a:t>
            </a:r>
            <a:endParaRPr lang="en-GB" sz="4800" b="1" u="sng" dirty="0">
              <a:solidFill>
                <a:srgbClr val="FFFFFF"/>
              </a:solidFill>
              <a:ea typeface="+mj-lt"/>
              <a:cs typeface="+mj-lt"/>
            </a:endParaRPr>
          </a:p>
        </p:txBody>
      </p:sp>
      <p:sp>
        <p:nvSpPr>
          <p:cNvPr id="68" name="Rectangle 6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066A0D6D-78CA-43C6-97A3-808CC8ECE9C3}"/>
              </a:ext>
            </a:extLst>
          </p:cNvPr>
          <p:cNvGraphicFramePr/>
          <p:nvPr>
            <p:extLst>
              <p:ext uri="{D42A27DB-BD31-4B8C-83A1-F6EECF244321}">
                <p14:modId xmlns:p14="http://schemas.microsoft.com/office/powerpoint/2010/main" val="2930005855"/>
              </p:ext>
            </p:extLst>
          </p:nvPr>
        </p:nvGraphicFramePr>
        <p:xfrm>
          <a:off x="1015140" y="1206767"/>
          <a:ext cx="10593496" cy="5229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42925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2628120" y="185944"/>
            <a:ext cx="6935759" cy="695999"/>
          </a:xfrm>
        </p:spPr>
        <p:txBody>
          <a:bodyPr anchor="t">
            <a:normAutofit/>
          </a:bodyPr>
          <a:lstStyle/>
          <a:p>
            <a:r>
              <a:rPr lang="en-GB" sz="4000" b="1" dirty="0">
                <a:solidFill>
                  <a:schemeClr val="bg1"/>
                </a:solidFill>
                <a:latin typeface="Century"/>
              </a:rPr>
              <a:t>Implementation Details</a:t>
            </a:r>
            <a:endParaRPr lang="en-GB" sz="4000" b="1" dirty="0">
              <a:solidFill>
                <a:schemeClr val="bg1"/>
              </a:solidFill>
              <a:ea typeface="+mj-lt"/>
              <a:cs typeface="+mj-lt"/>
            </a:endParaRPr>
          </a:p>
        </p:txBody>
      </p:sp>
      <p:sp>
        <p:nvSpPr>
          <p:cNvPr id="21" name="Rectangle 20">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EB0EF03-53F0-411F-9FF0-15D104D017D4}"/>
              </a:ext>
            </a:extLst>
          </p:cNvPr>
          <p:cNvPicPr>
            <a:picLocks noChangeAspect="1"/>
          </p:cNvPicPr>
          <p:nvPr/>
        </p:nvPicPr>
        <p:blipFill>
          <a:blip r:embed="rId2"/>
          <a:stretch>
            <a:fillRect/>
          </a:stretch>
        </p:blipFill>
        <p:spPr>
          <a:xfrm>
            <a:off x="2149919" y="881943"/>
            <a:ext cx="7434387" cy="5768418"/>
          </a:xfrm>
          <a:prstGeom prst="round2DiagRect">
            <a:avLst>
              <a:gd name="adj1" fmla="val 16667"/>
              <a:gd name="adj2" fmla="val 0"/>
            </a:avLst>
          </a:prstGeom>
          <a:ln w="127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813438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2399234" y="1123976"/>
            <a:ext cx="6935759" cy="695999"/>
          </a:xfrm>
        </p:spPr>
        <p:txBody>
          <a:bodyPr anchor="ctr">
            <a:normAutofit/>
          </a:bodyPr>
          <a:lstStyle/>
          <a:p>
            <a:r>
              <a:rPr lang="en-GB" sz="4000" b="1" dirty="0">
                <a:solidFill>
                  <a:schemeClr val="bg1"/>
                </a:solidFill>
                <a:latin typeface="Century"/>
              </a:rPr>
              <a:t>Implementation Details</a:t>
            </a:r>
            <a:endParaRPr lang="en-GB" sz="4000" b="1" dirty="0">
              <a:solidFill>
                <a:schemeClr val="bg1"/>
              </a:solidFill>
              <a:ea typeface="+mj-lt"/>
              <a:cs typeface="+mj-lt"/>
            </a:endParaRPr>
          </a:p>
        </p:txBody>
      </p:sp>
      <p:sp>
        <p:nvSpPr>
          <p:cNvPr id="21" name="Rectangle 20">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559E92B-0A40-48C6-9785-2777D05A6BC3}"/>
              </a:ext>
            </a:extLst>
          </p:cNvPr>
          <p:cNvPicPr>
            <a:picLocks noChangeAspect="1"/>
          </p:cNvPicPr>
          <p:nvPr/>
        </p:nvPicPr>
        <p:blipFill>
          <a:blip r:embed="rId2"/>
          <a:stretch>
            <a:fillRect/>
          </a:stretch>
        </p:blipFill>
        <p:spPr>
          <a:xfrm>
            <a:off x="869626" y="2018247"/>
            <a:ext cx="2979384" cy="2913903"/>
          </a:xfrm>
          <a:prstGeom prst="rect">
            <a:avLst/>
          </a:prstGeom>
        </p:spPr>
      </p:pic>
      <p:pic>
        <p:nvPicPr>
          <p:cNvPr id="6" name="Picture 5">
            <a:extLst>
              <a:ext uri="{FF2B5EF4-FFF2-40B4-BE49-F238E27FC236}">
                <a16:creationId xmlns:a16="http://schemas.microsoft.com/office/drawing/2014/main" id="{C1EBB70F-5463-4087-A5B1-B438507CF95A}"/>
              </a:ext>
            </a:extLst>
          </p:cNvPr>
          <p:cNvPicPr>
            <a:picLocks noChangeAspect="1"/>
          </p:cNvPicPr>
          <p:nvPr/>
        </p:nvPicPr>
        <p:blipFill rotWithShape="1">
          <a:blip r:embed="rId3"/>
          <a:srcRect t="2102" b="2923"/>
          <a:stretch/>
        </p:blipFill>
        <p:spPr>
          <a:xfrm>
            <a:off x="4601682" y="2018247"/>
            <a:ext cx="2979384" cy="2876422"/>
          </a:xfrm>
          <a:prstGeom prst="rect">
            <a:avLst/>
          </a:prstGeom>
        </p:spPr>
      </p:pic>
      <p:pic>
        <p:nvPicPr>
          <p:cNvPr id="8" name="Picture 7">
            <a:extLst>
              <a:ext uri="{FF2B5EF4-FFF2-40B4-BE49-F238E27FC236}">
                <a16:creationId xmlns:a16="http://schemas.microsoft.com/office/drawing/2014/main" id="{A098D02A-A82E-4C13-825B-C67E43EE8F14}"/>
              </a:ext>
            </a:extLst>
          </p:cNvPr>
          <p:cNvPicPr>
            <a:picLocks noChangeAspect="1"/>
          </p:cNvPicPr>
          <p:nvPr/>
        </p:nvPicPr>
        <p:blipFill>
          <a:blip r:embed="rId4"/>
          <a:stretch>
            <a:fillRect/>
          </a:stretch>
        </p:blipFill>
        <p:spPr>
          <a:xfrm>
            <a:off x="8333738" y="2018247"/>
            <a:ext cx="2979384" cy="2891047"/>
          </a:xfrm>
          <a:prstGeom prst="rect">
            <a:avLst/>
          </a:prstGeom>
        </p:spPr>
      </p:pic>
    </p:spTree>
    <p:extLst>
      <p:ext uri="{BB962C8B-B14F-4D97-AF65-F5344CB8AC3E}">
        <p14:creationId xmlns:p14="http://schemas.microsoft.com/office/powerpoint/2010/main" val="2333804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2399234" y="1123976"/>
            <a:ext cx="6935759" cy="695999"/>
          </a:xfrm>
        </p:spPr>
        <p:txBody>
          <a:bodyPr anchor="ctr">
            <a:normAutofit/>
          </a:bodyPr>
          <a:lstStyle/>
          <a:p>
            <a:r>
              <a:rPr lang="en-GB" sz="4000" b="1" dirty="0">
                <a:solidFill>
                  <a:schemeClr val="bg1"/>
                </a:solidFill>
                <a:latin typeface="Century"/>
              </a:rPr>
              <a:t>Implementation Details</a:t>
            </a:r>
            <a:endParaRPr lang="en-GB" sz="4000" b="1" dirty="0">
              <a:solidFill>
                <a:schemeClr val="bg1"/>
              </a:solidFill>
              <a:ea typeface="+mj-lt"/>
              <a:cs typeface="+mj-lt"/>
            </a:endParaRPr>
          </a:p>
        </p:txBody>
      </p:sp>
      <p:sp>
        <p:nvSpPr>
          <p:cNvPr id="21" name="Rectangle 20">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D71E3C2-91AE-46B6-8625-67163F6B012F}"/>
              </a:ext>
            </a:extLst>
          </p:cNvPr>
          <p:cNvPicPr>
            <a:picLocks noChangeAspect="1"/>
          </p:cNvPicPr>
          <p:nvPr/>
        </p:nvPicPr>
        <p:blipFill>
          <a:blip r:embed="rId2"/>
          <a:stretch>
            <a:fillRect/>
          </a:stretch>
        </p:blipFill>
        <p:spPr>
          <a:xfrm>
            <a:off x="869626" y="2012970"/>
            <a:ext cx="2979384" cy="2881699"/>
          </a:xfrm>
          <a:prstGeom prst="rect">
            <a:avLst/>
          </a:prstGeom>
        </p:spPr>
      </p:pic>
      <p:pic>
        <p:nvPicPr>
          <p:cNvPr id="9" name="Picture 8">
            <a:extLst>
              <a:ext uri="{FF2B5EF4-FFF2-40B4-BE49-F238E27FC236}">
                <a16:creationId xmlns:a16="http://schemas.microsoft.com/office/drawing/2014/main" id="{5154073B-E7F8-4AEE-ABD6-C99EA0426624}"/>
              </a:ext>
            </a:extLst>
          </p:cNvPr>
          <p:cNvPicPr>
            <a:picLocks noChangeAspect="1"/>
          </p:cNvPicPr>
          <p:nvPr/>
        </p:nvPicPr>
        <p:blipFill>
          <a:blip r:embed="rId3"/>
          <a:stretch>
            <a:fillRect/>
          </a:stretch>
        </p:blipFill>
        <p:spPr>
          <a:xfrm>
            <a:off x="4592430" y="2020568"/>
            <a:ext cx="2954825" cy="2866502"/>
          </a:xfrm>
          <a:prstGeom prst="rect">
            <a:avLst/>
          </a:prstGeom>
        </p:spPr>
      </p:pic>
      <p:pic>
        <p:nvPicPr>
          <p:cNvPr id="11" name="Picture 10">
            <a:extLst>
              <a:ext uri="{FF2B5EF4-FFF2-40B4-BE49-F238E27FC236}">
                <a16:creationId xmlns:a16="http://schemas.microsoft.com/office/drawing/2014/main" id="{7919C724-03E0-42A4-8155-9CA3C5E838B2}"/>
              </a:ext>
            </a:extLst>
          </p:cNvPr>
          <p:cNvPicPr>
            <a:picLocks noChangeAspect="1"/>
          </p:cNvPicPr>
          <p:nvPr/>
        </p:nvPicPr>
        <p:blipFill>
          <a:blip r:embed="rId4"/>
          <a:stretch>
            <a:fillRect/>
          </a:stretch>
        </p:blipFill>
        <p:spPr>
          <a:xfrm>
            <a:off x="8290675" y="2012758"/>
            <a:ext cx="2954824" cy="2874312"/>
          </a:xfrm>
          <a:prstGeom prst="rect">
            <a:avLst/>
          </a:prstGeom>
        </p:spPr>
      </p:pic>
    </p:spTree>
    <p:extLst>
      <p:ext uri="{BB962C8B-B14F-4D97-AF65-F5344CB8AC3E}">
        <p14:creationId xmlns:p14="http://schemas.microsoft.com/office/powerpoint/2010/main" val="13688488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2399234" y="1123976"/>
            <a:ext cx="6935759" cy="695999"/>
          </a:xfrm>
        </p:spPr>
        <p:txBody>
          <a:bodyPr anchor="ctr">
            <a:normAutofit/>
          </a:bodyPr>
          <a:lstStyle/>
          <a:p>
            <a:r>
              <a:rPr lang="en-GB" sz="4000" b="1" dirty="0">
                <a:solidFill>
                  <a:schemeClr val="bg1"/>
                </a:solidFill>
                <a:latin typeface="Century"/>
              </a:rPr>
              <a:t>Implementation Details</a:t>
            </a:r>
            <a:endParaRPr lang="en-GB" sz="4000" b="1" dirty="0">
              <a:solidFill>
                <a:schemeClr val="bg1"/>
              </a:solidFill>
              <a:ea typeface="+mj-lt"/>
              <a:cs typeface="+mj-lt"/>
            </a:endParaRPr>
          </a:p>
        </p:txBody>
      </p:sp>
      <p:sp>
        <p:nvSpPr>
          <p:cNvPr id="21" name="Rectangle 20">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1D7DC3-8ED6-4A1A-82A2-B917613BA4EA}"/>
              </a:ext>
            </a:extLst>
          </p:cNvPr>
          <p:cNvPicPr>
            <a:picLocks noChangeAspect="1"/>
          </p:cNvPicPr>
          <p:nvPr/>
        </p:nvPicPr>
        <p:blipFill>
          <a:blip r:embed="rId2"/>
          <a:stretch>
            <a:fillRect/>
          </a:stretch>
        </p:blipFill>
        <p:spPr>
          <a:xfrm>
            <a:off x="777588" y="2025522"/>
            <a:ext cx="3071422" cy="2933317"/>
          </a:xfrm>
          <a:prstGeom prst="rect">
            <a:avLst/>
          </a:prstGeom>
        </p:spPr>
      </p:pic>
      <p:pic>
        <p:nvPicPr>
          <p:cNvPr id="9" name="Picture 8">
            <a:extLst>
              <a:ext uri="{FF2B5EF4-FFF2-40B4-BE49-F238E27FC236}">
                <a16:creationId xmlns:a16="http://schemas.microsoft.com/office/drawing/2014/main" id="{6D145D77-3C74-447D-9589-EBFF75F6DBDE}"/>
              </a:ext>
            </a:extLst>
          </p:cNvPr>
          <p:cNvPicPr>
            <a:picLocks noChangeAspect="1"/>
          </p:cNvPicPr>
          <p:nvPr/>
        </p:nvPicPr>
        <p:blipFill>
          <a:blip r:embed="rId3"/>
          <a:stretch>
            <a:fillRect/>
          </a:stretch>
        </p:blipFill>
        <p:spPr>
          <a:xfrm>
            <a:off x="4555663" y="2018246"/>
            <a:ext cx="3098594" cy="2933315"/>
          </a:xfrm>
          <a:prstGeom prst="rect">
            <a:avLst/>
          </a:prstGeom>
        </p:spPr>
      </p:pic>
      <p:pic>
        <p:nvPicPr>
          <p:cNvPr id="11" name="Picture 10">
            <a:extLst>
              <a:ext uri="{FF2B5EF4-FFF2-40B4-BE49-F238E27FC236}">
                <a16:creationId xmlns:a16="http://schemas.microsoft.com/office/drawing/2014/main" id="{C2053993-4690-40B3-8B5D-0AC3F1D24D24}"/>
              </a:ext>
            </a:extLst>
          </p:cNvPr>
          <p:cNvPicPr>
            <a:picLocks noChangeAspect="1"/>
          </p:cNvPicPr>
          <p:nvPr/>
        </p:nvPicPr>
        <p:blipFill>
          <a:blip r:embed="rId4"/>
          <a:stretch>
            <a:fillRect/>
          </a:stretch>
        </p:blipFill>
        <p:spPr>
          <a:xfrm>
            <a:off x="8360910" y="2051733"/>
            <a:ext cx="3098594" cy="2899828"/>
          </a:xfrm>
          <a:prstGeom prst="rect">
            <a:avLst/>
          </a:prstGeom>
        </p:spPr>
      </p:pic>
    </p:spTree>
    <p:extLst>
      <p:ext uri="{BB962C8B-B14F-4D97-AF65-F5344CB8AC3E}">
        <p14:creationId xmlns:p14="http://schemas.microsoft.com/office/powerpoint/2010/main" val="372086128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2399234" y="1123976"/>
            <a:ext cx="6935759" cy="695999"/>
          </a:xfrm>
        </p:spPr>
        <p:txBody>
          <a:bodyPr anchor="ctr">
            <a:normAutofit/>
          </a:bodyPr>
          <a:lstStyle/>
          <a:p>
            <a:r>
              <a:rPr lang="en-GB" sz="4000" b="1" dirty="0">
                <a:solidFill>
                  <a:schemeClr val="bg1"/>
                </a:solidFill>
                <a:latin typeface="Century"/>
              </a:rPr>
              <a:t>Implementation Details</a:t>
            </a:r>
            <a:endParaRPr lang="en-GB" sz="4000" b="1" dirty="0">
              <a:solidFill>
                <a:schemeClr val="bg1"/>
              </a:solidFill>
              <a:ea typeface="+mj-lt"/>
              <a:cs typeface="+mj-lt"/>
            </a:endParaRPr>
          </a:p>
        </p:txBody>
      </p:sp>
      <p:sp>
        <p:nvSpPr>
          <p:cNvPr id="21" name="Rectangle 20">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54398BE-2B44-45DE-AF8B-155A1C9B7FD1}"/>
              </a:ext>
            </a:extLst>
          </p:cNvPr>
          <p:cNvPicPr>
            <a:picLocks noChangeAspect="1"/>
          </p:cNvPicPr>
          <p:nvPr/>
        </p:nvPicPr>
        <p:blipFill>
          <a:blip r:embed="rId2"/>
          <a:stretch>
            <a:fillRect/>
          </a:stretch>
        </p:blipFill>
        <p:spPr>
          <a:xfrm>
            <a:off x="4546703" y="1972212"/>
            <a:ext cx="3098594" cy="3005973"/>
          </a:xfrm>
          <a:prstGeom prst="rect">
            <a:avLst/>
          </a:prstGeom>
        </p:spPr>
      </p:pic>
    </p:spTree>
    <p:extLst>
      <p:ext uri="{BB962C8B-B14F-4D97-AF65-F5344CB8AC3E}">
        <p14:creationId xmlns:p14="http://schemas.microsoft.com/office/powerpoint/2010/main" val="33605761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6803" y="739998"/>
            <a:ext cx="9889188" cy="1400527"/>
          </a:xfrm>
          <a:gradFill flip="none" rotWithShape="1">
            <a:gsLst>
              <a:gs pos="100000">
                <a:srgbClr val="0070C0"/>
              </a:gs>
              <a:gs pos="3000">
                <a:srgbClr val="0070C0">
                  <a:tint val="23500"/>
                  <a:satMod val="160000"/>
                </a:srgbClr>
              </a:gs>
            </a:gsLst>
            <a:path path="circle">
              <a:fillToRect l="50000" t="50000" r="50000" b="50000"/>
            </a:path>
            <a:tileRect/>
          </a:gradFill>
        </p:spPr>
        <p:txBody>
          <a:bodyPr anchor="ctr">
            <a:normAutofit/>
          </a:bodyPr>
          <a:lstStyle/>
          <a:p>
            <a:r>
              <a:rPr lang="en-GB" sz="4800" b="1" u="sng" dirty="0">
                <a:latin typeface="Century"/>
              </a:rPr>
              <a:t>Limitations</a:t>
            </a:r>
            <a:endParaRPr lang="en-GB" sz="4800" b="1" u="sng" dirty="0">
              <a:latin typeface="Century"/>
              <a:ea typeface="+mj-lt"/>
              <a:cs typeface="+mj-lt"/>
            </a:endParaRPr>
          </a:p>
        </p:txBody>
      </p:sp>
      <p:sp>
        <p:nvSpPr>
          <p:cNvPr id="3" name="Subtitle 2"/>
          <p:cNvSpPr>
            <a:spLocks noGrp="1"/>
          </p:cNvSpPr>
          <p:nvPr>
            <p:ph type="subTitle" idx="1"/>
          </p:nvPr>
        </p:nvSpPr>
        <p:spPr>
          <a:xfrm>
            <a:off x="3917373" y="2462648"/>
            <a:ext cx="7093927" cy="3305403"/>
          </a:xfrm>
          <a:solidFill>
            <a:schemeClr val="accent1">
              <a:lumMod val="40000"/>
              <a:lumOff val="60000"/>
            </a:schemeClr>
          </a:solidFill>
          <a:effectLst>
            <a:softEdge rad="31750"/>
          </a:effectLst>
        </p:spPr>
        <p:txBody>
          <a:bodyPr vert="horz" lIns="91440" tIns="45720" rIns="91440" bIns="45720" rtlCol="0" anchor="ctr">
            <a:normAutofit/>
          </a:bodyPr>
          <a:lstStyle/>
          <a:p>
            <a:pPr marL="342900" indent="-342900" algn="just">
              <a:buChar char="•"/>
            </a:pPr>
            <a:r>
              <a:rPr lang="en-GB" sz="2000" dirty="0">
                <a:latin typeface="Times New Roman" panose="02020603050405020304" pitchFamily="18" charset="0"/>
                <a:cs typeface="Times New Roman" panose="02020603050405020304" pitchFamily="18" charset="0"/>
              </a:rPr>
              <a:t>The only limitation is that sometimes because of some user errors, it cannot recognize the digit properly.</a:t>
            </a:r>
          </a:p>
          <a:p>
            <a:pPr marL="342900" indent="-342900" algn="just">
              <a:buChar char="•"/>
            </a:pPr>
            <a:endParaRPr lang="en-GB" sz="2000" dirty="0">
              <a:latin typeface="Times New Roman" panose="02020603050405020304" pitchFamily="18" charset="0"/>
              <a:cs typeface="Times New Roman" panose="02020603050405020304" pitchFamily="18" charset="0"/>
            </a:endParaRPr>
          </a:p>
          <a:p>
            <a:pPr marL="342900" indent="-342900" algn="just">
              <a:buChar char="•"/>
            </a:pPr>
            <a:r>
              <a:rPr lang="en-GB" sz="2000" dirty="0">
                <a:latin typeface="Times New Roman" panose="02020603050405020304" pitchFamily="18" charset="0"/>
                <a:cs typeface="Times New Roman" panose="02020603050405020304" pitchFamily="18" charset="0"/>
              </a:rPr>
              <a:t>When the written digit is too rough and cannot be recognized properly, the accuracy may become low and will give the wrong result.</a:t>
            </a:r>
          </a:p>
        </p:txBody>
      </p:sp>
      <p:cxnSp>
        <p:nvCxnSpPr>
          <p:cNvPr id="40" name="Straight Connector 39">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425172"/>
            <a:ext cx="1469410" cy="46953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7" name="Graphic 6" descr="Document">
            <a:extLst>
              <a:ext uri="{FF2B5EF4-FFF2-40B4-BE49-F238E27FC236}">
                <a16:creationId xmlns:a16="http://schemas.microsoft.com/office/drawing/2014/main" id="{BFB2B57E-2C4B-4E5E-B097-E153B7708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899" y="2355650"/>
            <a:ext cx="3756276" cy="3756276"/>
          </a:xfrm>
          <a:prstGeom prst="rect">
            <a:avLst/>
          </a:prstGeom>
        </p:spPr>
      </p:pic>
    </p:spTree>
    <p:extLst>
      <p:ext uri="{BB962C8B-B14F-4D97-AF65-F5344CB8AC3E}">
        <p14:creationId xmlns:p14="http://schemas.microsoft.com/office/powerpoint/2010/main" val="1696032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48">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1281983" y="458342"/>
            <a:ext cx="9605948" cy="849883"/>
          </a:xfrm>
        </p:spPr>
        <p:txBody>
          <a:bodyPr>
            <a:normAutofit/>
          </a:bodyPr>
          <a:lstStyle/>
          <a:p>
            <a:r>
              <a:rPr lang="en-GB" sz="4000" b="1" u="sng" dirty="0">
                <a:solidFill>
                  <a:srgbClr val="FFFFFF"/>
                </a:solidFill>
                <a:latin typeface="Century"/>
              </a:rPr>
              <a:t>References</a:t>
            </a:r>
            <a:endParaRPr lang="en-GB" sz="4000" b="1" u="sng" dirty="0">
              <a:solidFill>
                <a:srgbClr val="FFFFFF"/>
              </a:solidFill>
              <a:ea typeface="+mj-lt"/>
              <a:cs typeface="+mj-lt"/>
            </a:endParaRPr>
          </a:p>
        </p:txBody>
      </p:sp>
      <p:sp>
        <p:nvSpPr>
          <p:cNvPr id="3" name="Subtitle 2"/>
          <p:cNvSpPr>
            <a:spLocks noGrp="1"/>
          </p:cNvSpPr>
          <p:nvPr>
            <p:ph type="subTitle" idx="1"/>
          </p:nvPr>
        </p:nvSpPr>
        <p:spPr>
          <a:xfrm>
            <a:off x="676489" y="1558636"/>
            <a:ext cx="10816936" cy="4119540"/>
          </a:xfrm>
          <a:solidFill>
            <a:schemeClr val="accent1">
              <a:lumMod val="60000"/>
              <a:lumOff val="40000"/>
            </a:schemeClr>
          </a:solidFill>
        </p:spPr>
        <p:txBody>
          <a:bodyPr vert="horz" lIns="91440" tIns="45720" rIns="91440" bIns="45720" rtlCol="0" anchor="ctr">
            <a:normAutofit/>
          </a:bodyPr>
          <a:lstStyle/>
          <a:p>
            <a:pPr marL="342900" indent="-342900" algn="just">
              <a:buChar char="•"/>
            </a:pPr>
            <a:r>
              <a:rPr lang="en-GB" sz="2000" u="sng" dirty="0">
                <a:solidFill>
                  <a:schemeClr val="accent1">
                    <a:lumMod val="75000"/>
                  </a:schemeClr>
                </a:solidFill>
                <a:latin typeface="Century"/>
                <a:ea typeface="+mn-lt"/>
                <a:cs typeface="+mn-lt"/>
                <a:hlinkClick r:id="rId2">
                  <a:extLst>
                    <a:ext uri="{A12FA001-AC4F-418D-AE19-62706E023703}">
                      <ahyp:hlinkClr xmlns:ahyp="http://schemas.microsoft.com/office/drawing/2018/hyperlinkcolor" val="tx"/>
                    </a:ext>
                  </a:extLst>
                </a:hlinkClick>
              </a:rPr>
              <a:t>https://thesai.org/Downloads/Volume11No7/Paper_19-Handwriting_Recognition_using_Artificial_Intelligence.pdf</a:t>
            </a:r>
            <a:endParaRPr lang="en-GB" sz="2000" u="sng" dirty="0">
              <a:solidFill>
                <a:schemeClr val="accent1">
                  <a:lumMod val="75000"/>
                </a:schemeClr>
              </a:solidFill>
              <a:latin typeface="Century"/>
              <a:ea typeface="+mn-lt"/>
              <a:cs typeface="+mn-lt"/>
            </a:endParaRPr>
          </a:p>
          <a:p>
            <a:pPr marL="342900" indent="-342900" algn="just">
              <a:buChar char="•"/>
            </a:pPr>
            <a:endParaRPr lang="en-GB" sz="2000" u="sng" dirty="0">
              <a:solidFill>
                <a:schemeClr val="accent1">
                  <a:lumMod val="75000"/>
                </a:schemeClr>
              </a:solidFill>
              <a:latin typeface="Century"/>
              <a:ea typeface="+mn-lt"/>
              <a:cs typeface="+mn-lt"/>
            </a:endParaRPr>
          </a:p>
          <a:p>
            <a:pPr marL="342900" indent="-342900" algn="just">
              <a:buChar char="•"/>
            </a:pPr>
            <a:r>
              <a:rPr lang="en-GB" sz="2000" dirty="0">
                <a:solidFill>
                  <a:schemeClr val="accent1">
                    <a:lumMod val="75000"/>
                  </a:schemeClr>
                </a:solidFill>
                <a:ea typeface="+mn-lt"/>
                <a:cs typeface="+mn-lt"/>
                <a:hlinkClick r:id="rId3">
                  <a:extLst>
                    <a:ext uri="{A12FA001-AC4F-418D-AE19-62706E023703}">
                      <ahyp:hlinkClr xmlns:ahyp="http://schemas.microsoft.com/office/drawing/2018/hyperlinkcolor" val="tx"/>
                    </a:ext>
                  </a:extLst>
                </a:hlinkClick>
              </a:rPr>
              <a:t>https://www.sciencedirect.com/topics/computer-science/handwriting-recognition</a:t>
            </a:r>
            <a:endParaRPr lang="en-GB" sz="2000" dirty="0">
              <a:solidFill>
                <a:schemeClr val="accent1">
                  <a:lumMod val="75000"/>
                </a:schemeClr>
              </a:solidFill>
              <a:ea typeface="+mn-lt"/>
              <a:cs typeface="+mn-lt"/>
            </a:endParaRPr>
          </a:p>
          <a:p>
            <a:pPr marL="342900" indent="-342900" algn="just">
              <a:buChar char="•"/>
            </a:pPr>
            <a:endParaRPr lang="en-GB" sz="2000" u="sng" dirty="0">
              <a:solidFill>
                <a:schemeClr val="accent1">
                  <a:lumMod val="75000"/>
                </a:schemeClr>
              </a:solidFill>
              <a:latin typeface="Century"/>
              <a:cs typeface="Calibri"/>
            </a:endParaRPr>
          </a:p>
          <a:p>
            <a:pPr marL="342900" indent="-342900" algn="just">
              <a:buChar char="•"/>
            </a:pPr>
            <a:r>
              <a:rPr lang="en-GB" sz="2000" dirty="0">
                <a:solidFill>
                  <a:schemeClr val="accent1">
                    <a:lumMod val="75000"/>
                  </a:schemeClr>
                </a:solidFill>
                <a:ea typeface="+mn-lt"/>
                <a:cs typeface="+mn-lt"/>
                <a:hlinkClick r:id="rId4">
                  <a:extLst>
                    <a:ext uri="{A12FA001-AC4F-418D-AE19-62706E023703}">
                      <ahyp:hlinkClr xmlns:ahyp="http://schemas.microsoft.com/office/drawing/2018/hyperlinkcolor" val="tx"/>
                    </a:ext>
                  </a:extLst>
                </a:hlinkClick>
              </a:rPr>
              <a:t>https://www.researchgate.net/publication/343345535_Handwriting_Recognition_using_Artificial_Intelligence_Neural_Network_and_Image_Processing</a:t>
            </a:r>
            <a:endParaRPr lang="en-GB" sz="2000" dirty="0">
              <a:solidFill>
                <a:schemeClr val="accent1">
                  <a:lumMod val="75000"/>
                </a:schemeClr>
              </a:solidFill>
              <a:latin typeface="Calibri"/>
              <a:cs typeface="Calibri"/>
            </a:endParaRPr>
          </a:p>
        </p:txBody>
      </p:sp>
      <p:pic>
        <p:nvPicPr>
          <p:cNvPr id="7" name="Graphic 6" descr="Document">
            <a:extLst>
              <a:ext uri="{FF2B5EF4-FFF2-40B4-BE49-F238E27FC236}">
                <a16:creationId xmlns:a16="http://schemas.microsoft.com/office/drawing/2014/main" id="{BFB2B57E-2C4B-4E5E-B097-E153B77083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58090" y="5678176"/>
            <a:ext cx="1179824" cy="1179824"/>
          </a:xfrm>
          <a:prstGeom prst="rect">
            <a:avLst/>
          </a:prstGeom>
        </p:spPr>
      </p:pic>
      <p:pic>
        <p:nvPicPr>
          <p:cNvPr id="4" name="Picture 3">
            <a:extLst>
              <a:ext uri="{FF2B5EF4-FFF2-40B4-BE49-F238E27FC236}">
                <a16:creationId xmlns:a16="http://schemas.microsoft.com/office/drawing/2014/main" id="{2D3F493F-159C-4E3D-A8EC-64E28F67F479}"/>
              </a:ext>
            </a:extLst>
          </p:cNvPr>
          <p:cNvPicPr>
            <a:picLocks noChangeAspect="1"/>
          </p:cNvPicPr>
          <p:nvPr/>
        </p:nvPicPr>
        <p:blipFill>
          <a:blip r:embed="rId7"/>
          <a:stretch>
            <a:fillRect/>
          </a:stretch>
        </p:blipFill>
        <p:spPr>
          <a:xfrm>
            <a:off x="-96064" y="5678176"/>
            <a:ext cx="1182727" cy="1182727"/>
          </a:xfrm>
          <a:prstGeom prst="rect">
            <a:avLst/>
          </a:prstGeom>
        </p:spPr>
      </p:pic>
    </p:spTree>
    <p:extLst>
      <p:ext uri="{BB962C8B-B14F-4D97-AF65-F5344CB8AC3E}">
        <p14:creationId xmlns:p14="http://schemas.microsoft.com/office/powerpoint/2010/main" val="10754808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rot="21431221">
            <a:off x="2367881" y="2921619"/>
            <a:ext cx="6944127" cy="1107162"/>
          </a:xfrm>
        </p:spPr>
        <p:txBody>
          <a:bodyPr anchor="ctr">
            <a:normAutofit/>
          </a:bodyPr>
          <a:lstStyle/>
          <a:p>
            <a:r>
              <a:rPr lang="en-GB" b="1" i="1" u="sng" dirty="0">
                <a:solidFill>
                  <a:schemeClr val="bg1"/>
                </a:solidFill>
                <a:latin typeface="French Script MT" panose="03020402040607040605" pitchFamily="66" charset="0"/>
                <a:ea typeface="+mj-lt"/>
                <a:cs typeface="+mj-lt"/>
              </a:rPr>
              <a:t>Thank You</a:t>
            </a:r>
          </a:p>
        </p:txBody>
      </p:sp>
      <p:sp>
        <p:nvSpPr>
          <p:cNvPr id="21" name="Rectangle 20">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684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67747" y="851517"/>
            <a:ext cx="5464814" cy="2991416"/>
          </a:xfrm>
          <a:prstGeom prst="snip2DiagRect">
            <a:avLst/>
          </a:prstGeom>
          <a:solidFill>
            <a:srgbClr val="00B0F0"/>
          </a:solidFill>
          <a:ln w="28575">
            <a:solidFill>
              <a:schemeClr val="tx1"/>
            </a:solidFill>
            <a:prstDash val="lgDash"/>
          </a:ln>
        </p:spPr>
        <p:txBody>
          <a:bodyPr anchor="ctr">
            <a:normAutofit fontScale="90000"/>
          </a:bodyPr>
          <a:lstStyle/>
          <a:p>
            <a:pPr algn="l"/>
            <a:r>
              <a:rPr lang="en-GB" b="1" u="sng" dirty="0">
                <a:solidFill>
                  <a:srgbClr val="002060"/>
                </a:solidFill>
                <a:latin typeface="Algerian" panose="04020705040A02060702" pitchFamily="82" charset="0"/>
              </a:rPr>
              <a:t>Handwritten Digit Recognition</a:t>
            </a:r>
            <a:endParaRPr lang="en-US" b="1" u="sng" dirty="0">
              <a:solidFill>
                <a:srgbClr val="002060"/>
              </a:solidFill>
              <a:latin typeface="Algerian" panose="04020705040A02060702" pitchFamily="82" charset="0"/>
            </a:endParaRPr>
          </a:p>
        </p:txBody>
      </p:sp>
      <p:sp>
        <p:nvSpPr>
          <p:cNvPr id="3" name="Subtitle 2"/>
          <p:cNvSpPr>
            <a:spLocks noGrp="1"/>
          </p:cNvSpPr>
          <p:nvPr>
            <p:ph type="subTitle" idx="1"/>
          </p:nvPr>
        </p:nvSpPr>
        <p:spPr>
          <a:xfrm>
            <a:off x="671628" y="4899723"/>
            <a:ext cx="4768119" cy="1501078"/>
          </a:xfrm>
          <a:prstGeom prst="round2DiagRect">
            <a:avLst/>
          </a:prstGeom>
          <a:solidFill>
            <a:schemeClr val="accent2">
              <a:lumMod val="20000"/>
              <a:lumOff val="80000"/>
            </a:schemeClr>
          </a:solidFill>
          <a:ln w="28575">
            <a:solidFill>
              <a:srgbClr val="FF0000"/>
            </a:solidFill>
            <a:prstDash val="sysDot"/>
          </a:ln>
        </p:spPr>
        <p:txBody>
          <a:bodyPr anchor="ctr">
            <a:normAutofit/>
          </a:bodyPr>
          <a:lstStyle/>
          <a:p>
            <a:pPr algn="l"/>
            <a:r>
              <a:rPr lang="en-GB" sz="2000" i="1" u="sng" dirty="0">
                <a:solidFill>
                  <a:srgbClr val="002060"/>
                </a:solidFill>
                <a:latin typeface="Times New Roman" panose="02020603050405020304" pitchFamily="18" charset="0"/>
                <a:cs typeface="Times New Roman" panose="02020603050405020304" pitchFamily="18" charset="0"/>
              </a:rPr>
              <a:t>Prepared By</a:t>
            </a:r>
            <a:r>
              <a:rPr lang="en-GB" sz="2000" dirty="0">
                <a:solidFill>
                  <a:srgbClr val="002060"/>
                </a:solidFill>
                <a:latin typeface="Times New Roman" panose="02020603050405020304" pitchFamily="18" charset="0"/>
                <a:cs typeface="Times New Roman" panose="02020603050405020304" pitchFamily="18" charset="0"/>
              </a:rPr>
              <a:t>:</a:t>
            </a:r>
          </a:p>
          <a:p>
            <a:pPr algn="l"/>
            <a:r>
              <a:rPr lang="en-GB" sz="2000" dirty="0">
                <a:solidFill>
                  <a:schemeClr val="accent1">
                    <a:lumMod val="75000"/>
                  </a:schemeClr>
                </a:solidFill>
                <a:latin typeface="Times New Roman" panose="02020603050405020304" pitchFamily="18" charset="0"/>
                <a:cs typeface="Times New Roman" panose="02020603050405020304" pitchFamily="18" charset="0"/>
              </a:rPr>
              <a:t>SHIVANGI MODI</a:t>
            </a:r>
            <a:br>
              <a:rPr lang="en-GB" sz="2000" dirty="0">
                <a:solidFill>
                  <a:schemeClr val="accent1">
                    <a:lumMod val="75000"/>
                  </a:schemeClr>
                </a:solidFill>
                <a:latin typeface="Times New Roman" panose="02020603050405020304" pitchFamily="18" charset="0"/>
                <a:cs typeface="Times New Roman" panose="02020603050405020304" pitchFamily="18" charset="0"/>
              </a:rPr>
            </a:br>
            <a:r>
              <a:rPr lang="en-GB" sz="2000" dirty="0">
                <a:solidFill>
                  <a:schemeClr val="accent1">
                    <a:lumMod val="75000"/>
                  </a:schemeClr>
                </a:solidFill>
                <a:latin typeface="Times New Roman" panose="02020603050405020304" pitchFamily="18" charset="0"/>
                <a:cs typeface="Times New Roman" panose="02020603050405020304" pitchFamily="18" charset="0"/>
              </a:rPr>
              <a:t>DISHA PADSHALA</a:t>
            </a:r>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ocument">
            <a:extLst>
              <a:ext uri="{FF2B5EF4-FFF2-40B4-BE49-F238E27FC236}">
                <a16:creationId xmlns:a16="http://schemas.microsoft.com/office/drawing/2014/main" id="{BFB2B57E-2C4B-4E5E-B097-E153B7708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9325315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8177480" cy="1035407"/>
          </a:xfrm>
        </p:spPr>
        <p:txBody>
          <a:bodyPr>
            <a:normAutofit/>
          </a:bodyPr>
          <a:lstStyle/>
          <a:p>
            <a:r>
              <a:rPr lang="en-GB" sz="4000" b="1" u="sng" dirty="0">
                <a:solidFill>
                  <a:srgbClr val="FFFFFF"/>
                </a:solidFill>
                <a:latin typeface="Century"/>
                <a:ea typeface="+mj-lt"/>
                <a:cs typeface="+mj-lt"/>
              </a:rPr>
              <a:t>Contents of Presentation</a:t>
            </a:r>
            <a:endParaRPr lang="en-US" sz="4000" b="1" u="sng" dirty="0">
              <a:solidFill>
                <a:srgbClr val="FFFFFF"/>
              </a:solidFill>
              <a:latin typeface="Century"/>
              <a:cs typeface="Calibri Light"/>
            </a:endParaRPr>
          </a:p>
        </p:txBody>
      </p:sp>
      <p:sp>
        <p:nvSpPr>
          <p:cNvPr id="3" name="Subtitle 2"/>
          <p:cNvSpPr>
            <a:spLocks noGrp="1"/>
          </p:cNvSpPr>
          <p:nvPr>
            <p:ph idx="1"/>
          </p:nvPr>
        </p:nvSpPr>
        <p:spPr>
          <a:xfrm>
            <a:off x="1367624" y="2490436"/>
            <a:ext cx="9708995" cy="3567173"/>
          </a:xfrm>
        </p:spPr>
        <p:txBody>
          <a:bodyPr vert="horz" lIns="91440" tIns="45720" rIns="91440" bIns="45720" rtlCol="0" anchor="ctr">
            <a:noAutofit/>
          </a:bodyPr>
          <a:lstStyle/>
          <a:p>
            <a:pPr marL="0" indent="0">
              <a:buNone/>
            </a:pPr>
            <a:endParaRPr lang="en-GB" sz="1100" dirty="0">
              <a:cs typeface="Calibri"/>
            </a:endParaRPr>
          </a:p>
          <a:p>
            <a:pPr marL="0" indent="0">
              <a:buNone/>
            </a:pPr>
            <a:r>
              <a:rPr lang="en-GB" sz="1600" dirty="0">
                <a:latin typeface="Century"/>
                <a:ea typeface="+mn-lt"/>
                <a:cs typeface="+mn-lt"/>
              </a:rPr>
              <a:t>1. Background Theory</a:t>
            </a:r>
          </a:p>
          <a:p>
            <a:pPr marL="0" indent="0">
              <a:buNone/>
            </a:pPr>
            <a:r>
              <a:rPr lang="en-GB" sz="1600" dirty="0">
                <a:latin typeface="Century"/>
                <a:ea typeface="+mn-lt"/>
                <a:cs typeface="+mn-lt"/>
              </a:rPr>
              <a:t>2. Problem Statement</a:t>
            </a:r>
            <a:endParaRPr lang="en-GB" sz="1600" dirty="0">
              <a:latin typeface="Century"/>
              <a:cs typeface="Calibri"/>
            </a:endParaRPr>
          </a:p>
          <a:p>
            <a:pPr marL="0" indent="0">
              <a:buNone/>
            </a:pPr>
            <a:r>
              <a:rPr lang="en-GB" sz="1600" dirty="0">
                <a:latin typeface="Century"/>
                <a:ea typeface="+mn-lt"/>
                <a:cs typeface="+mn-lt"/>
              </a:rPr>
              <a:t>3. Why we need this Handwriting recognition?</a:t>
            </a:r>
          </a:p>
          <a:p>
            <a:pPr marL="0" indent="0">
              <a:buNone/>
            </a:pPr>
            <a:r>
              <a:rPr lang="en-GB" sz="1600" dirty="0">
                <a:latin typeface="Century"/>
                <a:ea typeface="+mn-lt"/>
                <a:cs typeface="+mn-lt"/>
              </a:rPr>
              <a:t>4. Proposed System and Scope of System.</a:t>
            </a:r>
            <a:endParaRPr lang="en-GB" sz="1600" dirty="0">
              <a:latin typeface="Century"/>
              <a:cs typeface="Calibri"/>
            </a:endParaRPr>
          </a:p>
          <a:p>
            <a:pPr marL="0" indent="0">
              <a:buNone/>
            </a:pPr>
            <a:r>
              <a:rPr lang="en-GB" sz="1600" dirty="0">
                <a:latin typeface="Century"/>
                <a:ea typeface="+mn-lt"/>
                <a:cs typeface="+mn-lt"/>
              </a:rPr>
              <a:t>5. Hardware and Software Requirements (Tools and Technology to be used to build and deploy)</a:t>
            </a:r>
            <a:endParaRPr lang="en-GB" sz="1600" dirty="0">
              <a:latin typeface="Century"/>
              <a:cs typeface="Calibri"/>
            </a:endParaRPr>
          </a:p>
          <a:p>
            <a:pPr marL="0" indent="0">
              <a:buNone/>
            </a:pPr>
            <a:r>
              <a:rPr lang="en-GB" sz="1600" dirty="0">
                <a:latin typeface="Century"/>
                <a:ea typeface="+mn-lt"/>
                <a:cs typeface="+mn-lt"/>
              </a:rPr>
              <a:t>6. Project Definition and Planning (Gantt Chart).</a:t>
            </a:r>
            <a:endParaRPr lang="en-GB" sz="1600" dirty="0">
              <a:latin typeface="Century"/>
              <a:cs typeface="Calibri"/>
            </a:endParaRPr>
          </a:p>
          <a:p>
            <a:pPr marL="0" indent="0">
              <a:buNone/>
            </a:pPr>
            <a:r>
              <a:rPr lang="en-GB" sz="1600" dirty="0">
                <a:latin typeface="Century"/>
                <a:ea typeface="+mn-lt"/>
                <a:cs typeface="+mn-lt"/>
              </a:rPr>
              <a:t>7. Implementation Details.</a:t>
            </a:r>
            <a:endParaRPr lang="en-GB" sz="1600" dirty="0">
              <a:latin typeface="Century"/>
              <a:cs typeface="Calibri"/>
            </a:endParaRPr>
          </a:p>
          <a:p>
            <a:pPr marL="0" indent="0">
              <a:buNone/>
            </a:pPr>
            <a:r>
              <a:rPr lang="en-GB" sz="1600" dirty="0">
                <a:latin typeface="Century"/>
                <a:ea typeface="+mn-lt"/>
                <a:cs typeface="+mn-lt"/>
              </a:rPr>
              <a:t>8. Limitations and Future Scope</a:t>
            </a:r>
            <a:endParaRPr lang="en-GB" sz="1600" dirty="0">
              <a:latin typeface="Century"/>
              <a:cs typeface="Calibri"/>
            </a:endParaRPr>
          </a:p>
          <a:p>
            <a:pPr marL="0" indent="0">
              <a:buNone/>
            </a:pPr>
            <a:r>
              <a:rPr lang="en-GB" sz="1600" dirty="0">
                <a:latin typeface="Century"/>
                <a:ea typeface="+mn-lt"/>
                <a:cs typeface="+mn-lt"/>
              </a:rPr>
              <a:t>9. References.</a:t>
            </a:r>
            <a:endParaRPr lang="en-GB" sz="1600" dirty="0">
              <a:latin typeface="Century"/>
              <a:cs typeface="Calibri"/>
            </a:endParaRPr>
          </a:p>
        </p:txBody>
      </p:sp>
    </p:spTree>
    <p:extLst>
      <p:ext uri="{BB962C8B-B14F-4D97-AF65-F5344CB8AC3E}">
        <p14:creationId xmlns:p14="http://schemas.microsoft.com/office/powerpoint/2010/main" val="11165906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90744" y="234049"/>
            <a:ext cx="9410512" cy="1015826"/>
          </a:xfrm>
        </p:spPr>
        <p:txBody>
          <a:bodyPr anchor="ctr">
            <a:normAutofit/>
          </a:bodyPr>
          <a:lstStyle/>
          <a:p>
            <a:pPr algn="l"/>
            <a:r>
              <a:rPr lang="en-GB" sz="3800" b="1" u="sng" dirty="0">
                <a:solidFill>
                  <a:srgbClr val="FFFFFF"/>
                </a:solidFill>
                <a:latin typeface="Times New Roman" panose="02020603050405020304" pitchFamily="18" charset="0"/>
                <a:cs typeface="Times New Roman" panose="02020603050405020304" pitchFamily="18" charset="0"/>
              </a:rPr>
              <a:t>Background Theory and Problem Statement</a:t>
            </a:r>
            <a:endParaRPr lang="en-GB" sz="4800" b="1" u="sng" dirty="0">
              <a:solidFill>
                <a:srgbClr val="FFFFFF"/>
              </a:solidFill>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49205" y="1250303"/>
            <a:ext cx="11287273" cy="5296626"/>
          </a:xfrm>
        </p:spPr>
        <p:txBody>
          <a:bodyPr vert="horz" lIns="91440" tIns="45720" rIns="91440" bIns="45720" rtlCol="0" anchor="ctr">
            <a:noAutofit/>
          </a:bodyPr>
          <a:lstStyle/>
          <a:p>
            <a:pPr marL="342900" indent="-288000" algn="just">
              <a:lnSpc>
                <a:spcPct val="120000"/>
              </a:lnSpc>
              <a:buChar char="•"/>
            </a:pPr>
            <a:r>
              <a:rPr lang="en-GB" sz="1600" dirty="0">
                <a:solidFill>
                  <a:schemeClr val="bg1"/>
                </a:solidFill>
                <a:latin typeface="Times New Roman" panose="02020603050405020304" pitchFamily="18" charset="0"/>
                <a:ea typeface="+mn-lt"/>
                <a:cs typeface="Times New Roman" panose="02020603050405020304" pitchFamily="18" charset="0"/>
              </a:rPr>
              <a:t>Handwriting character recognition is one of the research fields in computer vision, artificial intelligence, and pattern recognition. A computer application that performs Handwriting Recognition can be argued to have the ability to acquire and detecting characters in pictures, paper documents, and other sources and convert them into electronic format or machine-encoded form. </a:t>
            </a:r>
          </a:p>
          <a:p>
            <a:pPr marL="342900" indent="-288000" algn="just">
              <a:lnSpc>
                <a:spcPct val="120000"/>
              </a:lnSpc>
              <a:buChar char="•"/>
            </a:pPr>
            <a:r>
              <a:rPr lang="en-GB" sz="1600" dirty="0">
                <a:solidFill>
                  <a:schemeClr val="bg1"/>
                </a:solidFill>
                <a:latin typeface="Times New Roman" panose="02020603050405020304" pitchFamily="18" charset="0"/>
                <a:ea typeface="+mn-lt"/>
                <a:cs typeface="Times New Roman" panose="02020603050405020304" pitchFamily="18" charset="0"/>
              </a:rPr>
              <a:t>The system may obtain handwriting sources from a piece of paper through optical scanning or intelligent word recognition. </a:t>
            </a:r>
          </a:p>
          <a:p>
            <a:pPr marL="342900" indent="-288000" algn="just">
              <a:lnSpc>
                <a:spcPct val="120000"/>
              </a:lnSpc>
              <a:buChar char="•"/>
            </a:pPr>
            <a:r>
              <a:rPr lang="en-GB" sz="1600" dirty="0">
                <a:solidFill>
                  <a:schemeClr val="bg1"/>
                </a:solidFill>
                <a:latin typeface="Times New Roman" panose="02020603050405020304" pitchFamily="18" charset="0"/>
                <a:ea typeface="+mn-lt"/>
                <a:cs typeface="Times New Roman" panose="02020603050405020304" pitchFamily="18" charset="0"/>
              </a:rPr>
              <a:t>In other words, </a:t>
            </a:r>
            <a:r>
              <a:rPr lang="en-GB" sz="1600" u="sng" dirty="0">
                <a:solidFill>
                  <a:schemeClr val="bg1"/>
                </a:solidFill>
                <a:latin typeface="Times New Roman" panose="02020603050405020304" pitchFamily="18" charset="0"/>
                <a:ea typeface="+mn-lt"/>
                <a:cs typeface="Times New Roman" panose="02020603050405020304" pitchFamily="18" charset="0"/>
              </a:rPr>
              <a:t>Handwriting Recognition</a:t>
            </a:r>
            <a:r>
              <a:rPr lang="en-GB" sz="1600" dirty="0">
                <a:solidFill>
                  <a:schemeClr val="bg1"/>
                </a:solidFill>
                <a:latin typeface="Times New Roman" panose="02020603050405020304" pitchFamily="18" charset="0"/>
                <a:ea typeface="+mn-lt"/>
                <a:cs typeface="Times New Roman" panose="02020603050405020304" pitchFamily="18" charset="0"/>
              </a:rPr>
              <a:t> may involve a system detecting movements of a pen tip on the screen to get a clue of the characters being written. </a:t>
            </a:r>
            <a:endParaRPr lang="en-US" sz="1600" dirty="0">
              <a:solidFill>
                <a:schemeClr val="bg1"/>
              </a:solidFill>
              <a:latin typeface="Times New Roman" panose="02020603050405020304" pitchFamily="18" charset="0"/>
              <a:ea typeface="+mn-lt"/>
              <a:cs typeface="Times New Roman" panose="02020603050405020304" pitchFamily="18" charset="0"/>
            </a:endParaRPr>
          </a:p>
          <a:p>
            <a:pPr marL="342900" indent="-288000" algn="just">
              <a:lnSpc>
                <a:spcPct val="120000"/>
              </a:lnSpc>
              <a:buChar char="•"/>
            </a:pPr>
            <a:r>
              <a:rPr lang="en-GB" sz="1600" u="sng" dirty="0">
                <a:solidFill>
                  <a:schemeClr val="bg1"/>
                </a:solidFill>
                <a:latin typeface="Times New Roman" panose="02020603050405020304" pitchFamily="18" charset="0"/>
                <a:ea typeface="+mn-lt"/>
                <a:cs typeface="Times New Roman" panose="02020603050405020304" pitchFamily="18" charset="0"/>
              </a:rPr>
              <a:t>Handwriting Recognition </a:t>
            </a:r>
            <a:r>
              <a:rPr lang="en-GB" sz="1600" dirty="0">
                <a:solidFill>
                  <a:schemeClr val="bg1"/>
                </a:solidFill>
                <a:latin typeface="Times New Roman" panose="02020603050405020304" pitchFamily="18" charset="0"/>
                <a:ea typeface="+mn-lt"/>
                <a:cs typeface="Times New Roman" panose="02020603050405020304" pitchFamily="18" charset="0"/>
              </a:rPr>
              <a:t>can be classified into two categories: </a:t>
            </a:r>
          </a:p>
          <a:p>
            <a:pPr marL="800100" lvl="1" indent="-288000" algn="just">
              <a:lnSpc>
                <a:spcPct val="100000"/>
              </a:lnSpc>
              <a:buFont typeface="Wingdings" panose="05000000000000000000" pitchFamily="2" charset="2"/>
              <a:buChar char="Ø"/>
            </a:pPr>
            <a:r>
              <a:rPr lang="en-GB" sz="1400" dirty="0">
                <a:solidFill>
                  <a:schemeClr val="bg1"/>
                </a:solidFill>
                <a:latin typeface="Times New Roman" panose="02020603050405020304" pitchFamily="18" charset="0"/>
                <a:ea typeface="+mn-lt"/>
                <a:cs typeface="Times New Roman" panose="02020603050405020304" pitchFamily="18" charset="0"/>
              </a:rPr>
              <a:t>Offline </a:t>
            </a:r>
            <a:r>
              <a:rPr lang="en-US" sz="1400" dirty="0">
                <a:solidFill>
                  <a:schemeClr val="bg1"/>
                </a:solidFill>
                <a:latin typeface="Times New Roman" panose="02020603050405020304" pitchFamily="18" charset="0"/>
                <a:ea typeface="+mn-lt"/>
                <a:cs typeface="Times New Roman" panose="02020603050405020304" pitchFamily="18" charset="0"/>
              </a:rPr>
              <a:t>Recognition</a:t>
            </a:r>
          </a:p>
          <a:p>
            <a:pPr marL="800100" lvl="1" indent="-288000" algn="just">
              <a:lnSpc>
                <a:spcPct val="100000"/>
              </a:lnSpc>
              <a:buFont typeface="Wingdings" panose="05000000000000000000" pitchFamily="2" charset="2"/>
              <a:buChar char="Ø"/>
            </a:pPr>
            <a:r>
              <a:rPr lang="en-GB" sz="1400" dirty="0">
                <a:solidFill>
                  <a:schemeClr val="bg1"/>
                </a:solidFill>
                <a:latin typeface="Times New Roman" panose="02020603050405020304" pitchFamily="18" charset="0"/>
                <a:ea typeface="+mn-lt"/>
                <a:cs typeface="Times New Roman" panose="02020603050405020304" pitchFamily="18" charset="0"/>
              </a:rPr>
              <a:t>Online </a:t>
            </a:r>
            <a:r>
              <a:rPr lang="en-US" sz="1400" dirty="0">
                <a:solidFill>
                  <a:schemeClr val="bg1"/>
                </a:solidFill>
                <a:latin typeface="Times New Roman" panose="02020603050405020304" pitchFamily="18" charset="0"/>
                <a:ea typeface="+mn-lt"/>
                <a:cs typeface="Times New Roman" panose="02020603050405020304" pitchFamily="18" charset="0"/>
              </a:rPr>
              <a:t>Recognition </a:t>
            </a:r>
            <a:endParaRPr lang="en-GB" sz="1400" dirty="0">
              <a:solidFill>
                <a:schemeClr val="bg1"/>
              </a:solidFill>
              <a:latin typeface="Times New Roman" panose="02020603050405020304" pitchFamily="18" charset="0"/>
              <a:ea typeface="+mn-lt"/>
              <a:cs typeface="Times New Roman" panose="02020603050405020304" pitchFamily="18" charset="0"/>
            </a:endParaRPr>
          </a:p>
          <a:p>
            <a:pPr marL="342900" indent="-288000" algn="just">
              <a:lnSpc>
                <a:spcPct val="120000"/>
              </a:lnSpc>
              <a:buChar char="•"/>
            </a:pPr>
            <a:r>
              <a:rPr lang="en-GB" sz="1600" i="1" u="sng" dirty="0">
                <a:solidFill>
                  <a:schemeClr val="bg1"/>
                </a:solidFill>
                <a:latin typeface="Times New Roman" panose="02020603050405020304" pitchFamily="18" charset="0"/>
                <a:ea typeface="+mn-lt"/>
                <a:cs typeface="Times New Roman" panose="02020603050405020304" pitchFamily="18" charset="0"/>
              </a:rPr>
              <a:t>Offline Handwriting Recognition </a:t>
            </a:r>
            <a:r>
              <a:rPr lang="en-GB" sz="1600" dirty="0">
                <a:solidFill>
                  <a:schemeClr val="bg1"/>
                </a:solidFill>
                <a:latin typeface="Times New Roman" panose="02020603050405020304" pitchFamily="18" charset="0"/>
                <a:ea typeface="+mn-lt"/>
                <a:cs typeface="Times New Roman" panose="02020603050405020304" pitchFamily="18" charset="0"/>
              </a:rPr>
              <a:t>involved the extraction of text or characters from an image to have letter codes that can be used within a computer. A system is provided with a handwriting document to read and convert the handwriting to a digital format. </a:t>
            </a:r>
          </a:p>
          <a:p>
            <a:pPr marL="342900" indent="-288000" algn="just">
              <a:lnSpc>
                <a:spcPct val="120000"/>
              </a:lnSpc>
              <a:buChar char="•"/>
            </a:pPr>
            <a:r>
              <a:rPr lang="en-GB" sz="1600" i="1" u="sng" dirty="0">
                <a:solidFill>
                  <a:schemeClr val="bg1"/>
                </a:solidFill>
                <a:latin typeface="Times New Roman" panose="02020603050405020304" pitchFamily="18" charset="0"/>
                <a:ea typeface="+mn-lt"/>
                <a:cs typeface="Times New Roman" panose="02020603050405020304" pitchFamily="18" charset="0"/>
              </a:rPr>
              <a:t>Online handwriting recognition, </a:t>
            </a:r>
            <a:r>
              <a:rPr lang="en-GB" sz="1600" dirty="0">
                <a:solidFill>
                  <a:schemeClr val="bg1"/>
                </a:solidFill>
                <a:latin typeface="Times New Roman" panose="02020603050405020304" pitchFamily="18" charset="0"/>
                <a:ea typeface="+mn-lt"/>
                <a:cs typeface="Times New Roman" panose="02020603050405020304" pitchFamily="18" charset="0"/>
              </a:rPr>
              <a:t>on the other hand, involved automatic detection or conversion of characters as they are written on the specialized screen. Among the existing techniques that are used to model, and train handwriting character recognition include </a:t>
            </a:r>
            <a:r>
              <a:rPr lang="en-GB" sz="1600" b="1" i="1" dirty="0">
                <a:solidFill>
                  <a:srgbClr val="00B0F0"/>
                </a:solidFill>
                <a:latin typeface="Times New Roman" panose="02020603050405020304" pitchFamily="18" charset="0"/>
                <a:ea typeface="+mn-lt"/>
                <a:cs typeface="Times New Roman" panose="02020603050405020304" pitchFamily="18" charset="0"/>
              </a:rPr>
              <a:t>Neural Network, Hidden Markov Model (HMM)</a:t>
            </a:r>
            <a:r>
              <a:rPr lang="en-GB" sz="1600" b="1" i="1" dirty="0">
                <a:solidFill>
                  <a:schemeClr val="bg1"/>
                </a:solidFill>
                <a:latin typeface="Times New Roman" panose="02020603050405020304" pitchFamily="18" charset="0"/>
                <a:ea typeface="+mn-lt"/>
                <a:cs typeface="Times New Roman" panose="02020603050405020304" pitchFamily="18" charset="0"/>
              </a:rPr>
              <a:t>, </a:t>
            </a:r>
            <a:r>
              <a:rPr lang="en-GB" sz="1600" b="1" i="1" dirty="0">
                <a:solidFill>
                  <a:srgbClr val="00B0F0"/>
                </a:solidFill>
                <a:latin typeface="Times New Roman" panose="02020603050405020304" pitchFamily="18" charset="0"/>
                <a:ea typeface="+mn-lt"/>
                <a:cs typeface="Times New Roman" panose="02020603050405020304" pitchFamily="18" charset="0"/>
              </a:rPr>
              <a:t>Machine Learning</a:t>
            </a:r>
            <a:r>
              <a:rPr lang="en-GB" sz="1600" b="1" i="1" dirty="0">
                <a:solidFill>
                  <a:schemeClr val="bg1"/>
                </a:solidFill>
                <a:latin typeface="Times New Roman" panose="02020603050405020304" pitchFamily="18" charset="0"/>
                <a:ea typeface="+mn-lt"/>
                <a:cs typeface="Times New Roman" panose="02020603050405020304" pitchFamily="18" charset="0"/>
              </a:rPr>
              <a:t>,</a:t>
            </a:r>
            <a:r>
              <a:rPr lang="en-GB" sz="1600" b="1" i="1" dirty="0">
                <a:solidFill>
                  <a:srgbClr val="00B0F0"/>
                </a:solidFill>
                <a:latin typeface="Times New Roman" panose="02020603050405020304" pitchFamily="18" charset="0"/>
                <a:ea typeface="+mn-lt"/>
                <a:cs typeface="Times New Roman" panose="02020603050405020304" pitchFamily="18" charset="0"/>
              </a:rPr>
              <a:t> </a:t>
            </a:r>
            <a:r>
              <a:rPr lang="en-GB" sz="1600" i="1" dirty="0">
                <a:solidFill>
                  <a:schemeClr val="bg1"/>
                </a:solidFill>
                <a:latin typeface="Times New Roman" panose="02020603050405020304" pitchFamily="18" charset="0"/>
                <a:ea typeface="+mn-lt"/>
                <a:cs typeface="Times New Roman" panose="02020603050405020304" pitchFamily="18" charset="0"/>
              </a:rPr>
              <a:t>and</a:t>
            </a:r>
            <a:r>
              <a:rPr lang="en-GB" sz="1600" b="1" i="1" dirty="0">
                <a:solidFill>
                  <a:srgbClr val="00B0F0"/>
                </a:solidFill>
                <a:latin typeface="Times New Roman" panose="02020603050405020304" pitchFamily="18" charset="0"/>
                <a:ea typeface="+mn-lt"/>
                <a:cs typeface="Times New Roman" panose="02020603050405020304" pitchFamily="18" charset="0"/>
              </a:rPr>
              <a:t> Support Vector Machine</a:t>
            </a:r>
            <a:r>
              <a:rPr lang="en-GB" sz="1600" dirty="0">
                <a:solidFill>
                  <a:schemeClr val="bg1"/>
                </a:solidFill>
                <a:latin typeface="Times New Roman" panose="02020603050405020304" pitchFamily="18" charset="0"/>
                <a:ea typeface="+mn-lt"/>
                <a:cs typeface="Times New Roman" panose="02020603050405020304" pitchFamily="18" charset="0"/>
              </a:rPr>
              <a:t>, to mention a few.</a:t>
            </a:r>
            <a:endParaRPr lang="en-US" sz="1600" dirty="0">
              <a:solidFill>
                <a:schemeClr val="bg1"/>
              </a:solidFill>
              <a:latin typeface="Times New Roman" panose="02020603050405020304" pitchFamily="18" charset="0"/>
              <a:ea typeface="+mn-lt"/>
              <a:cs typeface="Times New Roman" panose="02020603050405020304" pitchFamily="18" charset="0"/>
            </a:endParaRPr>
          </a:p>
        </p:txBody>
      </p:sp>
      <p:sp>
        <p:nvSpPr>
          <p:cNvPr id="46" name="Rectangle 45">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0759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544CDE-4C18-43F8-AA92-80A80CC8265F}"/>
              </a:ext>
            </a:extLst>
          </p:cNvPr>
          <p:cNvSpPr>
            <a:spLocks noGrp="1"/>
          </p:cNvSpPr>
          <p:nvPr>
            <p:ph type="title"/>
          </p:nvPr>
        </p:nvSpPr>
        <p:spPr>
          <a:xfrm>
            <a:off x="934872" y="982272"/>
            <a:ext cx="3388419" cy="4560970"/>
          </a:xfrm>
        </p:spPr>
        <p:txBody>
          <a:bodyPr>
            <a:normAutofit/>
          </a:bodyPr>
          <a:lstStyle/>
          <a:p>
            <a:r>
              <a:rPr lang="en-GB" sz="4000" b="1" u="sng" dirty="0">
                <a:solidFill>
                  <a:srgbClr val="FFFFFF"/>
                </a:solidFill>
                <a:latin typeface="Century"/>
                <a:cs typeface="Calibri Light"/>
              </a:rPr>
              <a:t>Problem Statement</a:t>
            </a: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DF2BF45-019F-4E4E-A779-CD16CC22522E}"/>
              </a:ext>
            </a:extLst>
          </p:cNvPr>
          <p:cNvSpPr>
            <a:spLocks noGrp="1"/>
          </p:cNvSpPr>
          <p:nvPr>
            <p:ph idx="1"/>
          </p:nvPr>
        </p:nvSpPr>
        <p:spPr>
          <a:xfrm>
            <a:off x="5082909" y="1463040"/>
            <a:ext cx="6353187" cy="5010912"/>
          </a:xfrm>
        </p:spPr>
        <p:txBody>
          <a:bodyPr vert="horz" lIns="91440" tIns="45720" rIns="91440" bIns="45720" rtlCol="0" anchor="ctr">
            <a:normAutofit fontScale="70000" lnSpcReduction="20000"/>
          </a:bodyPr>
          <a:lstStyle/>
          <a:p>
            <a:pPr algn="just">
              <a:lnSpc>
                <a:spcPct val="120000"/>
              </a:lnSpc>
            </a:pPr>
            <a:r>
              <a:rPr lang="en-GB" sz="2300" u="sng" dirty="0">
                <a:solidFill>
                  <a:schemeClr val="accent4"/>
                </a:solidFill>
                <a:latin typeface="Century"/>
                <a:ea typeface="+mn-lt"/>
                <a:cs typeface="+mn-lt"/>
              </a:rPr>
              <a:t>Handwriting Recognition</a:t>
            </a:r>
            <a:r>
              <a:rPr lang="en-GB" sz="2300" dirty="0">
                <a:solidFill>
                  <a:schemeClr val="accent4"/>
                </a:solidFill>
                <a:latin typeface="Century"/>
                <a:ea typeface="+mn-lt"/>
                <a:cs typeface="+mn-lt"/>
              </a:rPr>
              <a:t> </a:t>
            </a:r>
            <a:r>
              <a:rPr lang="en-GB" sz="2300" dirty="0">
                <a:solidFill>
                  <a:schemeClr val="bg2"/>
                </a:solidFill>
                <a:latin typeface="Century"/>
                <a:ea typeface="+mn-lt"/>
                <a:cs typeface="+mn-lt"/>
              </a:rPr>
              <a:t>can be considered as a problem of supervised learning and classification from a discriminative classifier point of view, with this assumption, </a:t>
            </a:r>
            <a:r>
              <a:rPr lang="en-GB" sz="2300" dirty="0">
                <a:solidFill>
                  <a:srgbClr val="FFFF00"/>
                </a:solidFill>
                <a:latin typeface="Century"/>
                <a:ea typeface="+mn-lt"/>
                <a:cs typeface="+mn-lt"/>
              </a:rPr>
              <a:t>Support Vector Machine </a:t>
            </a:r>
            <a:r>
              <a:rPr lang="en-GB" sz="2300" dirty="0">
                <a:solidFill>
                  <a:schemeClr val="bg2"/>
                </a:solidFill>
                <a:latin typeface="Century"/>
                <a:ea typeface="+mn-lt"/>
                <a:cs typeface="+mn-lt"/>
              </a:rPr>
              <a:t>which a discriminative classifier is considered as one of the models that can be effective in developing </a:t>
            </a:r>
            <a:r>
              <a:rPr lang="en-GB" sz="2300" i="1" u="sng" dirty="0">
                <a:solidFill>
                  <a:schemeClr val="bg2"/>
                </a:solidFill>
                <a:latin typeface="Century"/>
                <a:ea typeface="+mn-lt"/>
                <a:cs typeface="+mn-lt"/>
              </a:rPr>
              <a:t>handwriting recognition systems. </a:t>
            </a:r>
          </a:p>
          <a:p>
            <a:pPr algn="just">
              <a:lnSpc>
                <a:spcPct val="120000"/>
              </a:lnSpc>
            </a:pPr>
            <a:r>
              <a:rPr lang="en-GB" sz="2300" dirty="0">
                <a:solidFill>
                  <a:schemeClr val="bg2"/>
                </a:solidFill>
                <a:latin typeface="Century"/>
                <a:ea typeface="+mn-lt"/>
                <a:cs typeface="+mn-lt"/>
              </a:rPr>
              <a:t>Like a neural network, a </a:t>
            </a:r>
            <a:r>
              <a:rPr lang="en-GB" sz="2300" u="sng" dirty="0">
                <a:solidFill>
                  <a:schemeClr val="bg2"/>
                </a:solidFill>
                <a:latin typeface="Century"/>
                <a:ea typeface="+mn-lt"/>
                <a:cs typeface="+mn-lt"/>
              </a:rPr>
              <a:t>Support Vector Machine </a:t>
            </a:r>
            <a:r>
              <a:rPr lang="en-GB" sz="2300" dirty="0">
                <a:solidFill>
                  <a:schemeClr val="bg2"/>
                </a:solidFill>
                <a:latin typeface="Century"/>
                <a:ea typeface="+mn-lt"/>
                <a:cs typeface="+mn-lt"/>
              </a:rPr>
              <a:t>is a </a:t>
            </a:r>
            <a:r>
              <a:rPr lang="en-GB" sz="2300" b="1" i="1" u="sng" dirty="0">
                <a:solidFill>
                  <a:srgbClr val="92D050"/>
                </a:solidFill>
                <a:latin typeface="Century"/>
                <a:ea typeface="+mn-lt"/>
                <a:cs typeface="+mn-lt"/>
              </a:rPr>
              <a:t>subset of machine learning</a:t>
            </a:r>
            <a:r>
              <a:rPr lang="en-GB" sz="2300" dirty="0">
                <a:solidFill>
                  <a:srgbClr val="92D050"/>
                </a:solidFill>
                <a:latin typeface="Century"/>
                <a:ea typeface="+mn-lt"/>
                <a:cs typeface="+mn-lt"/>
              </a:rPr>
              <a:t>.</a:t>
            </a:r>
          </a:p>
          <a:p>
            <a:pPr algn="just">
              <a:lnSpc>
                <a:spcPct val="120000"/>
              </a:lnSpc>
            </a:pPr>
            <a:r>
              <a:rPr lang="en-GB" sz="2300" dirty="0">
                <a:solidFill>
                  <a:schemeClr val="bg2"/>
                </a:solidFill>
                <a:latin typeface="Century"/>
                <a:ea typeface="+mn-lt"/>
                <a:cs typeface="+mn-lt"/>
              </a:rPr>
              <a:t>The Support Vector Machine refers to a supervised learning model that is dependent on </a:t>
            </a:r>
            <a:r>
              <a:rPr lang="en-GB" sz="2300" i="1" u="sng" dirty="0">
                <a:solidFill>
                  <a:schemeClr val="bg2"/>
                </a:solidFill>
                <a:latin typeface="Century"/>
                <a:ea typeface="+mn-lt"/>
                <a:cs typeface="+mn-lt"/>
              </a:rPr>
              <a:t>learning algorithms for classification and regression analysis</a:t>
            </a:r>
            <a:r>
              <a:rPr lang="en-GB" sz="2300" dirty="0">
                <a:solidFill>
                  <a:schemeClr val="bg2"/>
                </a:solidFill>
                <a:latin typeface="Century"/>
                <a:ea typeface="+mn-lt"/>
                <a:cs typeface="+mn-lt"/>
              </a:rPr>
              <a:t>. </a:t>
            </a:r>
          </a:p>
          <a:p>
            <a:pPr algn="just">
              <a:lnSpc>
                <a:spcPct val="120000"/>
              </a:lnSpc>
            </a:pPr>
            <a:r>
              <a:rPr lang="en-GB" sz="2300" dirty="0">
                <a:solidFill>
                  <a:schemeClr val="bg2"/>
                </a:solidFill>
                <a:latin typeface="Century"/>
                <a:ea typeface="+mn-lt"/>
                <a:cs typeface="+mn-lt"/>
              </a:rPr>
              <a:t>A Support Vector Machine can be considered as a computational algorithm that finds out a hyperplane or a line in a multidimensional space that separate classes. A Support Vector Machine is an approach where the main aim is to find the best separation hyperplane.</a:t>
            </a:r>
            <a:endParaRPr lang="en-GB" sz="2300" dirty="0">
              <a:solidFill>
                <a:schemeClr val="bg2"/>
              </a:solidFill>
              <a:latin typeface="Century"/>
            </a:endParaRPr>
          </a:p>
        </p:txBody>
      </p:sp>
    </p:spTree>
    <p:extLst>
      <p:ext uri="{BB962C8B-B14F-4D97-AF65-F5344CB8AC3E}">
        <p14:creationId xmlns:p14="http://schemas.microsoft.com/office/powerpoint/2010/main" val="6964648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5342" y="637953"/>
            <a:ext cx="8272458" cy="3189507"/>
          </a:xfrm>
        </p:spPr>
        <p:txBody>
          <a:bodyPr>
            <a:normAutofit/>
          </a:bodyPr>
          <a:lstStyle/>
          <a:p>
            <a:pPr algn="l"/>
            <a:endParaRPr lang="en-GB" sz="6800" b="1">
              <a:solidFill>
                <a:srgbClr val="FFFFFF"/>
              </a:solidFill>
              <a:latin typeface="Century"/>
              <a:ea typeface="+mj-lt"/>
              <a:cs typeface="+mj-lt"/>
            </a:endParaRPr>
          </a:p>
          <a:p>
            <a:pPr algn="l"/>
            <a:endParaRPr lang="en-GB" sz="6800" b="1">
              <a:solidFill>
                <a:srgbClr val="FFFFFF"/>
              </a:solidFill>
              <a:latin typeface="Century"/>
            </a:endParaRPr>
          </a:p>
          <a:p>
            <a:pPr algn="l"/>
            <a:endParaRPr lang="en-GB" sz="6800" b="1">
              <a:solidFill>
                <a:srgbClr val="FFFFFF"/>
              </a:solidFill>
              <a:cs typeface="Calibri Light"/>
            </a:endParaRPr>
          </a:p>
        </p:txBody>
      </p:sp>
      <p:sp>
        <p:nvSpPr>
          <p:cNvPr id="55"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475862" y="345233"/>
            <a:ext cx="11271380" cy="3651347"/>
          </a:xfrm>
        </p:spPr>
        <p:txBody>
          <a:bodyPr vert="horz" lIns="91440" tIns="45720" rIns="91440" bIns="45720" rtlCol="0" anchor="t">
            <a:normAutofit/>
          </a:bodyPr>
          <a:lstStyle/>
          <a:p>
            <a:pPr algn="l"/>
            <a:r>
              <a:rPr lang="en-GB" sz="3000" dirty="0">
                <a:solidFill>
                  <a:srgbClr val="FEFFFF"/>
                </a:solidFill>
                <a:latin typeface="Century"/>
                <a:cs typeface="Calibri"/>
              </a:rPr>
              <a:t>Why we need this Handwriting recognition?</a:t>
            </a:r>
          </a:p>
          <a:p>
            <a:pPr marL="342900" indent="-342900" algn="l">
              <a:buChar char="•"/>
            </a:pPr>
            <a:endParaRPr lang="en-GB" sz="2000" dirty="0">
              <a:solidFill>
                <a:schemeClr val="bg1"/>
              </a:solidFill>
              <a:latin typeface="Century"/>
              <a:ea typeface="+mn-lt"/>
              <a:cs typeface="+mn-lt"/>
            </a:endParaRPr>
          </a:p>
          <a:p>
            <a:pPr marL="342900" indent="-342900" algn="l">
              <a:buChar char="•"/>
            </a:pPr>
            <a:r>
              <a:rPr lang="en-GB" sz="2000" dirty="0">
                <a:solidFill>
                  <a:schemeClr val="bg1"/>
                </a:solidFill>
                <a:latin typeface="Century"/>
                <a:ea typeface="+mn-lt"/>
                <a:cs typeface="+mn-lt"/>
              </a:rPr>
              <a:t>The </a:t>
            </a:r>
            <a:r>
              <a:rPr lang="en-GB" sz="2000" b="1" i="1" u="sng" dirty="0">
                <a:solidFill>
                  <a:schemeClr val="bg1"/>
                </a:solidFill>
                <a:latin typeface="Century"/>
                <a:ea typeface="+mn-lt"/>
                <a:cs typeface="+mn-lt"/>
              </a:rPr>
              <a:t>Handwriting Recognition Systems</a:t>
            </a:r>
            <a:r>
              <a:rPr lang="en-GB" sz="2000" dirty="0">
                <a:solidFill>
                  <a:schemeClr val="bg1"/>
                </a:solidFill>
                <a:latin typeface="Century"/>
                <a:ea typeface="+mn-lt"/>
                <a:cs typeface="+mn-lt"/>
              </a:rPr>
              <a:t> can be inspired by biological neural networks, which allow humans and animals to learn and model non-linear and complex relationships. </a:t>
            </a:r>
          </a:p>
          <a:p>
            <a:pPr marL="342900" indent="-342900" algn="l">
              <a:buChar char="•"/>
            </a:pPr>
            <a:r>
              <a:rPr lang="en-GB" sz="2000" dirty="0">
                <a:solidFill>
                  <a:schemeClr val="bg1"/>
                </a:solidFill>
                <a:latin typeface="Century"/>
                <a:ea typeface="+mn-lt"/>
                <a:cs typeface="+mn-lt"/>
              </a:rPr>
              <a:t>That means they can be developed from the </a:t>
            </a:r>
            <a:r>
              <a:rPr lang="en-GB" sz="2000" b="1" i="1" dirty="0">
                <a:solidFill>
                  <a:schemeClr val="bg1"/>
                </a:solidFill>
                <a:highlight>
                  <a:srgbClr val="808000"/>
                </a:highlight>
                <a:latin typeface="Century"/>
                <a:ea typeface="+mn-lt"/>
                <a:cs typeface="+mn-lt"/>
              </a:rPr>
              <a:t>Artificial Neural Network</a:t>
            </a:r>
            <a:r>
              <a:rPr lang="en-GB" sz="2000" dirty="0">
                <a:solidFill>
                  <a:schemeClr val="bg1"/>
                </a:solidFill>
                <a:highlight>
                  <a:srgbClr val="808000"/>
                </a:highlight>
                <a:latin typeface="Century"/>
                <a:ea typeface="+mn-lt"/>
                <a:cs typeface="+mn-lt"/>
              </a:rPr>
              <a:t>. </a:t>
            </a:r>
          </a:p>
          <a:p>
            <a:pPr marL="342900" indent="-342900" algn="l">
              <a:buChar char="•"/>
            </a:pPr>
            <a:r>
              <a:rPr lang="en-GB" sz="2000" dirty="0">
                <a:solidFill>
                  <a:schemeClr val="bg1"/>
                </a:solidFill>
                <a:latin typeface="Century"/>
                <a:ea typeface="+mn-lt"/>
                <a:cs typeface="+mn-lt"/>
              </a:rPr>
              <a:t>The human brain allows individuals to recognize different Handwriting objects such as digits, letters, and characters. However, </a:t>
            </a:r>
            <a:r>
              <a:rPr lang="en-GB" sz="2000" b="1" i="1" u="sng" dirty="0">
                <a:solidFill>
                  <a:schemeClr val="bg1"/>
                </a:solidFill>
                <a:latin typeface="Century"/>
                <a:ea typeface="+mn-lt"/>
                <a:cs typeface="+mn-lt"/>
              </a:rPr>
              <a:t>humans are biased</a:t>
            </a:r>
            <a:r>
              <a:rPr lang="en-GB" sz="2000" dirty="0">
                <a:solidFill>
                  <a:schemeClr val="bg1"/>
                </a:solidFill>
                <a:latin typeface="Century"/>
                <a:ea typeface="+mn-lt"/>
                <a:cs typeface="+mn-lt"/>
              </a:rPr>
              <a:t>, meaning they can choose to interpret handwriting letters and digits differently. </a:t>
            </a:r>
          </a:p>
          <a:p>
            <a:pPr marL="342900" indent="-342900" algn="l">
              <a:buChar char="•"/>
            </a:pPr>
            <a:r>
              <a:rPr lang="en-GB" sz="2000" b="1" i="1" u="sng" dirty="0">
                <a:solidFill>
                  <a:srgbClr val="FFFF00"/>
                </a:solidFill>
                <a:latin typeface="Century"/>
                <a:ea typeface="+mn-lt"/>
                <a:cs typeface="+mn-lt"/>
              </a:rPr>
              <a:t>Computerized systems</a:t>
            </a:r>
            <a:r>
              <a:rPr lang="en-GB" sz="2000" dirty="0">
                <a:solidFill>
                  <a:schemeClr val="bg1"/>
                </a:solidFill>
                <a:latin typeface="Century"/>
                <a:ea typeface="+mn-lt"/>
                <a:cs typeface="+mn-lt"/>
              </a:rPr>
              <a:t>, on the other hand, are </a:t>
            </a:r>
            <a:r>
              <a:rPr lang="en-GB" sz="2000" b="1" i="1" u="sng" dirty="0">
                <a:solidFill>
                  <a:schemeClr val="bg1"/>
                </a:solidFill>
                <a:latin typeface="Century"/>
                <a:ea typeface="+mn-lt"/>
                <a:cs typeface="+mn-lt"/>
              </a:rPr>
              <a:t>unbiased</a:t>
            </a:r>
            <a:r>
              <a:rPr lang="en-GB" sz="2000" dirty="0">
                <a:solidFill>
                  <a:schemeClr val="bg1"/>
                </a:solidFill>
                <a:latin typeface="Century"/>
                <a:ea typeface="+mn-lt"/>
                <a:cs typeface="+mn-lt"/>
              </a:rPr>
              <a:t> and can do very challenging tasks that may require humans to use a lot of their energy and time to do similar tasks.</a:t>
            </a:r>
            <a:endParaRPr lang="en-GB" sz="2000" dirty="0">
              <a:solidFill>
                <a:schemeClr val="bg1"/>
              </a:solidFill>
              <a:latin typeface="Century"/>
              <a:cs typeface="Calibri"/>
            </a:endParaRPr>
          </a:p>
        </p:txBody>
      </p:sp>
      <p:sp>
        <p:nvSpPr>
          <p:cNvPr id="61"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483052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1">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3">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5">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02435" y="1147928"/>
            <a:ext cx="9623404" cy="610885"/>
          </a:xfrm>
        </p:spPr>
        <p:txBody>
          <a:bodyPr>
            <a:normAutofit fontScale="90000"/>
          </a:bodyPr>
          <a:lstStyle/>
          <a:p>
            <a:pPr algn="l"/>
            <a:br>
              <a:rPr lang="en-GB" sz="7500" dirty="0">
                <a:latin typeface="Century"/>
                <a:ea typeface="+mj-lt"/>
                <a:cs typeface="+mj-lt"/>
              </a:rPr>
            </a:br>
            <a:r>
              <a:rPr lang="en-GB" sz="4000" b="1" u="sng" dirty="0">
                <a:latin typeface="Century"/>
                <a:ea typeface="+mj-lt"/>
                <a:cs typeface="+mj-lt"/>
              </a:rPr>
              <a:t>Proposed System</a:t>
            </a:r>
            <a:endParaRPr lang="en-GB" sz="4000" b="1" u="sng" dirty="0">
              <a:ea typeface="+mj-lt"/>
              <a:cs typeface="+mj-lt"/>
            </a:endParaRPr>
          </a:p>
        </p:txBody>
      </p:sp>
      <p:sp>
        <p:nvSpPr>
          <p:cNvPr id="3" name="Subtitle 2"/>
          <p:cNvSpPr>
            <a:spLocks noGrp="1"/>
          </p:cNvSpPr>
          <p:nvPr>
            <p:ph type="subTitle" idx="1"/>
          </p:nvPr>
        </p:nvSpPr>
        <p:spPr>
          <a:xfrm>
            <a:off x="1427584" y="1877568"/>
            <a:ext cx="10543592" cy="3877056"/>
          </a:xfrm>
          <a:solidFill>
            <a:schemeClr val="tx2">
              <a:lumMod val="20000"/>
              <a:lumOff val="80000"/>
            </a:schemeClr>
          </a:solidFill>
        </p:spPr>
        <p:txBody>
          <a:bodyPr anchor="ctr">
            <a:noAutofit/>
          </a:bodyPr>
          <a:lstStyle/>
          <a:p>
            <a:pPr marL="342900" indent="-342900" algn="l">
              <a:buFont typeface="Wingdings" panose="05000000000000000000" pitchFamily="2" charset="2"/>
              <a:buChar char="Ø"/>
            </a:pPr>
            <a:r>
              <a:rPr lang="en-US" dirty="0">
                <a:latin typeface="Times New Roman" panose="02020603050405020304" pitchFamily="18" charset="0"/>
                <a:ea typeface="+mn-lt"/>
                <a:cs typeface="Times New Roman" panose="02020603050405020304" pitchFamily="18" charset="0"/>
              </a:rPr>
              <a:t>The aim of a handwriting digit recognition system is </a:t>
            </a:r>
            <a:r>
              <a:rPr lang="en-US" b="1" dirty="0">
                <a:latin typeface="Times New Roman" panose="02020603050405020304" pitchFamily="18" charset="0"/>
                <a:ea typeface="+mn-lt"/>
                <a:cs typeface="Times New Roman" panose="02020603050405020304" pitchFamily="18" charset="0"/>
              </a:rPr>
              <a:t>to convert handwritten digits into machine readable formats. </a:t>
            </a:r>
          </a:p>
          <a:p>
            <a:pPr marL="342900" indent="-342900" algn="l">
              <a:buFont typeface="Wingdings" panose="05000000000000000000" pitchFamily="2" charset="2"/>
              <a:buChar char="Ø"/>
            </a:pPr>
            <a:r>
              <a:rPr lang="en-US" dirty="0">
                <a:latin typeface="Times New Roman" panose="02020603050405020304" pitchFamily="18" charset="0"/>
                <a:ea typeface="+mn-lt"/>
                <a:cs typeface="Times New Roman" panose="02020603050405020304" pitchFamily="18" charset="0"/>
              </a:rPr>
              <a:t>The main objective of this work is to ensure effective and reliable approaches for recognition of handwritten digits and make banking operations easier and error free.</a:t>
            </a:r>
          </a:p>
          <a:p>
            <a:pPr marL="342900" indent="-342900" algn="l">
              <a:buFont typeface="Wingdings" panose="05000000000000000000" pitchFamily="2" charset="2"/>
              <a:buChar char="Ø"/>
            </a:pPr>
            <a:r>
              <a:rPr lang="en-US" dirty="0">
                <a:latin typeface="Times New Roman" panose="02020603050405020304" pitchFamily="18" charset="0"/>
                <a:ea typeface="+mn-lt"/>
                <a:cs typeface="Times New Roman" panose="02020603050405020304" pitchFamily="18" charset="0"/>
              </a:rPr>
              <a:t>The idea is to take a large number of handwritten digits, known as training examples, and then develop a system which can learn from those training examples. </a:t>
            </a:r>
          </a:p>
          <a:p>
            <a:pPr marL="342900" indent="-342900" algn="l">
              <a:buFont typeface="Wingdings" panose="05000000000000000000" pitchFamily="2" charset="2"/>
              <a:buChar char="Ø"/>
            </a:pPr>
            <a:r>
              <a:rPr lang="en-US" dirty="0">
                <a:latin typeface="Times New Roman" panose="02020603050405020304" pitchFamily="18" charset="0"/>
                <a:ea typeface="+mn-lt"/>
                <a:cs typeface="Times New Roman" panose="02020603050405020304" pitchFamily="18" charset="0"/>
              </a:rPr>
              <a:t>In other words, the neural network </a:t>
            </a:r>
            <a:r>
              <a:rPr lang="en-US" b="1" dirty="0">
                <a:latin typeface="Times New Roman" panose="02020603050405020304" pitchFamily="18" charset="0"/>
                <a:ea typeface="+mn-lt"/>
                <a:cs typeface="Times New Roman" panose="02020603050405020304" pitchFamily="18" charset="0"/>
              </a:rPr>
              <a:t>uses the examples to automatically infer rules for recognizing handwritten digits.</a:t>
            </a:r>
            <a:endParaRPr lang="en-GB" b="1"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22901584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1">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3">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5">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02435" y="1044924"/>
            <a:ext cx="9623404" cy="610885"/>
          </a:xfrm>
        </p:spPr>
        <p:txBody>
          <a:bodyPr>
            <a:normAutofit fontScale="90000"/>
          </a:bodyPr>
          <a:lstStyle/>
          <a:p>
            <a:pPr algn="l"/>
            <a:br>
              <a:rPr lang="en-GB" sz="7500" dirty="0">
                <a:latin typeface="Century"/>
                <a:ea typeface="+mj-lt"/>
                <a:cs typeface="+mj-lt"/>
              </a:rPr>
            </a:br>
            <a:r>
              <a:rPr lang="en-GB" sz="4000" b="1" u="sng" dirty="0">
                <a:latin typeface="Century"/>
                <a:ea typeface="+mj-lt"/>
                <a:cs typeface="+mj-lt"/>
              </a:rPr>
              <a:t>Scope of System</a:t>
            </a:r>
            <a:endParaRPr lang="en-GB" sz="4000" b="1" u="sng" dirty="0">
              <a:ea typeface="+mj-lt"/>
              <a:cs typeface="+mj-lt"/>
            </a:endParaRPr>
          </a:p>
        </p:txBody>
      </p:sp>
      <p:sp>
        <p:nvSpPr>
          <p:cNvPr id="3" name="Subtitle 2"/>
          <p:cNvSpPr>
            <a:spLocks noGrp="1"/>
          </p:cNvSpPr>
          <p:nvPr>
            <p:ph type="subTitle" idx="1"/>
          </p:nvPr>
        </p:nvSpPr>
        <p:spPr>
          <a:xfrm>
            <a:off x="1366159" y="1796136"/>
            <a:ext cx="10633008" cy="4000862"/>
          </a:xfrm>
          <a:solidFill>
            <a:schemeClr val="tx2">
              <a:lumMod val="20000"/>
              <a:lumOff val="80000"/>
            </a:schemeClr>
          </a:solidFill>
        </p:spPr>
        <p:txBody>
          <a:bodyPr vert="horz" lIns="91440" tIns="45720" rIns="91440" bIns="45720" rtlCol="0" anchor="ctr">
            <a:normAutofit/>
          </a:bodyPr>
          <a:lstStyle/>
          <a:p>
            <a:pPr marL="342900" indent="-342900" algn="just">
              <a:buFont typeface="Wingdings" panose="05000000000000000000" pitchFamily="2" charset="2"/>
              <a:buChar char="q"/>
            </a:pPr>
            <a:r>
              <a:rPr lang="en-GB" dirty="0">
                <a:latin typeface="Times New Roman" panose="02020603050405020304" pitchFamily="18" charset="0"/>
                <a:ea typeface="+mn-lt"/>
                <a:cs typeface="Times New Roman" panose="02020603050405020304" pitchFamily="18" charset="0"/>
              </a:rPr>
              <a:t>The main objective of this research is to design an expert system for Handwriting Character Recognition using neural network approach.</a:t>
            </a:r>
          </a:p>
          <a:p>
            <a:pPr marL="342900" indent="-342900" algn="just">
              <a:buFont typeface="Wingdings" panose="05000000000000000000" pitchFamily="2" charset="2"/>
              <a:buChar char="q"/>
            </a:pPr>
            <a:r>
              <a:rPr lang="en-GB" dirty="0">
                <a:latin typeface="Times New Roman" panose="02020603050405020304" pitchFamily="18" charset="0"/>
                <a:ea typeface="+mn-lt"/>
                <a:cs typeface="Times New Roman" panose="02020603050405020304" pitchFamily="18" charset="0"/>
              </a:rPr>
              <a:t>Other objectives include:</a:t>
            </a:r>
            <a:endParaRPr lang="en-GB" dirty="0">
              <a:latin typeface="Times New Roman" panose="02020603050405020304" pitchFamily="18" charset="0"/>
              <a:cs typeface="Times New Roman" panose="02020603050405020304" pitchFamily="18" charset="0"/>
            </a:endParaRPr>
          </a:p>
          <a:p>
            <a:pPr marL="719138" indent="-365125" algn="just">
              <a:buFont typeface="Wingdings" panose="05000000000000000000" pitchFamily="2" charset="2"/>
              <a:buChar char="Ø"/>
              <a:tabLst>
                <a:tab pos="719138" algn="l"/>
              </a:tabLst>
            </a:pPr>
            <a:r>
              <a:rPr lang="en-GB" dirty="0">
                <a:latin typeface="Times New Roman" panose="02020603050405020304" pitchFamily="18" charset="0"/>
                <a:ea typeface="+mn-lt"/>
                <a:cs typeface="Times New Roman" panose="02020603050405020304" pitchFamily="18" charset="0"/>
              </a:rPr>
              <a:t>To address the issue of accuracy in handwriting</a:t>
            </a:r>
            <a:r>
              <a:rPr lang="en-GB"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ea typeface="+mn-lt"/>
                <a:cs typeface="Times New Roman" panose="02020603050405020304" pitchFamily="18" charset="0"/>
              </a:rPr>
              <a:t>character recognition systems by developing a system</a:t>
            </a:r>
            <a:r>
              <a:rPr lang="en-GB"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ea typeface="+mn-lt"/>
                <a:cs typeface="Times New Roman" panose="02020603050405020304" pitchFamily="18" charset="0"/>
              </a:rPr>
              <a:t>that will use efficient technology for recognizing handwriting characters and words from image media.</a:t>
            </a:r>
            <a:endParaRPr lang="en-GB" dirty="0">
              <a:latin typeface="Times New Roman" panose="02020603050405020304" pitchFamily="18" charset="0"/>
              <a:cs typeface="Times New Roman" panose="02020603050405020304" pitchFamily="18" charset="0"/>
            </a:endParaRPr>
          </a:p>
          <a:p>
            <a:pPr marL="719138" indent="-342900" algn="just">
              <a:buFont typeface="Wingdings" panose="05000000000000000000" pitchFamily="2" charset="2"/>
              <a:buChar char="Ø"/>
            </a:pPr>
            <a:r>
              <a:rPr lang="en-GB" dirty="0">
                <a:latin typeface="Times New Roman" panose="02020603050405020304" pitchFamily="18" charset="0"/>
                <a:ea typeface="+mn-lt"/>
                <a:cs typeface="Times New Roman" panose="02020603050405020304" pitchFamily="18" charset="0"/>
              </a:rPr>
              <a:t>To investigate and demonstrate the usefulness of neural network technology in development of efficient handwriting character recognition systems.</a:t>
            </a:r>
            <a:endParaRPr lang="en-GB" dirty="0">
              <a:latin typeface="Times New Roman" panose="02020603050405020304" pitchFamily="18" charset="0"/>
              <a:cs typeface="Times New Roman" panose="02020603050405020304" pitchFamily="18" charset="0"/>
            </a:endParaRPr>
          </a:p>
          <a:p>
            <a:pPr algn="l" defTabSz="944563">
              <a:tabLst>
                <a:tab pos="8966200" algn="l"/>
              </a:tabLst>
            </a:pPr>
            <a:endParaRPr lang="en-GB" dirty="0">
              <a:latin typeface="Century"/>
              <a:cs typeface="Calibri"/>
            </a:endParaRPr>
          </a:p>
        </p:txBody>
      </p:sp>
    </p:spTree>
    <p:extLst>
      <p:ext uri="{BB962C8B-B14F-4D97-AF65-F5344CB8AC3E}">
        <p14:creationId xmlns:p14="http://schemas.microsoft.com/office/powerpoint/2010/main" val="37137512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8">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0">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7" name="Freeform: Shape 26">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Freeform: Shape 28">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3" name="Rectangle 32">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52612" y="952335"/>
            <a:ext cx="4758360" cy="1363111"/>
          </a:xfrm>
        </p:spPr>
        <p:txBody>
          <a:bodyPr vert="horz" lIns="91440" tIns="45720" rIns="91440" bIns="45720" rtlCol="0" anchor="b">
            <a:noAutofit/>
          </a:bodyPr>
          <a:lstStyle/>
          <a:p>
            <a:pPr algn="l"/>
            <a:r>
              <a:rPr lang="en-GB" sz="3000" b="1" dirty="0">
                <a:solidFill>
                  <a:schemeClr val="bg1"/>
                </a:solidFill>
                <a:latin typeface="Century"/>
              </a:rPr>
              <a:t>Hardware and </a:t>
            </a:r>
            <a:br>
              <a:rPr lang="en-GB" sz="3000" b="1" dirty="0">
                <a:solidFill>
                  <a:schemeClr val="bg1"/>
                </a:solidFill>
                <a:latin typeface="Century"/>
              </a:rPr>
            </a:br>
            <a:r>
              <a:rPr lang="en-GB" sz="3000" b="1" dirty="0">
                <a:solidFill>
                  <a:schemeClr val="bg1"/>
                </a:solidFill>
                <a:latin typeface="Century"/>
              </a:rPr>
              <a:t>Software Requirements (Tools and Technology)</a:t>
            </a:r>
            <a:endParaRPr lang="en-GB" sz="3000" b="1">
              <a:solidFill>
                <a:schemeClr val="bg1"/>
              </a:solidFill>
              <a:ea typeface="+mj-lt"/>
              <a:cs typeface="+mj-lt"/>
            </a:endParaRPr>
          </a:p>
        </p:txBody>
      </p:sp>
      <p:sp>
        <p:nvSpPr>
          <p:cNvPr id="3" name="Subtitle 2"/>
          <p:cNvSpPr>
            <a:spLocks noGrp="1"/>
          </p:cNvSpPr>
          <p:nvPr>
            <p:ph type="subTitle" idx="1"/>
          </p:nvPr>
        </p:nvSpPr>
        <p:spPr>
          <a:xfrm>
            <a:off x="2006003" y="2386203"/>
            <a:ext cx="4184101" cy="2112055"/>
          </a:xfrm>
        </p:spPr>
        <p:txBody>
          <a:bodyPr vert="horz" lIns="91440" tIns="45720" rIns="91440" bIns="45720" rtlCol="0" anchor="t">
            <a:normAutofit/>
          </a:bodyPr>
          <a:lstStyle/>
          <a:p>
            <a:pPr marL="342900" indent="-342900" algn="l">
              <a:buChar char="•"/>
            </a:pPr>
            <a:r>
              <a:rPr lang="en-GB" sz="2000" dirty="0">
                <a:solidFill>
                  <a:schemeClr val="bg1"/>
                </a:solidFill>
                <a:latin typeface="Century"/>
                <a:ea typeface="+mn-lt"/>
                <a:cs typeface="+mn-lt"/>
              </a:rPr>
              <a:t>Keras libraries </a:t>
            </a:r>
          </a:p>
          <a:p>
            <a:pPr marL="342900" indent="-342900" algn="l">
              <a:buChar char="•"/>
            </a:pPr>
            <a:r>
              <a:rPr lang="en-GB" sz="2000" dirty="0">
                <a:solidFill>
                  <a:schemeClr val="bg1"/>
                </a:solidFill>
                <a:latin typeface="Century"/>
                <a:ea typeface="+mn-lt"/>
                <a:cs typeface="+mn-lt"/>
              </a:rPr>
              <a:t>TensorFlow libraries </a:t>
            </a:r>
          </a:p>
          <a:p>
            <a:pPr marL="342900" indent="-342900" algn="l">
              <a:buChar char="•"/>
            </a:pPr>
            <a:r>
              <a:rPr lang="en-GB" sz="2000" dirty="0">
                <a:solidFill>
                  <a:schemeClr val="bg1"/>
                </a:solidFill>
                <a:latin typeface="Century"/>
                <a:ea typeface="+mn-lt"/>
                <a:cs typeface="+mn-lt"/>
              </a:rPr>
              <a:t>Matplotlib </a:t>
            </a:r>
            <a:r>
              <a:rPr lang="en-IN" sz="2000" dirty="0">
                <a:solidFill>
                  <a:schemeClr val="bg1"/>
                </a:solidFill>
                <a:latin typeface="Century"/>
                <a:ea typeface="+mn-lt"/>
                <a:cs typeface="+mn-lt"/>
              </a:rPr>
              <a:t>libraries </a:t>
            </a:r>
            <a:endParaRPr lang="en-GB" sz="2000" dirty="0">
              <a:solidFill>
                <a:schemeClr val="bg1"/>
              </a:solidFill>
              <a:latin typeface="Century"/>
              <a:ea typeface="+mn-lt"/>
              <a:cs typeface="+mn-lt"/>
            </a:endParaRPr>
          </a:p>
          <a:p>
            <a:pPr marL="342900" indent="-342900" algn="l">
              <a:buChar char="•"/>
            </a:pPr>
            <a:r>
              <a:rPr lang="en-GB" sz="2000" dirty="0">
                <a:solidFill>
                  <a:schemeClr val="bg1"/>
                </a:solidFill>
                <a:latin typeface="Century"/>
                <a:ea typeface="+mn-lt"/>
                <a:cs typeface="+mn-lt"/>
              </a:rPr>
              <a:t>NumPy libraries </a:t>
            </a:r>
          </a:p>
          <a:p>
            <a:pPr marL="342900" indent="-342900" algn="l">
              <a:buChar char="•"/>
            </a:pPr>
            <a:r>
              <a:rPr lang="en-GB" sz="2000" dirty="0">
                <a:solidFill>
                  <a:schemeClr val="bg1"/>
                </a:solidFill>
                <a:latin typeface="Century"/>
                <a:ea typeface="+mn-lt"/>
                <a:cs typeface="+mn-lt"/>
              </a:rPr>
              <a:t>Python version</a:t>
            </a:r>
          </a:p>
          <a:p>
            <a:pPr algn="l"/>
            <a:endParaRPr lang="en-GB" sz="2000" dirty="0">
              <a:solidFill>
                <a:schemeClr val="bg1"/>
              </a:solidFill>
              <a:latin typeface="Century"/>
              <a:cs typeface="Calibri"/>
            </a:endParaRPr>
          </a:p>
        </p:txBody>
      </p:sp>
      <p:sp>
        <p:nvSpPr>
          <p:cNvPr id="35" name="Oval 34">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 name="Freeform: Shape 40">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3"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bg1"/>
          </a:solidFill>
        </p:grpSpPr>
        <p:sp>
          <p:nvSpPr>
            <p:cNvPr id="44" name="Freeform: Shape 43">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Graphic 6" descr="Document">
            <a:extLst>
              <a:ext uri="{FF2B5EF4-FFF2-40B4-BE49-F238E27FC236}">
                <a16:creationId xmlns:a16="http://schemas.microsoft.com/office/drawing/2014/main" id="{BFB2B57E-2C4B-4E5E-B097-E153B7708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2615" y="2580962"/>
            <a:ext cx="3217333" cy="3217333"/>
          </a:xfrm>
          <a:prstGeom prst="rect">
            <a:avLst/>
          </a:prstGeom>
        </p:spPr>
      </p:pic>
      <p:sp>
        <p:nvSpPr>
          <p:cNvPr id="50"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2"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29467804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9" name="Freeform: Shape 38">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1" name="Freeform: Shape 40">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5" name="Rectangle 44">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381534" y="1079259"/>
            <a:ext cx="7451678" cy="977355"/>
          </a:xfrm>
        </p:spPr>
        <p:txBody>
          <a:bodyPr>
            <a:normAutofit fontScale="90000"/>
          </a:bodyPr>
          <a:lstStyle/>
          <a:p>
            <a:r>
              <a:rPr lang="en-GB" sz="4000" b="1" dirty="0">
                <a:solidFill>
                  <a:schemeClr val="bg1"/>
                </a:solidFill>
                <a:latin typeface="Century"/>
              </a:rPr>
              <a:t>Project Definition and Planning (Gantt Chart).</a:t>
            </a:r>
            <a:endParaRPr lang="en-GB" sz="4000" b="1" dirty="0">
              <a:solidFill>
                <a:schemeClr val="bg1"/>
              </a:solidFill>
              <a:ea typeface="+mj-lt"/>
              <a:cs typeface="+mj-lt"/>
            </a:endParaRPr>
          </a:p>
        </p:txBody>
      </p:sp>
      <p:sp>
        <p:nvSpPr>
          <p:cNvPr id="3" name="Subtitle 2"/>
          <p:cNvSpPr>
            <a:spLocks noGrp="1"/>
          </p:cNvSpPr>
          <p:nvPr>
            <p:ph type="subTitle" idx="1"/>
          </p:nvPr>
        </p:nvSpPr>
        <p:spPr>
          <a:xfrm>
            <a:off x="2381535" y="2139167"/>
            <a:ext cx="7451678" cy="3707065"/>
          </a:xfrm>
        </p:spPr>
        <p:txBody>
          <a:bodyPr vert="horz" lIns="91440" tIns="45720" rIns="91440" bIns="45720" rtlCol="0" anchor="ctr">
            <a:noAutofit/>
          </a:bodyPr>
          <a:lstStyle/>
          <a:p>
            <a:pPr marL="324000" indent="-324000" algn="just">
              <a:lnSpc>
                <a:spcPct val="120000"/>
              </a:lnSpc>
              <a:spcBef>
                <a:spcPts val="600"/>
              </a:spcBef>
              <a:buFont typeface="Wingdings" panose="05000000000000000000" pitchFamily="2" charset="2"/>
              <a:buChar char="v"/>
            </a:pPr>
            <a:r>
              <a:rPr lang="en-GB" sz="1400" u="sng" dirty="0">
                <a:solidFill>
                  <a:srgbClr val="FFC000"/>
                </a:solidFill>
                <a:ea typeface="+mn-lt"/>
                <a:cs typeface="+mn-lt"/>
              </a:rPr>
              <a:t>Handwriting Character Recognition</a:t>
            </a:r>
            <a:r>
              <a:rPr lang="en-GB" sz="1400" dirty="0">
                <a:solidFill>
                  <a:srgbClr val="FFC000"/>
                </a:solidFill>
                <a:ea typeface="+mn-lt"/>
                <a:cs typeface="+mn-lt"/>
              </a:rPr>
              <a:t> </a:t>
            </a:r>
            <a:r>
              <a:rPr lang="en-GB" sz="1400" dirty="0">
                <a:solidFill>
                  <a:schemeClr val="accent4">
                    <a:lumMod val="40000"/>
                    <a:lumOff val="60000"/>
                  </a:schemeClr>
                </a:solidFill>
                <a:ea typeface="+mn-lt"/>
                <a:cs typeface="+mn-lt"/>
              </a:rPr>
              <a:t>refers to the computer's ability to detect and interpret intelligible handwriting input from handwriting sources such as touch screens, photographs, paper documents, and other sources. </a:t>
            </a:r>
            <a:r>
              <a:rPr lang="en-GB" sz="1400" i="1" dirty="0">
                <a:solidFill>
                  <a:schemeClr val="accent2">
                    <a:lumMod val="75000"/>
                  </a:schemeClr>
                </a:solidFill>
                <a:ea typeface="+mn-lt"/>
                <a:cs typeface="+mn-lt"/>
              </a:rPr>
              <a:t>Handwriting Characters </a:t>
            </a:r>
            <a:r>
              <a:rPr lang="en-GB" sz="1400" dirty="0">
                <a:solidFill>
                  <a:schemeClr val="accent4">
                    <a:lumMod val="40000"/>
                    <a:lumOff val="60000"/>
                  </a:schemeClr>
                </a:solidFill>
                <a:ea typeface="+mn-lt"/>
                <a:cs typeface="+mn-lt"/>
              </a:rPr>
              <a:t>remain complex since different individuals have different handwriting styles.</a:t>
            </a:r>
            <a:endParaRPr lang="en-US" sz="1400" dirty="0">
              <a:solidFill>
                <a:schemeClr val="accent4">
                  <a:lumMod val="40000"/>
                  <a:lumOff val="60000"/>
                </a:schemeClr>
              </a:solidFill>
              <a:cs typeface="Calibri" panose="020F0502020204030204"/>
            </a:endParaRPr>
          </a:p>
          <a:p>
            <a:pPr marL="324000" indent="-324000" algn="just">
              <a:lnSpc>
                <a:spcPct val="120000"/>
              </a:lnSpc>
              <a:spcBef>
                <a:spcPts val="600"/>
              </a:spcBef>
              <a:buFont typeface="Wingdings" panose="05000000000000000000" pitchFamily="2" charset="2"/>
              <a:buChar char="v"/>
            </a:pPr>
            <a:r>
              <a:rPr lang="en-GB" sz="1400" dirty="0">
                <a:solidFill>
                  <a:schemeClr val="accent4">
                    <a:lumMod val="40000"/>
                    <a:lumOff val="60000"/>
                  </a:schemeClr>
                </a:solidFill>
                <a:ea typeface="+mn-lt"/>
                <a:cs typeface="+mn-lt"/>
              </a:rPr>
              <a:t>This aims to report the development of a </a:t>
            </a:r>
            <a:r>
              <a:rPr lang="en-GB" sz="1400" i="1" dirty="0">
                <a:solidFill>
                  <a:srgbClr val="00B0F0"/>
                </a:solidFill>
                <a:ea typeface="+mn-lt"/>
                <a:cs typeface="+mn-lt"/>
              </a:rPr>
              <a:t>Handwriting Character Recognition System</a:t>
            </a:r>
            <a:r>
              <a:rPr lang="en-GB" sz="1400" b="1" i="1" dirty="0">
                <a:solidFill>
                  <a:schemeClr val="accent4">
                    <a:lumMod val="40000"/>
                    <a:lumOff val="60000"/>
                  </a:schemeClr>
                </a:solidFill>
                <a:ea typeface="+mn-lt"/>
                <a:cs typeface="+mn-lt"/>
              </a:rPr>
              <a:t> </a:t>
            </a:r>
            <a:r>
              <a:rPr lang="en-GB" sz="1400" dirty="0">
                <a:solidFill>
                  <a:schemeClr val="accent4">
                    <a:lumMod val="40000"/>
                    <a:lumOff val="60000"/>
                  </a:schemeClr>
                </a:solidFill>
                <a:ea typeface="+mn-lt"/>
                <a:cs typeface="+mn-lt"/>
              </a:rPr>
              <a:t>that will be used to read students and lectures handwriting notes. Different techniques and methods are used to develop a </a:t>
            </a:r>
            <a:r>
              <a:rPr lang="en-GB" sz="1400" i="1" dirty="0">
                <a:solidFill>
                  <a:srgbClr val="00B0F0"/>
                </a:solidFill>
                <a:ea typeface="+mn-lt"/>
                <a:cs typeface="+mn-lt"/>
              </a:rPr>
              <a:t>Handwriting Character Recognition System</a:t>
            </a:r>
            <a:r>
              <a:rPr lang="en-GB" sz="1400" dirty="0">
                <a:solidFill>
                  <a:schemeClr val="accent4">
                    <a:lumMod val="40000"/>
                    <a:lumOff val="60000"/>
                  </a:schemeClr>
                </a:solidFill>
                <a:ea typeface="+mn-lt"/>
                <a:cs typeface="+mn-lt"/>
              </a:rPr>
              <a:t>. </a:t>
            </a:r>
          </a:p>
          <a:p>
            <a:pPr marL="324000" indent="-324000" algn="just">
              <a:lnSpc>
                <a:spcPct val="120000"/>
              </a:lnSpc>
              <a:spcBef>
                <a:spcPts val="600"/>
              </a:spcBef>
              <a:buFont typeface="Wingdings" panose="05000000000000000000" pitchFamily="2" charset="2"/>
              <a:buChar char="v"/>
            </a:pPr>
            <a:r>
              <a:rPr lang="en-GB" sz="1400" dirty="0">
                <a:solidFill>
                  <a:schemeClr val="accent4">
                    <a:lumMod val="40000"/>
                    <a:lumOff val="60000"/>
                  </a:schemeClr>
                </a:solidFill>
                <a:ea typeface="+mn-lt"/>
                <a:cs typeface="+mn-lt"/>
              </a:rPr>
              <a:t>The use of </a:t>
            </a:r>
            <a:r>
              <a:rPr lang="en-GB" sz="1400" b="1" i="1" dirty="0">
                <a:solidFill>
                  <a:srgbClr val="FF0000"/>
                </a:solidFill>
                <a:ea typeface="+mn-lt"/>
                <a:cs typeface="+mn-lt"/>
              </a:rPr>
              <a:t>neural networks </a:t>
            </a:r>
            <a:r>
              <a:rPr lang="en-GB" sz="1400" dirty="0">
                <a:solidFill>
                  <a:schemeClr val="accent4">
                    <a:lumMod val="40000"/>
                    <a:lumOff val="60000"/>
                  </a:schemeClr>
                </a:solidFill>
                <a:ea typeface="+mn-lt"/>
                <a:cs typeface="+mn-lt"/>
              </a:rPr>
              <a:t>for recognizing </a:t>
            </a:r>
            <a:r>
              <a:rPr lang="en-GB" sz="1400" dirty="0">
                <a:solidFill>
                  <a:srgbClr val="FFFF00"/>
                </a:solidFill>
                <a:ea typeface="+mn-lt"/>
                <a:cs typeface="+mn-lt"/>
              </a:rPr>
              <a:t>Handwriting Characters </a:t>
            </a:r>
            <a:r>
              <a:rPr lang="en-GB" sz="1400" dirty="0">
                <a:solidFill>
                  <a:schemeClr val="accent4">
                    <a:lumMod val="40000"/>
                    <a:lumOff val="60000"/>
                  </a:schemeClr>
                </a:solidFill>
                <a:ea typeface="+mn-lt"/>
                <a:cs typeface="+mn-lt"/>
              </a:rPr>
              <a:t>is more efficient and robust compared with other computing techniques. This outlines the methodology, design, and architecture of the </a:t>
            </a:r>
            <a:r>
              <a:rPr lang="en-GB" sz="1400" u="sng" dirty="0">
                <a:solidFill>
                  <a:schemeClr val="accent4">
                    <a:lumMod val="40000"/>
                    <a:lumOff val="60000"/>
                  </a:schemeClr>
                </a:solidFill>
                <a:ea typeface="+mn-lt"/>
                <a:cs typeface="+mn-lt"/>
              </a:rPr>
              <a:t>Handwriting Character Recognition System </a:t>
            </a:r>
            <a:r>
              <a:rPr lang="en-GB" sz="1400" dirty="0">
                <a:solidFill>
                  <a:schemeClr val="accent4">
                    <a:lumMod val="40000"/>
                    <a:lumOff val="60000"/>
                  </a:schemeClr>
                </a:solidFill>
                <a:ea typeface="+mn-lt"/>
                <a:cs typeface="+mn-lt"/>
              </a:rPr>
              <a:t>and testing and results of the system development.</a:t>
            </a:r>
            <a:endParaRPr lang="en-GB" sz="1400" dirty="0">
              <a:solidFill>
                <a:schemeClr val="accent4">
                  <a:lumMod val="40000"/>
                  <a:lumOff val="60000"/>
                </a:schemeClr>
              </a:solidFill>
              <a:cs typeface="Calibri" panose="020F0502020204030204"/>
            </a:endParaRPr>
          </a:p>
          <a:p>
            <a:pPr marL="324000" indent="-324000" algn="just">
              <a:lnSpc>
                <a:spcPct val="120000"/>
              </a:lnSpc>
              <a:spcBef>
                <a:spcPts val="600"/>
              </a:spcBef>
              <a:buFont typeface="Wingdings" panose="05000000000000000000" pitchFamily="2" charset="2"/>
              <a:buChar char="v"/>
            </a:pPr>
            <a:r>
              <a:rPr lang="en-GB" sz="1400" dirty="0">
                <a:solidFill>
                  <a:schemeClr val="accent4">
                    <a:lumMod val="40000"/>
                    <a:lumOff val="60000"/>
                  </a:schemeClr>
                </a:solidFill>
                <a:ea typeface="+mn-lt"/>
                <a:cs typeface="+mn-lt"/>
              </a:rPr>
              <a:t>The aim is to demonstrate the effectiveness of </a:t>
            </a:r>
            <a:r>
              <a:rPr lang="en-GB" sz="1400" dirty="0">
                <a:solidFill>
                  <a:schemeClr val="accent2"/>
                </a:solidFill>
                <a:ea typeface="+mn-lt"/>
                <a:cs typeface="+mn-lt"/>
              </a:rPr>
              <a:t>Neural Networks </a:t>
            </a:r>
            <a:r>
              <a:rPr lang="en-GB" sz="1400" dirty="0">
                <a:solidFill>
                  <a:schemeClr val="accent4">
                    <a:lumMod val="40000"/>
                    <a:lumOff val="60000"/>
                  </a:schemeClr>
                </a:solidFill>
                <a:ea typeface="+mn-lt"/>
                <a:cs typeface="+mn-lt"/>
              </a:rPr>
              <a:t>for </a:t>
            </a:r>
            <a:r>
              <a:rPr lang="en-GB" sz="1400" b="1" i="1" u="sng" dirty="0">
                <a:solidFill>
                  <a:schemeClr val="accent2"/>
                </a:solidFill>
                <a:ea typeface="+mn-lt"/>
                <a:cs typeface="+mn-lt"/>
              </a:rPr>
              <a:t>Handwriting Character Recognition</a:t>
            </a:r>
            <a:r>
              <a:rPr lang="en-GB" sz="1400" dirty="0">
                <a:solidFill>
                  <a:schemeClr val="accent4">
                    <a:lumMod val="40000"/>
                    <a:lumOff val="60000"/>
                  </a:schemeClr>
                </a:solidFill>
                <a:ea typeface="+mn-lt"/>
                <a:cs typeface="+mn-lt"/>
              </a:rPr>
              <a:t>.</a:t>
            </a:r>
            <a:endParaRPr lang="en-GB" sz="1400" dirty="0">
              <a:solidFill>
                <a:schemeClr val="accent4">
                  <a:lumMod val="40000"/>
                  <a:lumOff val="60000"/>
                </a:schemeClr>
              </a:solidFill>
              <a:cs typeface="Calibri" panose="020F0502020204030204"/>
            </a:endParaRPr>
          </a:p>
        </p:txBody>
      </p:sp>
      <p:sp>
        <p:nvSpPr>
          <p:cNvPr id="51" name="Oval 50">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199704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1050</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Algerian</vt:lpstr>
      <vt:lpstr>Arial</vt:lpstr>
      <vt:lpstr>Calibri</vt:lpstr>
      <vt:lpstr>Calibri Light</vt:lpstr>
      <vt:lpstr>Century</vt:lpstr>
      <vt:lpstr>French Script MT</vt:lpstr>
      <vt:lpstr>Helvetica Neue Medium</vt:lpstr>
      <vt:lpstr>Times New Roman</vt:lpstr>
      <vt:lpstr>Wingdings</vt:lpstr>
      <vt:lpstr>office theme</vt:lpstr>
      <vt:lpstr>Handwritten Digit Recognition</vt:lpstr>
      <vt:lpstr>Contents of Presentation</vt:lpstr>
      <vt:lpstr>Background Theory and Problem Statement</vt:lpstr>
      <vt:lpstr>Problem Statement</vt:lpstr>
      <vt:lpstr>  </vt:lpstr>
      <vt:lpstr> Proposed System</vt:lpstr>
      <vt:lpstr> Scope of System</vt:lpstr>
      <vt:lpstr>Hardware and  Software Requirements (Tools and Technology)</vt:lpstr>
      <vt:lpstr>Project Definition and Planning (Gantt Chart).</vt:lpstr>
      <vt:lpstr> Gantt Chart</vt:lpstr>
      <vt:lpstr>Implementation Details</vt:lpstr>
      <vt:lpstr>Implementation Details</vt:lpstr>
      <vt:lpstr>Implementation Details</vt:lpstr>
      <vt:lpstr>Implementation Details</vt:lpstr>
      <vt:lpstr>Implementation Details</vt:lpstr>
      <vt:lpstr>Limitations</vt:lpstr>
      <vt:lpstr>References</vt:lpstr>
      <vt:lpstr>Thank You</vt:lpstr>
      <vt:lpstr>Handwritten Digit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Shailesh Modi</cp:lastModifiedBy>
  <cp:revision>369</cp:revision>
  <dcterms:created xsi:type="dcterms:W3CDTF">2022-02-12T09:30:03Z</dcterms:created>
  <dcterms:modified xsi:type="dcterms:W3CDTF">2024-09-11T11:33:45Z</dcterms:modified>
</cp:coreProperties>
</file>