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Taviraj Light"/>
      <p:regular r:id="rId21"/>
      <p:bold r:id="rId22"/>
      <p:italic r:id="rId23"/>
      <p:boldItalic r:id="rId24"/>
    </p:embeddedFont>
    <p:embeddedFont>
      <p:font typeface="Taviraj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6316A-EE9C-459F-A0AD-2D66516FF098}">
  <a:tblStyle styleId="{D246316A-EE9C-459F-A0AD-2D66516FF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TavirajLight-bold.fntdata"/><Relationship Id="rId21" Type="http://schemas.openxmlformats.org/officeDocument/2006/relationships/font" Target="fonts/TavirajLight-regular.fntdata"/><Relationship Id="rId24" Type="http://schemas.openxmlformats.org/officeDocument/2006/relationships/font" Target="fonts/TavirajLight-boldItalic.fntdata"/><Relationship Id="rId23" Type="http://schemas.openxmlformats.org/officeDocument/2006/relationships/font" Target="fonts/Taviraj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Taviraj-bold.fntdata"/><Relationship Id="rId25" Type="http://schemas.openxmlformats.org/officeDocument/2006/relationships/font" Target="fonts/Taviraj-regular.fntdata"/><Relationship Id="rId28" Type="http://schemas.openxmlformats.org/officeDocument/2006/relationships/font" Target="fonts/Taviraj-boldItalic.fntdata"/><Relationship Id="rId27" Type="http://schemas.openxmlformats.org/officeDocument/2006/relationships/font" Target="fonts/Taviraj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de0418408_0_4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de0418408_0_4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de0418408_0_4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de0418408_0_4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de0418408_0_4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de0418408_0_4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de0418408_0_4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de0418408_0_4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de0418408_0_4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de0418408_0_4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de0418408_0_4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de0418408_0_4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de0418408_0_4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de0418408_0_4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de0418408_0_4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de0418408_0_4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de0418408_0_4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de0418408_0_4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de0418408_0_4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de0418408_0_4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de0418408_0_4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de0418408_0_4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de0418408_0_4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de0418408_0_4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de0418408_0_4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de0418408_0_4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5400000">
            <a:off x="-4200" y="2577625"/>
            <a:ext cx="2580000" cy="257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 rot="-5400000">
            <a:off x="6568200" y="2570005"/>
            <a:ext cx="2580000" cy="257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10800000">
            <a:off x="50" y="2572225"/>
            <a:ext cx="6576000" cy="2582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-5400000">
            <a:off x="6568200" y="2572150"/>
            <a:ext cx="2580000" cy="2571600"/>
          </a:xfrm>
          <a:prstGeom prst="round2SameRect">
            <a:avLst>
              <a:gd fmla="val 4978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17263" y="609100"/>
            <a:ext cx="84060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aviraj"/>
              <a:buNone/>
              <a:defRPr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926050" y="3396025"/>
            <a:ext cx="2724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None/>
              <a:defRPr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6576050" y="3396025"/>
            <a:ext cx="2571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0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rot="5400000">
            <a:off x="4175722" y="175350"/>
            <a:ext cx="792600" cy="9143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3634520" y="716553"/>
            <a:ext cx="792600" cy="8061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 rot="5400000">
            <a:off x="1893425" y="2457300"/>
            <a:ext cx="792600" cy="457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323400" y="984875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1304700" y="1335950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4" type="subTitle"/>
          </p:nvPr>
        </p:nvSpPr>
        <p:spPr>
          <a:xfrm>
            <a:off x="332421" y="1993650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5" type="body"/>
          </p:nvPr>
        </p:nvSpPr>
        <p:spPr>
          <a:xfrm>
            <a:off x="1312025" y="2344725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6" type="subTitle"/>
          </p:nvPr>
        </p:nvSpPr>
        <p:spPr>
          <a:xfrm>
            <a:off x="332421" y="3080650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7" type="body"/>
          </p:nvPr>
        </p:nvSpPr>
        <p:spPr>
          <a:xfrm>
            <a:off x="1312025" y="3431725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8" type="subTitle"/>
          </p:nvPr>
        </p:nvSpPr>
        <p:spPr>
          <a:xfrm>
            <a:off x="4572000" y="984863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9" type="body"/>
          </p:nvPr>
        </p:nvSpPr>
        <p:spPr>
          <a:xfrm>
            <a:off x="5553300" y="1335938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3" type="subTitle"/>
          </p:nvPr>
        </p:nvSpPr>
        <p:spPr>
          <a:xfrm>
            <a:off x="4581021" y="1993638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4" type="body"/>
          </p:nvPr>
        </p:nvSpPr>
        <p:spPr>
          <a:xfrm>
            <a:off x="5560625" y="2344713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5" type="subTitle"/>
          </p:nvPr>
        </p:nvSpPr>
        <p:spPr>
          <a:xfrm>
            <a:off x="4581021" y="3080638"/>
            <a:ext cx="1114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6" type="body"/>
          </p:nvPr>
        </p:nvSpPr>
        <p:spPr>
          <a:xfrm>
            <a:off x="5560625" y="3431713"/>
            <a:ext cx="3343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viraj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 rot="5400000">
            <a:off x="1993925" y="-2004000"/>
            <a:ext cx="5163900" cy="9151500"/>
          </a:xfrm>
          <a:prstGeom prst="round2SameRect">
            <a:avLst>
              <a:gd fmla="val 49515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72875" y="2202150"/>
            <a:ext cx="84060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Taviraj"/>
              <a:buNone/>
              <a:defRPr>
                <a:solidFill>
                  <a:schemeClr val="lt1"/>
                </a:solidFill>
                <a:latin typeface="Taviraj"/>
                <a:ea typeface="Taviraj"/>
                <a:cs typeface="Taviraj"/>
                <a:sym typeface="Taviraj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ivider 2" type="twoColTx">
  <p:cSld name="TITLE_AND_TWO_COLUMNS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9"/>
          <p:cNvGrpSpPr/>
          <p:nvPr/>
        </p:nvGrpSpPr>
        <p:grpSpPr>
          <a:xfrm>
            <a:off x="-579125" y="-3825"/>
            <a:ext cx="5151000" cy="5151025"/>
            <a:chOff x="-571505" y="-7638"/>
            <a:chExt cx="5151000" cy="5151025"/>
          </a:xfrm>
        </p:grpSpPr>
        <p:sp>
          <p:nvSpPr>
            <p:cNvPr id="96" name="Google Shape;96;p19"/>
            <p:cNvSpPr/>
            <p:nvPr/>
          </p:nvSpPr>
          <p:spPr>
            <a:xfrm>
              <a:off x="-571505" y="-7638"/>
              <a:ext cx="5151000" cy="51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7621" y="-7612"/>
              <a:ext cx="2042100" cy="515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/>
          <p:nvPr>
            <p:ph idx="2" type="pic"/>
          </p:nvPr>
        </p:nvSpPr>
        <p:spPr>
          <a:xfrm>
            <a:off x="4572000" y="-3900"/>
            <a:ext cx="4572000" cy="5151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09485" y="1529000"/>
            <a:ext cx="42486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ivider 3" type="titleOnly">
  <p:cSld name="TITLE_ONLY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 rot="5400000">
            <a:off x="3283050" y="-717427"/>
            <a:ext cx="2577900" cy="9144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C7D1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 rot="5400000">
            <a:off x="1993475" y="564625"/>
            <a:ext cx="2577900" cy="6579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8CFB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209475" y="1298875"/>
            <a:ext cx="66423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subTitle"/>
          </p:nvPr>
        </p:nvSpPr>
        <p:spPr>
          <a:xfrm>
            <a:off x="219106" y="4395348"/>
            <a:ext cx="4294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6572375" y="2563375"/>
            <a:ext cx="2571600" cy="2571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port detail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04800" y="1671550"/>
            <a:ext cx="8934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100" y="2571869"/>
            <a:ext cx="91440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2" type="title"/>
          </p:nvPr>
        </p:nvSpPr>
        <p:spPr>
          <a:xfrm>
            <a:off x="104800" y="2827250"/>
            <a:ext cx="8934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47200" y="1226350"/>
            <a:ext cx="4248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17" name="Google Shape;117;p22"/>
          <p:cNvSpPr txBox="1"/>
          <p:nvPr>
            <p:ph idx="2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ademic progress overview">
  <p:cSld name="SECTION_TITLE_AND_DESCRIPTION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247200" y="997750"/>
            <a:ext cx="66045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247200" y="3517988"/>
            <a:ext cx="2088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2455050" y="3517988"/>
            <a:ext cx="2088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4" name="Google Shape;124;p23"/>
          <p:cNvSpPr txBox="1"/>
          <p:nvPr>
            <p:ph idx="5" type="body"/>
          </p:nvPr>
        </p:nvSpPr>
        <p:spPr>
          <a:xfrm>
            <a:off x="4662900" y="3517988"/>
            <a:ext cx="2088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6870750" y="3517988"/>
            <a:ext cx="2088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des">
  <p:cSld name="CAPTION_ONLY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ngths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47200" y="1226350"/>
            <a:ext cx="36870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cher recommendation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247200" y="1025725"/>
            <a:ext cx="55482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6"/>
          <p:cNvSpPr/>
          <p:nvPr/>
        </p:nvSpPr>
        <p:spPr>
          <a:xfrm>
            <a:off x="0" y="2145875"/>
            <a:ext cx="9160200" cy="29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 rot="5400000">
            <a:off x="3073225" y="-935425"/>
            <a:ext cx="2997600" cy="916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328575" y="2585916"/>
            <a:ext cx="39498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3" type="body"/>
          </p:nvPr>
        </p:nvSpPr>
        <p:spPr>
          <a:xfrm>
            <a:off x="4288975" y="2585916"/>
            <a:ext cx="39498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9" name="Google Shape;139;p26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40" name="Google Shape;140;p26"/>
          <p:cNvSpPr txBox="1"/>
          <p:nvPr>
            <p:ph idx="4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gnment completion">
  <p:cSld name="CUSTOM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35550" y="1279325"/>
            <a:ext cx="38379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44" name="Google Shape;144;p27"/>
          <p:cNvSpPr txBox="1"/>
          <p:nvPr>
            <p:ph idx="2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_1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viraj Light"/>
              <a:buNone/>
              <a:defRPr b="0" sz="800">
                <a:solidFill>
                  <a:schemeClr val="dk1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328575" y="386602"/>
            <a:ext cx="6081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405475" y="2095850"/>
            <a:ext cx="3838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9"/>
          <p:cNvGrpSpPr/>
          <p:nvPr/>
        </p:nvGrpSpPr>
        <p:grpSpPr>
          <a:xfrm>
            <a:off x="2402625" y="-3825"/>
            <a:ext cx="5151000" cy="5151025"/>
            <a:chOff x="-571505" y="-7638"/>
            <a:chExt cx="5151000" cy="5151025"/>
          </a:xfrm>
        </p:grpSpPr>
        <p:sp>
          <p:nvSpPr>
            <p:cNvPr id="152" name="Google Shape;152;p29"/>
            <p:cNvSpPr/>
            <p:nvPr/>
          </p:nvSpPr>
          <p:spPr>
            <a:xfrm>
              <a:off x="-571505" y="-7638"/>
              <a:ext cx="5151000" cy="515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621" y="-7612"/>
              <a:ext cx="2042100" cy="515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9"/>
          <p:cNvSpPr/>
          <p:nvPr/>
        </p:nvSpPr>
        <p:spPr>
          <a:xfrm>
            <a:off x="0" y="0"/>
            <a:ext cx="3442800" cy="51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328575" y="386602"/>
            <a:ext cx="6081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05475" y="2095850"/>
            <a:ext cx="4369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29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58" name="Google Shape;158;p29"/>
          <p:cNvSpPr txBox="1"/>
          <p:nvPr>
            <p:ph idx="2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bullet list">
  <p:cSld name="CUSTOM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5853125" y="961500"/>
            <a:ext cx="2733300" cy="3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grpSp>
        <p:nvGrpSpPr>
          <p:cNvPr id="161" name="Google Shape;161;p30"/>
          <p:cNvGrpSpPr/>
          <p:nvPr/>
        </p:nvGrpSpPr>
        <p:grpSpPr>
          <a:xfrm>
            <a:off x="399625" y="-7525"/>
            <a:ext cx="5151000" cy="5151025"/>
            <a:chOff x="-571505" y="-7638"/>
            <a:chExt cx="5151000" cy="5151025"/>
          </a:xfrm>
        </p:grpSpPr>
        <p:sp>
          <p:nvSpPr>
            <p:cNvPr id="162" name="Google Shape;162;p30"/>
            <p:cNvSpPr/>
            <p:nvPr/>
          </p:nvSpPr>
          <p:spPr>
            <a:xfrm>
              <a:off x="-571505" y="-7638"/>
              <a:ext cx="5151000" cy="515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 </a:t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7621" y="-7612"/>
              <a:ext cx="2042100" cy="515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30"/>
          <p:cNvSpPr/>
          <p:nvPr/>
        </p:nvSpPr>
        <p:spPr>
          <a:xfrm>
            <a:off x="0" y="0"/>
            <a:ext cx="1158000" cy="51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328575" y="386600"/>
            <a:ext cx="42993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405475" y="2095850"/>
            <a:ext cx="4369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68" name="Google Shape;168;p30"/>
          <p:cNvSpPr txBox="1"/>
          <p:nvPr>
            <p:ph idx="3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and recommendation">
  <p:cSld name="CUSTOM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5790900" y="901302"/>
            <a:ext cx="28986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31"/>
          <p:cNvSpPr/>
          <p:nvPr/>
        </p:nvSpPr>
        <p:spPr>
          <a:xfrm rot="5400000">
            <a:off x="959400" y="1178525"/>
            <a:ext cx="2997600" cy="493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328575" y="2683841"/>
            <a:ext cx="39498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31"/>
          <p:cNvSpPr txBox="1"/>
          <p:nvPr>
            <p:ph idx="3" type="body"/>
          </p:nvPr>
        </p:nvSpPr>
        <p:spPr>
          <a:xfrm>
            <a:off x="4974775" y="2683841"/>
            <a:ext cx="39498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○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■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247200" y="949525"/>
            <a:ext cx="55482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1"/>
          <p:cNvSpPr/>
          <p:nvPr/>
        </p:nvSpPr>
        <p:spPr>
          <a:xfrm rot="10800000">
            <a:off x="7055400" y="0"/>
            <a:ext cx="2088600" cy="26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B2E"/>
              </a:solidFill>
            </a:endParaRPr>
          </a:p>
        </p:txBody>
      </p:sp>
      <p:sp>
        <p:nvSpPr>
          <p:cNvPr id="176" name="Google Shape;176;p31"/>
          <p:cNvSpPr txBox="1"/>
          <p:nvPr>
            <p:ph idx="5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aviraj Light"/>
              <a:buNone/>
              <a:defRPr b="0" sz="800">
                <a:solidFill>
                  <a:schemeClr val="dk2"/>
                </a:solidFill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481818" y="1843625"/>
            <a:ext cx="40941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261175" y="1843625"/>
            <a:ext cx="40941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/>
          <p:nvPr/>
        </p:nvSpPr>
        <p:spPr>
          <a:xfrm rot="5400000">
            <a:off x="1990050" y="-2004000"/>
            <a:ext cx="5163900" cy="9151500"/>
          </a:xfrm>
          <a:prstGeom prst="round2SameRect">
            <a:avLst>
              <a:gd fmla="val 49515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type="title"/>
          </p:nvPr>
        </p:nvSpPr>
        <p:spPr>
          <a:xfrm>
            <a:off x="2055300" y="1969309"/>
            <a:ext cx="50334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323400" y="3221075"/>
            <a:ext cx="65727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86" name="Google Shape;186;p34"/>
          <p:cNvSpPr txBox="1"/>
          <p:nvPr>
            <p:ph type="title"/>
          </p:nvPr>
        </p:nvSpPr>
        <p:spPr>
          <a:xfrm>
            <a:off x="435475" y="909575"/>
            <a:ext cx="80445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190138" y="1843625"/>
            <a:ext cx="40941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7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/>
          <p:nvPr/>
        </p:nvSpPr>
        <p:spPr>
          <a:xfrm rot="5400000">
            <a:off x="1990050" y="-2004000"/>
            <a:ext cx="5163900" cy="9151500"/>
          </a:xfrm>
          <a:prstGeom prst="round2SameRect">
            <a:avLst>
              <a:gd fmla="val 49515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type="title"/>
          </p:nvPr>
        </p:nvSpPr>
        <p:spPr>
          <a:xfrm>
            <a:off x="567500" y="1969309"/>
            <a:ext cx="5033400" cy="10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9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190138" y="1843625"/>
            <a:ext cx="40941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2" type="body"/>
          </p:nvPr>
        </p:nvSpPr>
        <p:spPr>
          <a:xfrm>
            <a:off x="4517688" y="1843625"/>
            <a:ext cx="40941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9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190155" y="316675"/>
            <a:ext cx="732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0"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190138" y="2234575"/>
            <a:ext cx="50475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2" type="subTitle"/>
          </p:nvPr>
        </p:nvSpPr>
        <p:spPr>
          <a:xfrm>
            <a:off x="190150" y="1637275"/>
            <a:ext cx="6661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1"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42555" y="1684325"/>
            <a:ext cx="732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 ">
  <p:cSld name="CUSTOM_12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323400" y="1238400"/>
            <a:ext cx="8232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23400" y="3221075"/>
            <a:ext cx="65727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3"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23400" y="1509300"/>
            <a:ext cx="50475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323400" y="160150"/>
            <a:ext cx="8232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23400" y="2356375"/>
            <a:ext cx="50475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5"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/>
          <p:nvPr/>
        </p:nvSpPr>
        <p:spPr>
          <a:xfrm rot="5400000">
            <a:off x="1990050" y="-2004000"/>
            <a:ext cx="5163900" cy="9151500"/>
          </a:xfrm>
          <a:prstGeom prst="round2SameRect">
            <a:avLst>
              <a:gd fmla="val 4951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4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16" name="Google Shape;216;p44"/>
          <p:cNvSpPr txBox="1"/>
          <p:nvPr>
            <p:ph idx="1" type="subTitle"/>
          </p:nvPr>
        </p:nvSpPr>
        <p:spPr>
          <a:xfrm>
            <a:off x="190150" y="1778450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7" name="Google Shape;217;p44"/>
          <p:cNvSpPr txBox="1"/>
          <p:nvPr>
            <p:ph idx="2" type="subTitle"/>
          </p:nvPr>
        </p:nvSpPr>
        <p:spPr>
          <a:xfrm>
            <a:off x="190150" y="2744975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8" name="Google Shape;218;p44"/>
          <p:cNvSpPr txBox="1"/>
          <p:nvPr>
            <p:ph idx="3" type="subTitle"/>
          </p:nvPr>
        </p:nvSpPr>
        <p:spPr>
          <a:xfrm>
            <a:off x="190150" y="3711500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9" name="Google Shape;219;p44"/>
          <p:cNvSpPr txBox="1"/>
          <p:nvPr>
            <p:ph idx="4" type="subTitle"/>
          </p:nvPr>
        </p:nvSpPr>
        <p:spPr>
          <a:xfrm>
            <a:off x="3301450" y="1778450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20" name="Google Shape;220;p44"/>
          <p:cNvSpPr txBox="1"/>
          <p:nvPr>
            <p:ph idx="5" type="subTitle"/>
          </p:nvPr>
        </p:nvSpPr>
        <p:spPr>
          <a:xfrm>
            <a:off x="3301450" y="2744975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21" name="Google Shape;221;p44"/>
          <p:cNvSpPr txBox="1"/>
          <p:nvPr>
            <p:ph idx="6" type="subTitle"/>
          </p:nvPr>
        </p:nvSpPr>
        <p:spPr>
          <a:xfrm>
            <a:off x="3301450" y="3711500"/>
            <a:ext cx="31113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/>
          <p:nvPr>
            <p:ph idx="2" type="pic"/>
          </p:nvPr>
        </p:nvSpPr>
        <p:spPr>
          <a:xfrm>
            <a:off x="4572000" y="-3900"/>
            <a:ext cx="4572000" cy="51510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5"/>
          <p:cNvSpPr txBox="1"/>
          <p:nvPr>
            <p:ph type="title"/>
          </p:nvPr>
        </p:nvSpPr>
        <p:spPr>
          <a:xfrm>
            <a:off x="209475" y="338775"/>
            <a:ext cx="41052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209475" y="1795975"/>
            <a:ext cx="41052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190150" y="2234575"/>
            <a:ext cx="39564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46"/>
          <p:cNvSpPr txBox="1"/>
          <p:nvPr>
            <p:ph idx="2" type="subTitle"/>
          </p:nvPr>
        </p:nvSpPr>
        <p:spPr>
          <a:xfrm>
            <a:off x="190153" y="16372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30" name="Google Shape;230;p46"/>
          <p:cNvSpPr txBox="1"/>
          <p:nvPr>
            <p:ph idx="3" type="body"/>
          </p:nvPr>
        </p:nvSpPr>
        <p:spPr>
          <a:xfrm>
            <a:off x="4368450" y="2234575"/>
            <a:ext cx="39564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4" type="subTitle"/>
          </p:nvPr>
        </p:nvSpPr>
        <p:spPr>
          <a:xfrm>
            <a:off x="4368453" y="16372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7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190150" y="2234575"/>
            <a:ext cx="27828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47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2" type="subTitle"/>
          </p:nvPr>
        </p:nvSpPr>
        <p:spPr>
          <a:xfrm>
            <a:off x="190152" y="1637275"/>
            <a:ext cx="2782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36" name="Google Shape;236;p47"/>
          <p:cNvSpPr txBox="1"/>
          <p:nvPr>
            <p:ph idx="3" type="body"/>
          </p:nvPr>
        </p:nvSpPr>
        <p:spPr>
          <a:xfrm>
            <a:off x="3123700" y="2234575"/>
            <a:ext cx="27828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4" type="subTitle"/>
          </p:nvPr>
        </p:nvSpPr>
        <p:spPr>
          <a:xfrm>
            <a:off x="3123702" y="1637275"/>
            <a:ext cx="2782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38" name="Google Shape;238;p47"/>
          <p:cNvSpPr txBox="1"/>
          <p:nvPr>
            <p:ph idx="5" type="body"/>
          </p:nvPr>
        </p:nvSpPr>
        <p:spPr>
          <a:xfrm>
            <a:off x="6057249" y="2234575"/>
            <a:ext cx="27828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6" type="subTitle"/>
          </p:nvPr>
        </p:nvSpPr>
        <p:spPr>
          <a:xfrm>
            <a:off x="6057251" y="1637275"/>
            <a:ext cx="2782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8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idx="1" type="body"/>
          </p:nvPr>
        </p:nvSpPr>
        <p:spPr>
          <a:xfrm>
            <a:off x="190150" y="2234575"/>
            <a:ext cx="3956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2" type="subTitle"/>
          </p:nvPr>
        </p:nvSpPr>
        <p:spPr>
          <a:xfrm>
            <a:off x="190153" y="16372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4" name="Google Shape;244;p48"/>
          <p:cNvSpPr txBox="1"/>
          <p:nvPr>
            <p:ph idx="3" type="body"/>
          </p:nvPr>
        </p:nvSpPr>
        <p:spPr>
          <a:xfrm>
            <a:off x="4368450" y="2234575"/>
            <a:ext cx="3956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4" type="subTitle"/>
          </p:nvPr>
        </p:nvSpPr>
        <p:spPr>
          <a:xfrm>
            <a:off x="4368453" y="16372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6" name="Google Shape;246;p48"/>
          <p:cNvSpPr txBox="1"/>
          <p:nvPr>
            <p:ph idx="5" type="subTitle"/>
          </p:nvPr>
        </p:nvSpPr>
        <p:spPr>
          <a:xfrm>
            <a:off x="190153" y="31993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7" name="Google Shape;247;p48"/>
          <p:cNvSpPr txBox="1"/>
          <p:nvPr>
            <p:ph idx="6" type="subTitle"/>
          </p:nvPr>
        </p:nvSpPr>
        <p:spPr>
          <a:xfrm>
            <a:off x="4368453" y="3199375"/>
            <a:ext cx="3956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8" name="Google Shape;248;p48"/>
          <p:cNvSpPr txBox="1"/>
          <p:nvPr>
            <p:ph idx="7" type="body"/>
          </p:nvPr>
        </p:nvSpPr>
        <p:spPr>
          <a:xfrm>
            <a:off x="190150" y="3796675"/>
            <a:ext cx="3956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8" type="body"/>
          </p:nvPr>
        </p:nvSpPr>
        <p:spPr>
          <a:xfrm>
            <a:off x="4368450" y="3796675"/>
            <a:ext cx="3956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9"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9"/>
          <p:cNvGrpSpPr/>
          <p:nvPr/>
        </p:nvGrpSpPr>
        <p:grpSpPr>
          <a:xfrm>
            <a:off x="-579125" y="-3825"/>
            <a:ext cx="5151000" cy="5151025"/>
            <a:chOff x="-571505" y="-7638"/>
            <a:chExt cx="5151000" cy="5151025"/>
          </a:xfrm>
        </p:grpSpPr>
        <p:sp>
          <p:nvSpPr>
            <p:cNvPr id="252" name="Google Shape;252;p49"/>
            <p:cNvSpPr/>
            <p:nvPr/>
          </p:nvSpPr>
          <p:spPr>
            <a:xfrm>
              <a:off x="-571505" y="-7638"/>
              <a:ext cx="5151000" cy="51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7621" y="-7612"/>
              <a:ext cx="2042100" cy="515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9"/>
          <p:cNvSpPr/>
          <p:nvPr>
            <p:ph idx="2" type="pic"/>
          </p:nvPr>
        </p:nvSpPr>
        <p:spPr>
          <a:xfrm>
            <a:off x="4572000" y="-3900"/>
            <a:ext cx="4572000" cy="5151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9"/>
          <p:cNvSpPr txBox="1"/>
          <p:nvPr>
            <p:ph type="title"/>
          </p:nvPr>
        </p:nvSpPr>
        <p:spPr>
          <a:xfrm>
            <a:off x="209485" y="1529000"/>
            <a:ext cx="42486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0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2038200" y="2031375"/>
            <a:ext cx="4381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50"/>
          <p:cNvSpPr txBox="1"/>
          <p:nvPr>
            <p:ph idx="2" type="subTitle"/>
          </p:nvPr>
        </p:nvSpPr>
        <p:spPr>
          <a:xfrm>
            <a:off x="2038200" y="1510275"/>
            <a:ext cx="4381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0" name="Google Shape;260;p50"/>
          <p:cNvSpPr txBox="1"/>
          <p:nvPr>
            <p:ph idx="3" type="body"/>
          </p:nvPr>
        </p:nvSpPr>
        <p:spPr>
          <a:xfrm>
            <a:off x="2038200" y="3733175"/>
            <a:ext cx="4381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4" type="subTitle"/>
          </p:nvPr>
        </p:nvSpPr>
        <p:spPr>
          <a:xfrm>
            <a:off x="2038200" y="3212075"/>
            <a:ext cx="43818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2" name="Google Shape;262;p50"/>
          <p:cNvSpPr/>
          <p:nvPr>
            <p:ph idx="5" type="pic"/>
          </p:nvPr>
        </p:nvSpPr>
        <p:spPr>
          <a:xfrm>
            <a:off x="317500" y="1574775"/>
            <a:ext cx="1473300" cy="1473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3" name="Google Shape;263;p50"/>
          <p:cNvSpPr/>
          <p:nvPr>
            <p:ph idx="6" type="pic"/>
          </p:nvPr>
        </p:nvSpPr>
        <p:spPr>
          <a:xfrm>
            <a:off x="317500" y="3276575"/>
            <a:ext cx="1473300" cy="1473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7500" y="3823253"/>
            <a:ext cx="27828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1"/>
          <p:cNvSpPr txBox="1"/>
          <p:nvPr>
            <p:ph idx="2" type="subTitle"/>
          </p:nvPr>
        </p:nvSpPr>
        <p:spPr>
          <a:xfrm>
            <a:off x="317500" y="3264450"/>
            <a:ext cx="278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8" name="Google Shape;268;p51"/>
          <p:cNvSpPr/>
          <p:nvPr>
            <p:ph idx="3" type="pic"/>
          </p:nvPr>
        </p:nvSpPr>
        <p:spPr>
          <a:xfrm>
            <a:off x="317500" y="1701775"/>
            <a:ext cx="1473300" cy="1473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9" name="Google Shape;269;p51"/>
          <p:cNvSpPr txBox="1"/>
          <p:nvPr>
            <p:ph idx="4" type="body"/>
          </p:nvPr>
        </p:nvSpPr>
        <p:spPr>
          <a:xfrm>
            <a:off x="3209550" y="3823253"/>
            <a:ext cx="27828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1"/>
          <p:cNvSpPr txBox="1"/>
          <p:nvPr>
            <p:ph idx="5" type="subTitle"/>
          </p:nvPr>
        </p:nvSpPr>
        <p:spPr>
          <a:xfrm>
            <a:off x="3209550" y="3264450"/>
            <a:ext cx="278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1" name="Google Shape;271;p51"/>
          <p:cNvSpPr txBox="1"/>
          <p:nvPr>
            <p:ph idx="6" type="body"/>
          </p:nvPr>
        </p:nvSpPr>
        <p:spPr>
          <a:xfrm>
            <a:off x="6101600" y="3823253"/>
            <a:ext cx="27828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51"/>
          <p:cNvSpPr txBox="1"/>
          <p:nvPr>
            <p:ph idx="7" type="subTitle"/>
          </p:nvPr>
        </p:nvSpPr>
        <p:spPr>
          <a:xfrm>
            <a:off x="6101600" y="3264450"/>
            <a:ext cx="278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3" name="Google Shape;273;p51"/>
          <p:cNvSpPr/>
          <p:nvPr>
            <p:ph idx="8" type="pic"/>
          </p:nvPr>
        </p:nvSpPr>
        <p:spPr>
          <a:xfrm>
            <a:off x="3209550" y="1701775"/>
            <a:ext cx="1473300" cy="1473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4" name="Google Shape;274;p51"/>
          <p:cNvSpPr/>
          <p:nvPr>
            <p:ph idx="9" type="pic"/>
          </p:nvPr>
        </p:nvSpPr>
        <p:spPr>
          <a:xfrm>
            <a:off x="6101600" y="1701775"/>
            <a:ext cx="1473300" cy="1473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0_1_1"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0_1_1_1">
    <p:bg>
      <p:bgPr>
        <a:solidFill>
          <a:schemeClr val="accen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190138" y="316672"/>
            <a:ext cx="50475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53"/>
          <p:cNvSpPr/>
          <p:nvPr>
            <p:ph idx="2" type="pic"/>
          </p:nvPr>
        </p:nvSpPr>
        <p:spPr>
          <a:xfrm>
            <a:off x="323400" y="1802850"/>
            <a:ext cx="2635800" cy="1482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80" name="Google Shape;280;p53"/>
          <p:cNvSpPr/>
          <p:nvPr>
            <p:ph idx="3" type="pic"/>
          </p:nvPr>
        </p:nvSpPr>
        <p:spPr>
          <a:xfrm>
            <a:off x="3034200" y="1802850"/>
            <a:ext cx="1482600" cy="1482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1" name="Google Shape;281;p53"/>
          <p:cNvSpPr/>
          <p:nvPr>
            <p:ph idx="4" type="pic"/>
          </p:nvPr>
        </p:nvSpPr>
        <p:spPr>
          <a:xfrm>
            <a:off x="4591800" y="1802850"/>
            <a:ext cx="2635800" cy="1482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82" name="Google Shape;282;p53"/>
          <p:cNvSpPr/>
          <p:nvPr>
            <p:ph idx="5" type="pic"/>
          </p:nvPr>
        </p:nvSpPr>
        <p:spPr>
          <a:xfrm>
            <a:off x="7302600" y="1802850"/>
            <a:ext cx="1482600" cy="1482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3" name="Google Shape;283;p53"/>
          <p:cNvSpPr/>
          <p:nvPr>
            <p:ph idx="6" type="pic"/>
          </p:nvPr>
        </p:nvSpPr>
        <p:spPr>
          <a:xfrm>
            <a:off x="323400" y="3435210"/>
            <a:ext cx="1399500" cy="139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4" name="Google Shape;284;p53"/>
          <p:cNvSpPr/>
          <p:nvPr>
            <p:ph idx="7" type="pic"/>
          </p:nvPr>
        </p:nvSpPr>
        <p:spPr>
          <a:xfrm>
            <a:off x="1793844" y="3435210"/>
            <a:ext cx="1965000" cy="139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85" name="Google Shape;285;p53"/>
          <p:cNvSpPr/>
          <p:nvPr>
            <p:ph idx="8" type="pic"/>
          </p:nvPr>
        </p:nvSpPr>
        <p:spPr>
          <a:xfrm>
            <a:off x="3829582" y="3435210"/>
            <a:ext cx="1399500" cy="139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6" name="Google Shape;286;p53"/>
          <p:cNvSpPr/>
          <p:nvPr>
            <p:ph idx="9" type="pic"/>
          </p:nvPr>
        </p:nvSpPr>
        <p:spPr>
          <a:xfrm>
            <a:off x="5324949" y="3435210"/>
            <a:ext cx="1965000" cy="1399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87" name="Google Shape;287;p53"/>
          <p:cNvSpPr/>
          <p:nvPr>
            <p:ph idx="13" type="pic"/>
          </p:nvPr>
        </p:nvSpPr>
        <p:spPr>
          <a:xfrm>
            <a:off x="7385610" y="3435210"/>
            <a:ext cx="1399500" cy="1399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23400" y="160150"/>
            <a:ext cx="82323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Font typeface="Taviraj Light"/>
              <a:buNone/>
              <a:defRPr sz="7000"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0" y="1879700"/>
            <a:ext cx="43965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●"/>
              <a:defRPr>
                <a:latin typeface="Taviraj Light"/>
                <a:ea typeface="Taviraj Light"/>
                <a:cs typeface="Taviraj Light"/>
                <a:sym typeface="Taviraj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○"/>
              <a:defRPr>
                <a:latin typeface="Taviraj Light"/>
                <a:ea typeface="Taviraj Light"/>
                <a:cs typeface="Taviraj Light"/>
                <a:sym typeface="Taviraj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■"/>
              <a:defRPr>
                <a:latin typeface="Taviraj Light"/>
                <a:ea typeface="Taviraj Light"/>
                <a:cs typeface="Taviraj Light"/>
                <a:sym typeface="Taviraj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●"/>
              <a:defRPr>
                <a:latin typeface="Taviraj Light"/>
                <a:ea typeface="Taviraj Light"/>
                <a:cs typeface="Taviraj Light"/>
                <a:sym typeface="Taviraj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○"/>
              <a:defRPr>
                <a:latin typeface="Taviraj Light"/>
                <a:ea typeface="Taviraj Light"/>
                <a:cs typeface="Taviraj Light"/>
                <a:sym typeface="Taviraj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■"/>
              <a:defRPr>
                <a:latin typeface="Taviraj Light"/>
                <a:ea typeface="Taviraj Light"/>
                <a:cs typeface="Taviraj Light"/>
                <a:sym typeface="Taviraj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●"/>
              <a:defRPr>
                <a:latin typeface="Taviraj Light"/>
                <a:ea typeface="Taviraj Light"/>
                <a:cs typeface="Taviraj Light"/>
                <a:sym typeface="Taviraj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○"/>
              <a:defRPr>
                <a:latin typeface="Taviraj Light"/>
                <a:ea typeface="Taviraj Light"/>
                <a:cs typeface="Taviraj Light"/>
                <a:sym typeface="Taviraj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Taviraj Light"/>
              <a:buChar char="■"/>
              <a:defRPr>
                <a:latin typeface="Taviraj Light"/>
                <a:ea typeface="Taviraj Light"/>
                <a:cs typeface="Taviraj Light"/>
                <a:sym typeface="Taviraj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04">
          <p15:clr>
            <a:srgbClr val="E46962"/>
          </p15:clr>
        </p15:guide>
        <p15:guide id="2" pos="546">
          <p15:clr>
            <a:srgbClr val="E46962"/>
          </p15:clr>
        </p15:guide>
        <p15:guide id="3" pos="1432">
          <p15:clr>
            <a:srgbClr val="E46962"/>
          </p15:clr>
        </p15:guide>
        <p15:guide id="4" pos="2880">
          <p15:clr>
            <a:srgbClr val="E46962"/>
          </p15:clr>
        </p15:guide>
        <p15:guide id="5" pos="43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217263" y="609100"/>
            <a:ext cx="84060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Detection in Credit Card Transactions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Approach to Detect Fraudulent Transactions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7010">
              <a:latin typeface="Taviraj Light"/>
              <a:ea typeface="Taviraj Light"/>
              <a:cs typeface="Taviraj Light"/>
              <a:sym typeface="Taviraj Light"/>
            </a:endParaRPr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1993475" y="3455000"/>
            <a:ext cx="2724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Shivangini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Marjiwe</a:t>
            </a:r>
            <a:endParaRPr/>
          </a:p>
        </p:txBody>
      </p:sp>
      <p:sp>
        <p:nvSpPr>
          <p:cNvPr id="295" name="Google Shape;295;p55"/>
          <p:cNvSpPr txBox="1"/>
          <p:nvPr>
            <p:ph idx="2" type="subTitle"/>
          </p:nvPr>
        </p:nvSpPr>
        <p:spPr>
          <a:xfrm>
            <a:off x="6576050" y="3396025"/>
            <a:ext cx="2571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/>
          <p:nvPr/>
        </p:nvSpPr>
        <p:spPr>
          <a:xfrm>
            <a:off x="0" y="0"/>
            <a:ext cx="1158000" cy="51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64"/>
          <p:cNvGrpSpPr/>
          <p:nvPr/>
        </p:nvGrpSpPr>
        <p:grpSpPr>
          <a:xfrm>
            <a:off x="-40754" y="-7525"/>
            <a:ext cx="5037163" cy="5151025"/>
            <a:chOff x="-571505" y="-7638"/>
            <a:chExt cx="5151000" cy="5151025"/>
          </a:xfrm>
        </p:grpSpPr>
        <p:sp>
          <p:nvSpPr>
            <p:cNvPr id="366" name="Google Shape;366;p64"/>
            <p:cNvSpPr/>
            <p:nvPr/>
          </p:nvSpPr>
          <p:spPr>
            <a:xfrm>
              <a:off x="-571505" y="-7638"/>
              <a:ext cx="5151000" cy="515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 </a:t>
              </a:r>
              <a:endParaRPr/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7621" y="-7612"/>
              <a:ext cx="2042100" cy="515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64"/>
          <p:cNvSpPr/>
          <p:nvPr/>
        </p:nvSpPr>
        <p:spPr>
          <a:xfrm>
            <a:off x="736375" y="364150"/>
            <a:ext cx="1969800" cy="603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    Model Selection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64"/>
          <p:cNvSpPr/>
          <p:nvPr/>
        </p:nvSpPr>
        <p:spPr>
          <a:xfrm>
            <a:off x="5229750" y="967950"/>
            <a:ext cx="707100" cy="7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64"/>
          <p:cNvSpPr/>
          <p:nvPr/>
        </p:nvSpPr>
        <p:spPr>
          <a:xfrm>
            <a:off x="5229750" y="1867125"/>
            <a:ext cx="707100" cy="7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64"/>
          <p:cNvSpPr/>
          <p:nvPr/>
        </p:nvSpPr>
        <p:spPr>
          <a:xfrm>
            <a:off x="5229750" y="2766300"/>
            <a:ext cx="707100" cy="7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64"/>
          <p:cNvSpPr/>
          <p:nvPr/>
        </p:nvSpPr>
        <p:spPr>
          <a:xfrm>
            <a:off x="5229750" y="3665475"/>
            <a:ext cx="707100" cy="7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64"/>
          <p:cNvSpPr/>
          <p:nvPr/>
        </p:nvSpPr>
        <p:spPr>
          <a:xfrm>
            <a:off x="6076425" y="1133100"/>
            <a:ext cx="2854200" cy="37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Balanced Random Forest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64"/>
          <p:cNvSpPr/>
          <p:nvPr/>
        </p:nvSpPr>
        <p:spPr>
          <a:xfrm>
            <a:off x="6076425" y="2032275"/>
            <a:ext cx="2854200" cy="37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   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Decision Tree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64"/>
          <p:cNvSpPr/>
          <p:nvPr/>
        </p:nvSpPr>
        <p:spPr>
          <a:xfrm>
            <a:off x="6076425" y="2931450"/>
            <a:ext cx="2854200" cy="37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Logistic Regression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64"/>
          <p:cNvSpPr/>
          <p:nvPr/>
        </p:nvSpPr>
        <p:spPr>
          <a:xfrm>
            <a:off x="6076425" y="3830625"/>
            <a:ext cx="2854200" cy="37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     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Tuned Balanced RF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64"/>
          <p:cNvSpPr txBox="1"/>
          <p:nvPr>
            <p:ph idx="1" type="body"/>
          </p:nvPr>
        </p:nvSpPr>
        <p:spPr>
          <a:xfrm>
            <a:off x="399600" y="1226350"/>
            <a:ext cx="40341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Best Model: </a:t>
            </a:r>
            <a:r>
              <a:rPr lang="en" sz="1300">
                <a:solidFill>
                  <a:schemeClr val="dk1"/>
                </a:solidFill>
              </a:rPr>
              <a:t>Balanced Random Forest (BRF)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Why?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</a:rPr>
              <a:t>Highest ROC AUC (0.9750) and strong recall (0.91).</a:t>
            </a:r>
            <a:endParaRPr sz="13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</a:rPr>
              <a:t>Best balance between fraud detection and false positives.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Why Not Tuned BRF?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</a:rPr>
              <a:t>Slightly worse recall than default BRF.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Why Not Logistic Regression?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</a:rPr>
              <a:t>Completely ineffective with 0 recall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4"/>
          <p:cNvSpPr txBox="1"/>
          <p:nvPr>
            <p:ph idx="2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idx="2" type="body"/>
          </p:nvPr>
        </p:nvSpPr>
        <p:spPr>
          <a:xfrm>
            <a:off x="405475" y="1280300"/>
            <a:ext cx="38175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Top 5 Important Features for Fraud Detection (Balanced RF):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Transaction Amount (amt)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Transaction Hour (trans_hour)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Transaction Date Hour (trans_date_hour)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Unix Time (unix_time)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Age (age)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Location-based features (latitude/longitude) had lower importance.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7013175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85" name="Google Shape;385;p65"/>
          <p:cNvSpPr txBox="1"/>
          <p:nvPr>
            <p:ph idx="4294967295" type="body"/>
          </p:nvPr>
        </p:nvSpPr>
        <p:spPr>
          <a:xfrm>
            <a:off x="4678150" y="1969425"/>
            <a:ext cx="4092600" cy="27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5"/>
          <p:cNvSpPr txBox="1"/>
          <p:nvPr>
            <p:ph type="title"/>
          </p:nvPr>
        </p:nvSpPr>
        <p:spPr>
          <a:xfrm>
            <a:off x="328575" y="386600"/>
            <a:ext cx="6726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Feature Importance Analysis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900" y="1440050"/>
            <a:ext cx="4701825" cy="36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idx="2" type="body"/>
          </p:nvPr>
        </p:nvSpPr>
        <p:spPr>
          <a:xfrm>
            <a:off x="405475" y="2095850"/>
            <a:ext cx="3838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Findings: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Balanced Random Forest is the best model.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Fraud occurs more in high-amount transactions and specific time periods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66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94" name="Google Shape;394;p66"/>
          <p:cNvSpPr txBox="1"/>
          <p:nvPr>
            <p:ph idx="4294967295" type="body"/>
          </p:nvPr>
        </p:nvSpPr>
        <p:spPr>
          <a:xfrm>
            <a:off x="4932600" y="2095850"/>
            <a:ext cx="3838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Recommendations: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Implement BRF Model in real-time fraud detection systems.</a:t>
            </a:r>
            <a:endParaRPr sz="13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Enhance Fraud Prevention Measures during peak fraud hours.</a:t>
            </a:r>
            <a:endParaRPr sz="13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Monitor High-Value Transactions closely.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66"/>
          <p:cNvSpPr txBox="1"/>
          <p:nvPr>
            <p:ph type="title"/>
          </p:nvPr>
        </p:nvSpPr>
        <p:spPr>
          <a:xfrm>
            <a:off x="328575" y="386600"/>
            <a:ext cx="7821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Conclusion &amp; Recommendations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pic>
        <p:nvPicPr>
          <p:cNvPr id="401" name="Google Shape;4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" y="905963"/>
            <a:ext cx="5669549" cy="33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idx="2" type="body"/>
          </p:nvPr>
        </p:nvSpPr>
        <p:spPr>
          <a:xfrm>
            <a:off x="544000" y="1638750"/>
            <a:ext cx="43833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Credit card fraud is a major concern for financial institutions.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Fraudulent transactions cause significant financial losses.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Goal: </a:t>
            </a:r>
            <a:r>
              <a:rPr lang="en">
                <a:solidFill>
                  <a:schemeClr val="dk1"/>
                </a:solidFill>
              </a:rPr>
              <a:t>Develop a machine learning model to detect fraud effectively.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03" name="Google Shape;303;p56"/>
          <p:cNvSpPr txBox="1"/>
          <p:nvPr>
            <p:ph type="title"/>
          </p:nvPr>
        </p:nvSpPr>
        <p:spPr>
          <a:xfrm>
            <a:off x="328575" y="386600"/>
            <a:ext cx="6726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225" y="1638750"/>
            <a:ext cx="3502750" cy="265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idx="2" type="body"/>
          </p:nvPr>
        </p:nvSpPr>
        <p:spPr>
          <a:xfrm>
            <a:off x="43850" y="2473875"/>
            <a:ext cx="71313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Objective: </a:t>
            </a:r>
            <a:r>
              <a:rPr lang="en">
                <a:solidFill>
                  <a:schemeClr val="dk1"/>
                </a:solidFill>
              </a:rPr>
              <a:t>Identify fraudulent transactions while minimizing false positives.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Challenges:</a:t>
            </a:r>
            <a:endParaRPr b="1">
              <a:solidFill>
                <a:schemeClr val="dk1"/>
              </a:solidFill>
              <a:latin typeface="Taviraj"/>
              <a:ea typeface="Taviraj"/>
              <a:cs typeface="Taviraj"/>
              <a:sym typeface="Taviraj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1. Fraud transactions are rare (imbalanced dataset).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2. Need high precision &amp; recall for fraud detection.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3. Performance Metrics: Precision, Recall, F1-Score, ROC AUC.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57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pic>
        <p:nvPicPr>
          <p:cNvPr id="311" name="Google Shape;3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" y="0"/>
            <a:ext cx="6611825" cy="24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idx="2" type="body"/>
          </p:nvPr>
        </p:nvSpPr>
        <p:spPr>
          <a:xfrm>
            <a:off x="552375" y="2623600"/>
            <a:ext cx="73974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Removed:</a:t>
            </a:r>
            <a:r>
              <a:rPr lang="en">
                <a:solidFill>
                  <a:schemeClr val="dk1"/>
                </a:solidFill>
              </a:rPr>
              <a:t> Missing values, duplicates, and unnecessary features.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Dropped High-Cardinality Features:</a:t>
            </a:r>
            <a:r>
              <a:rPr lang="en">
                <a:solidFill>
                  <a:schemeClr val="dk1"/>
                </a:solidFill>
              </a:rPr>
              <a:t> Street, city, zip, job, trans_num.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Converted Data Types:</a:t>
            </a:r>
            <a:r>
              <a:rPr lang="en">
                <a:solidFill>
                  <a:schemeClr val="dk1"/>
                </a:solidFill>
              </a:rPr>
              <a:t> Optimized m</a:t>
            </a:r>
            <a:r>
              <a:rPr lang="en">
                <a:solidFill>
                  <a:schemeClr val="dk1"/>
                </a:solidFill>
              </a:rPr>
              <a:t>emory usage.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58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18" name="Google Shape;318;p58"/>
          <p:cNvSpPr txBox="1"/>
          <p:nvPr>
            <p:ph type="title"/>
          </p:nvPr>
        </p:nvSpPr>
        <p:spPr>
          <a:xfrm>
            <a:off x="328575" y="386600"/>
            <a:ext cx="6726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19" name="Google Shape;3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5" y="41100"/>
            <a:ext cx="5955500" cy="22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/>
          <p:nvPr>
            <p:ph idx="2" type="body"/>
          </p:nvPr>
        </p:nvSpPr>
        <p:spPr>
          <a:xfrm>
            <a:off x="362300" y="1769650"/>
            <a:ext cx="40035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Fraud vs. Non-Fraud Transactions Distribution.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Transaction Amounts:</a:t>
            </a:r>
            <a:r>
              <a:rPr lang="en">
                <a:solidFill>
                  <a:schemeClr val="dk1"/>
                </a:solidFill>
              </a:rPr>
              <a:t> Fraud transactions tend to have higher amounts.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Transaction Time Patterns:</a:t>
            </a:r>
            <a:r>
              <a:rPr lang="en">
                <a:solidFill>
                  <a:schemeClr val="dk1"/>
                </a:solidFill>
              </a:rPr>
              <a:t> Fraudulent transactions peak at certain hours.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Merchant Category Analysis:</a:t>
            </a:r>
            <a:r>
              <a:rPr lang="en">
                <a:solidFill>
                  <a:schemeClr val="dk1"/>
                </a:solidFill>
              </a:rPr>
              <a:t> Some categories have more fraud cases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59"/>
          <p:cNvSpPr txBox="1"/>
          <p:nvPr>
            <p:ph idx="1" type="subTitle"/>
          </p:nvPr>
        </p:nvSpPr>
        <p:spPr>
          <a:xfrm>
            <a:off x="70554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28575" y="386600"/>
            <a:ext cx="76701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27" name="Google Shape;327;p59"/>
          <p:cNvSpPr txBox="1"/>
          <p:nvPr>
            <p:ph idx="2" type="body"/>
          </p:nvPr>
        </p:nvSpPr>
        <p:spPr>
          <a:xfrm>
            <a:off x="4779775" y="2045275"/>
            <a:ext cx="42393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1150"/>
            <a:ext cx="4277851" cy="26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2" type="body"/>
          </p:nvPr>
        </p:nvSpPr>
        <p:spPr>
          <a:xfrm>
            <a:off x="402350" y="1741900"/>
            <a:ext cx="43161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One-Hot Encoding: </a:t>
            </a:r>
            <a:r>
              <a:rPr lang="en">
                <a:solidFill>
                  <a:schemeClr val="dk1"/>
                </a:solidFill>
              </a:rPr>
              <a:t>Applied to categorical variables.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Feature Scaling: </a:t>
            </a:r>
            <a:r>
              <a:rPr lang="en">
                <a:solidFill>
                  <a:schemeClr val="dk1"/>
                </a:solidFill>
              </a:rPr>
              <a:t>Standardized numerical features.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Train-Test Split: </a:t>
            </a:r>
            <a:r>
              <a:rPr lang="en">
                <a:solidFill>
                  <a:schemeClr val="dk1"/>
                </a:solidFill>
              </a:rPr>
              <a:t>Stratified split to maintain class balance.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Sparse Format: </a:t>
            </a:r>
            <a:r>
              <a:rPr lang="en">
                <a:solidFill>
                  <a:schemeClr val="dk1"/>
                </a:solidFill>
              </a:rPr>
              <a:t>Categorical features converted to save memory.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60"/>
          <p:cNvSpPr txBox="1"/>
          <p:nvPr>
            <p:ph idx="1" type="subTitle"/>
          </p:nvPr>
        </p:nvSpPr>
        <p:spPr>
          <a:xfrm>
            <a:off x="7055175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35" name="Google Shape;335;p60"/>
          <p:cNvSpPr txBox="1"/>
          <p:nvPr>
            <p:ph type="title"/>
          </p:nvPr>
        </p:nvSpPr>
        <p:spPr>
          <a:xfrm>
            <a:off x="328575" y="386600"/>
            <a:ext cx="6726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325" y="1725263"/>
            <a:ext cx="4120749" cy="262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2" type="body"/>
          </p:nvPr>
        </p:nvSpPr>
        <p:spPr>
          <a:xfrm>
            <a:off x="5002400" y="2452550"/>
            <a:ext cx="38169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Extracted Time-Based Features: </a:t>
            </a:r>
            <a:r>
              <a:rPr lang="en">
                <a:solidFill>
                  <a:schemeClr val="dk1"/>
                </a:solidFill>
              </a:rPr>
              <a:t>Transaction hour, day of the week.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Encoded Merchant Categories: </a:t>
            </a:r>
            <a:r>
              <a:rPr lang="en">
                <a:solidFill>
                  <a:schemeClr val="dk1"/>
                </a:solidFill>
              </a:rPr>
              <a:t>One-hot encoding.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Normalized Continuous Features: </a:t>
            </a:r>
            <a:r>
              <a:rPr lang="en">
                <a:solidFill>
                  <a:schemeClr val="dk1"/>
                </a:solidFill>
              </a:rPr>
              <a:t>Transaction amount, latitude, longitude.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Taviraj"/>
                <a:ea typeface="Taviraj"/>
                <a:cs typeface="Taviraj"/>
                <a:sym typeface="Taviraj"/>
              </a:rPr>
              <a:t>Final Features: </a:t>
            </a:r>
            <a:r>
              <a:rPr lang="en">
                <a:solidFill>
                  <a:schemeClr val="dk1"/>
                </a:solidFill>
              </a:rPr>
              <a:t>Amt, city_pop, age, trans_hour, lat, long, merch_lat, merch_lon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61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0" y="2976825"/>
            <a:ext cx="50913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72275" cy="2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50" name="Google Shape;350;p62"/>
          <p:cNvSpPr txBox="1"/>
          <p:nvPr>
            <p:ph type="title"/>
          </p:nvPr>
        </p:nvSpPr>
        <p:spPr>
          <a:xfrm>
            <a:off x="56425" y="0"/>
            <a:ext cx="35100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Trained Models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1" name="Google Shape;351;p62"/>
          <p:cNvGraphicFramePr/>
          <p:nvPr/>
        </p:nvGraphicFramePr>
        <p:xfrm>
          <a:off x="123225" y="20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{D246316A-EE9C-459F-A0AD-2D66516FF098}</a:tableStyleId>
              </a:tblPr>
              <a:tblGrid>
                <a:gridCol w="2095025"/>
                <a:gridCol w="1414875"/>
                <a:gridCol w="1477350"/>
                <a:gridCol w="1387100"/>
                <a:gridCol w="1193275"/>
              </a:tblGrid>
              <a:tr h="41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ROC AUC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Balanced 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0.9750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0.9421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0.5403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Tuned Balanced 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0.9521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2" name="Google Shape;3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50" y="0"/>
            <a:ext cx="2363824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" type="subTitle"/>
          </p:nvPr>
        </p:nvSpPr>
        <p:spPr>
          <a:xfrm>
            <a:off x="7055300" y="0"/>
            <a:ext cx="2088600" cy="2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viraj"/>
                <a:ea typeface="Taviraj"/>
                <a:cs typeface="Taviraj"/>
                <a:sym typeface="Taviraj"/>
              </a:rPr>
              <a:t>SpringBoard</a:t>
            </a:r>
            <a:endParaRPr b="1">
              <a:latin typeface="Taviraj"/>
              <a:ea typeface="Taviraj"/>
              <a:cs typeface="Taviraj"/>
              <a:sym typeface="Taviraj"/>
            </a:endParaRPr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86450" y="0"/>
            <a:ext cx="8322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Model Performance </a:t>
            </a:r>
            <a:r>
              <a:rPr b="1" lang="en" sz="3500">
                <a:solidFill>
                  <a:srgbClr val="358CFB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1" sz="3500">
              <a:solidFill>
                <a:srgbClr val="358C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75" y="1020450"/>
            <a:ext cx="7214250" cy="4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ent/Teacher Conference">
  <a:themeElements>
    <a:clrScheme name="Simple Light">
      <a:dk1>
        <a:srgbClr val="212121"/>
      </a:dk1>
      <a:lt1>
        <a:srgbClr val="E6E1D6"/>
      </a:lt1>
      <a:dk2>
        <a:srgbClr val="035ED3"/>
      </a:dk2>
      <a:lt2>
        <a:srgbClr val="F3F3F3"/>
      </a:lt2>
      <a:accent1>
        <a:srgbClr val="C7BEAA"/>
      </a:accent1>
      <a:accent2>
        <a:srgbClr val="A4C2F4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35E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