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8e91dfbc8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8e91dfbc8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8e91dfbc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8e91dfbc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8e91dfbc8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8e91dfbc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e91dfbc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8e91dfbc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e91dfbc8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8e91dfbc8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8e91dfbc8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8e91dfbc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8e91dfb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8e91dfb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8e91dfbc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38e91dfbc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8e91dfbc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8e91dfbc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8e91dfbc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8e91dfbc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8e91dfbc8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8e91dfbc8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8e91dfbc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8e91dfb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8e91dfbc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8e91dfbc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8e91dfbc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8e91dfbc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10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/>
              <a:t>                       </a:t>
            </a:r>
            <a:r>
              <a:rPr b="1" lang="en" sz="1100"/>
              <a:t> </a:t>
            </a:r>
            <a:r>
              <a:rPr lang="en" sz="2400"/>
              <a:t>ChemCorp Market &amp; Product Analysis</a:t>
            </a:r>
            <a:endParaRPr sz="6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43150" y="23706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                                        Data-Driven Insights &amp; Strategic Recommendations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                                                                                                                                                    </a:t>
            </a:r>
            <a:r>
              <a:rPr b="1" lang="en" sz="1100">
                <a:solidFill>
                  <a:schemeClr val="dk1"/>
                </a:solidFill>
              </a:rPr>
              <a:t>Presented by:</a:t>
            </a:r>
            <a:r>
              <a:rPr lang="en" sz="1100">
                <a:solidFill>
                  <a:schemeClr val="dk1"/>
                </a:solidFill>
              </a:rPr>
              <a:t> Shivangini Marjiwe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17875" y="40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/>
              <a:t>Most Profitable Products (Horizontal Bar Chart)</a:t>
            </a:r>
            <a:endParaRPr b="1" sz="13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5" y="810825"/>
            <a:ext cx="7051649" cy="421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34725" y="1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/>
              <a:t>Product Divestment – Low-Profit &amp; Low-Sales Products</a:t>
            </a:r>
            <a:endParaRPr b="1" sz="17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34725" y="95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Low-Profit Industries: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Pharmaceuticals and Medical Equipment struggle to generate profit.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Several chemicals have low-profit margins across industries.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Lowest Sales Products: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Chemicals A &amp; J have the lowest sales volumes.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Chemical K &amp; H are best-sellers.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75725" y="10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Low-Profit Industries (Heatmap)</a:t>
            </a:r>
            <a:endParaRPr/>
          </a:p>
        </p:txBody>
      </p:sp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50" y="853425"/>
            <a:ext cx="6870650" cy="40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75725" y="10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Products with Lowest Sales (Bar Chart)</a:t>
            </a:r>
            <a:endParaRPr b="1" sz="1700"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t/>
            </a:r>
            <a:endParaRPr b="1" sz="1700"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50" y="886825"/>
            <a:ext cx="6954149" cy="40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128000" y="119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Strategic Recommendations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128000" y="509550"/>
            <a:ext cx="8520600" cy="45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Invest in High-Profit, High-Sales Segments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Expand focus on </a:t>
            </a:r>
            <a:r>
              <a:rPr b="1" lang="en" sz="1100">
                <a:solidFill>
                  <a:schemeClr val="dk1"/>
                </a:solidFill>
              </a:rPr>
              <a:t>Paper &amp; Packaging, Machinery &amp; Industrial Goods.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Increase marketing and production for </a:t>
            </a:r>
            <a:r>
              <a:rPr b="1" lang="en" sz="1100">
                <a:solidFill>
                  <a:schemeClr val="dk1"/>
                </a:solidFill>
              </a:rPr>
              <a:t>Chemicals K, H, and F.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Reassess or Divest from Low-Profit Areas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Consider exiting or reducing investment in </a:t>
            </a:r>
            <a:r>
              <a:rPr b="1" lang="en" sz="1100">
                <a:solidFill>
                  <a:schemeClr val="dk1"/>
                </a:solidFill>
              </a:rPr>
              <a:t>Pharmaceuticals &amp; Medical Equipment.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Phase out </a:t>
            </a:r>
            <a:r>
              <a:rPr b="1" lang="en" sz="1100">
                <a:solidFill>
                  <a:schemeClr val="dk1"/>
                </a:solidFill>
              </a:rPr>
              <a:t>Chemicals A &amp; J due to low sales &amp; profitability.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Optimize Pricing &amp; Cost Efficiency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Review cost structures in </a:t>
            </a:r>
            <a:r>
              <a:rPr b="1" lang="en" sz="1100">
                <a:solidFill>
                  <a:schemeClr val="dk1"/>
                </a:solidFill>
              </a:rPr>
              <a:t>Biotechnology &amp; Aerospace Defense</a:t>
            </a:r>
            <a:r>
              <a:rPr lang="en" sz="1100">
                <a:solidFill>
                  <a:schemeClr val="dk1"/>
                </a:solidFill>
              </a:rPr>
              <a:t> to improve profit margins.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Implement </a:t>
            </a:r>
            <a:r>
              <a:rPr b="1" lang="en" sz="1100">
                <a:solidFill>
                  <a:schemeClr val="dk1"/>
                </a:solidFill>
              </a:rPr>
              <a:t>dynamic pricing strategies</a:t>
            </a:r>
            <a:r>
              <a:rPr lang="en" sz="1100">
                <a:solidFill>
                  <a:schemeClr val="dk1"/>
                </a:solidFill>
              </a:rPr>
              <a:t> to boost revenue.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Expand Geographic Reach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Strengthen presence in </a:t>
            </a:r>
            <a:r>
              <a:rPr b="1" lang="en" sz="1100">
                <a:solidFill>
                  <a:schemeClr val="dk1"/>
                </a:solidFill>
              </a:rPr>
              <a:t>North Central &amp; South Atlantic regions.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Investigate sales barriers in low-performing states.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Enhance Customer Retention &amp; Acquisition</a:t>
            </a:r>
            <a:endParaRPr b="1" sz="13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Strengthen relationships with </a:t>
            </a:r>
            <a:r>
              <a:rPr b="1" lang="en" sz="1100">
                <a:solidFill>
                  <a:schemeClr val="dk1"/>
                </a:solidFill>
              </a:rPr>
              <a:t>Paper &amp; Packaging customers.</a:t>
            </a: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Develop </a:t>
            </a:r>
            <a:r>
              <a:rPr b="1" lang="en" sz="1100">
                <a:solidFill>
                  <a:schemeClr val="dk1"/>
                </a:solidFill>
              </a:rPr>
              <a:t>competitive pricing &amp; service models</a:t>
            </a:r>
            <a:r>
              <a:rPr lang="en" sz="1100">
                <a:solidFill>
                  <a:schemeClr val="dk1"/>
                </a:solidFill>
              </a:rPr>
              <a:t> to capture more market share.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Conclusion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ChemCorp must scale high-performing segments and discontinue underperforming areas to sustain profitability.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By executing these strategies, ChemCorp will regain market share, improve profitability, and ensure long-term succes</a:t>
            </a:r>
            <a:r>
              <a:rPr lang="en" sz="1100">
                <a:solidFill>
                  <a:schemeClr val="dk1"/>
                </a:solidFill>
              </a:rPr>
              <a:t>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43850" y="141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Business Problem Statement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27425" y="714325"/>
            <a:ext cx="85206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Lost customers led to a 10% revenue decline.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Increased competition with AI-driven cost efficiencies.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Management seeks insights to prevent further market share erosion.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Goal:</a:t>
            </a:r>
            <a:r>
              <a:rPr lang="en" sz="1100">
                <a:solidFill>
                  <a:schemeClr val="dk1"/>
                </a:solidFill>
              </a:rPr>
              <a:t> Identify profitable segments, optimize investments, and suggest divestment areas.</a:t>
            </a:r>
            <a:endParaRPr/>
          </a:p>
        </p:txBody>
      </p:sp>
      <p:sp>
        <p:nvSpPr>
          <p:cNvPr id="62" name="Google Shape;62;p14"/>
          <p:cNvSpPr txBox="1"/>
          <p:nvPr>
            <p:ph type="title"/>
          </p:nvPr>
        </p:nvSpPr>
        <p:spPr>
          <a:xfrm>
            <a:off x="1438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 Understanding the Market Segment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143850" y="3074700"/>
            <a:ext cx="8520600" cy="12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Customer purchase preferences vary by industry.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Paper &amp; Packaging contributes the highest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Biotechnology &amp; Pharmaceuticals generate lower revenue.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Geographic hotspots:</a:t>
            </a:r>
            <a:r>
              <a:rPr lang="en" sz="1100">
                <a:solidFill>
                  <a:schemeClr val="dk1"/>
                </a:solidFill>
              </a:rPr>
              <a:t> North Central, Pacific, South Atlantic regions.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Seasonal peaks:</a:t>
            </a:r>
            <a:r>
              <a:rPr lang="en" sz="1100">
                <a:solidFill>
                  <a:schemeClr val="dk1"/>
                </a:solidFill>
              </a:rPr>
              <a:t> May &amp; November show the highest revenue inflow.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58875" y="10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500"/>
              <a:t>Customer Purchase % by Segment (Bar Chart)</a:t>
            </a:r>
            <a:endParaRPr sz="3000"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625" y="945650"/>
            <a:ext cx="6893826" cy="38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4300" y="82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Revenue Breakdown Per Industry (Pie Chart)</a:t>
            </a:r>
            <a:endParaRPr sz="3000"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650" y="844525"/>
            <a:ext cx="6479550" cy="39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75725" y="9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 Seasonality Analysis (Line Chart)</a:t>
            </a:r>
            <a:endParaRPr sz="3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975" y="819250"/>
            <a:ext cx="7054900" cy="412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75725" y="910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Geographic Distribution of Sales (Map)</a:t>
            </a:r>
            <a:endParaRPr sz="320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000" y="919163"/>
            <a:ext cx="403170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2650" y="928688"/>
            <a:ext cx="455252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126300" y="1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Market Opportunity – Profitability &amp; Growth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Industry Profitability: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Paper &amp; Packaging is the most profitable industry.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Pharmaceuticals has the lowest profitability.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Profit Margin vs. Customer Count: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Paper &amp; Packaging leads in both profit margin and customer count.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Medical Equipment struggles with both low customer count &amp; profitability.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Most Profitable Products: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Chemical K is the highest revenue-generating product.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Chemicals A &amp; J have the lowest profitability.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0" y="1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Industry Profitability (Bar Chart)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75" y="642275"/>
            <a:ext cx="7660850" cy="4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0" y="124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/>
              <a:t>Profit Margin vs. Customer Count (Scatter Plot)</a:t>
            </a:r>
            <a:endParaRPr/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00" y="793975"/>
            <a:ext cx="7349024" cy="42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