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9" r:id="rId3"/>
    <p:sldId id="260" r:id="rId4"/>
    <p:sldId id="261" r:id="rId5"/>
    <p:sldId id="266" r:id="rId6"/>
    <p:sldId id="274" r:id="rId7"/>
    <p:sldId id="267" r:id="rId8"/>
    <p:sldId id="275" r:id="rId9"/>
    <p:sldId id="268" r:id="rId10"/>
    <p:sldId id="269" r:id="rId11"/>
    <p:sldId id="270" r:id="rId12"/>
    <p:sldId id="271" r:id="rId13"/>
    <p:sldId id="272" r:id="rId14"/>
    <p:sldId id="276" r:id="rId15"/>
    <p:sldId id="277" r:id="rId16"/>
  </p:sldIdLst>
  <p:sldSz cx="18288000" cy="10287000"/>
  <p:notesSz cx="6858000" cy="9144000"/>
  <p:embeddedFontLst>
    <p:embeddedFont>
      <p:font typeface="Arial Black" panose="020B0A04020102020204" pitchFamily="34" charset="0"/>
      <p:bold r:id="rId18"/>
    </p:embeddedFont>
    <p:embeddedFont>
      <p:font typeface="Canva Sans" panose="020B0604020202020204" charset="0"/>
      <p:regular r:id="rId19"/>
    </p:embeddedFont>
    <p:embeddedFont>
      <p:font typeface="Canva Sans Bold" panose="020B0604020202020204" charset="0"/>
      <p:regular r:id="rId20"/>
    </p:embeddedFont>
    <p:embeddedFont>
      <p:font typeface="Canva Sans Bold Italics" panose="020B0604020202020204" charset="0"/>
      <p:regular r:id="rId21"/>
    </p:embeddedFont>
    <p:embeddedFont>
      <p:font typeface="Poppins" panose="00000500000000000000" pitchFamily="2" charset="0"/>
      <p:regular r:id="rId22"/>
      <p:bold r:id="rId23"/>
      <p:italic r:id="rId24"/>
      <p:boldItalic r:id="rId25"/>
    </p:embeddedFont>
    <p:embeddedFont>
      <p:font typeface="Poppins Bold" panose="00000800000000000000"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2" autoAdjust="0"/>
  </p:normalViewPr>
  <p:slideViewPr>
    <p:cSldViewPr>
      <p:cViewPr varScale="1">
        <p:scale>
          <a:sx n="52" d="100"/>
          <a:sy n="52" d="100"/>
        </p:scale>
        <p:origin x="8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EE4C41-2572-4A59-8522-D13EF83C2FD5}" type="datetimeFigureOut">
              <a:rPr lang="en-US" smtClean="0"/>
              <a:t>2/21/2025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B1C76-DB25-4D75-A3BB-3EF0E3B7EF28}" type="slidenum">
              <a:rPr lang="en-US" smtClean="0"/>
              <a:t>‹#›</a:t>
            </a:fld>
            <a:endParaRPr lang="en-US"/>
          </a:p>
        </p:txBody>
      </p:sp>
    </p:spTree>
    <p:extLst>
      <p:ext uri="{BB962C8B-B14F-4D97-AF65-F5344CB8AC3E}">
        <p14:creationId xmlns:p14="http://schemas.microsoft.com/office/powerpoint/2010/main" val="3515247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sv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19992" y="-1680508"/>
            <a:ext cx="13648016" cy="1364801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640768" y="-164456"/>
            <a:ext cx="11725929" cy="11711272"/>
          </a:xfrm>
          <a:custGeom>
            <a:avLst/>
            <a:gdLst/>
            <a:ahLst/>
            <a:cxnLst/>
            <a:rect l="l" t="t" r="r" b="b"/>
            <a:pathLst>
              <a:path w="11725929" h="11711272">
                <a:moveTo>
                  <a:pt x="0" y="0"/>
                </a:moveTo>
                <a:lnTo>
                  <a:pt x="11725929" y="0"/>
                </a:lnTo>
                <a:lnTo>
                  <a:pt x="11725929" y="11711272"/>
                </a:lnTo>
                <a:lnTo>
                  <a:pt x="0" y="11711272"/>
                </a:lnTo>
                <a:lnTo>
                  <a:pt x="0" y="0"/>
                </a:lnTo>
                <a:close/>
              </a:path>
            </a:pathLst>
          </a:custGeom>
          <a:blipFill>
            <a:blip r:embed="rId2"/>
            <a:stretch>
              <a:fillRect/>
            </a:stretch>
          </a:blipFill>
        </p:spPr>
      </p:sp>
      <p:grpSp>
        <p:nvGrpSpPr>
          <p:cNvPr id="6" name="Group 6"/>
          <p:cNvGrpSpPr/>
          <p:nvPr/>
        </p:nvGrpSpPr>
        <p:grpSpPr>
          <a:xfrm>
            <a:off x="3367381" y="-425696"/>
            <a:ext cx="11553237" cy="1155323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476280" y="4348446"/>
            <a:ext cx="1658466" cy="1656393"/>
          </a:xfrm>
          <a:custGeom>
            <a:avLst/>
            <a:gdLst/>
            <a:ahLst/>
            <a:cxnLst/>
            <a:rect l="l" t="t" r="r" b="b"/>
            <a:pathLst>
              <a:path w="1658466" h="1656393">
                <a:moveTo>
                  <a:pt x="0" y="0"/>
                </a:moveTo>
                <a:lnTo>
                  <a:pt x="1658465" y="0"/>
                </a:lnTo>
                <a:lnTo>
                  <a:pt x="1658465" y="1656393"/>
                </a:lnTo>
                <a:lnTo>
                  <a:pt x="0" y="1656393"/>
                </a:lnTo>
                <a:lnTo>
                  <a:pt x="0" y="0"/>
                </a:lnTo>
                <a:close/>
              </a:path>
            </a:pathLst>
          </a:custGeom>
          <a:blipFill>
            <a:blip r:embed="rId2"/>
            <a:stretch>
              <a:fillRect/>
            </a:stretch>
          </a:blipFill>
        </p:spPr>
      </p:sp>
      <p:grpSp>
        <p:nvGrpSpPr>
          <p:cNvPr id="10" name="Group 10"/>
          <p:cNvGrpSpPr/>
          <p:nvPr/>
        </p:nvGrpSpPr>
        <p:grpSpPr>
          <a:xfrm>
            <a:off x="1437613" y="4282161"/>
            <a:ext cx="1634041" cy="163404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flipH="1">
            <a:off x="2086248" y="4847440"/>
            <a:ext cx="336771" cy="503483"/>
          </a:xfrm>
          <a:custGeom>
            <a:avLst/>
            <a:gdLst/>
            <a:ahLst/>
            <a:cxnLst/>
            <a:rect l="l" t="t" r="r" b="b"/>
            <a:pathLst>
              <a:path w="336771" h="503483">
                <a:moveTo>
                  <a:pt x="336771" y="0"/>
                </a:moveTo>
                <a:lnTo>
                  <a:pt x="0" y="0"/>
                </a:lnTo>
                <a:lnTo>
                  <a:pt x="0" y="503483"/>
                </a:lnTo>
                <a:lnTo>
                  <a:pt x="336771" y="503483"/>
                </a:lnTo>
                <a:lnTo>
                  <a:pt x="33677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15191921" y="4348446"/>
            <a:ext cx="1658466" cy="1656393"/>
          </a:xfrm>
          <a:custGeom>
            <a:avLst/>
            <a:gdLst/>
            <a:ahLst/>
            <a:cxnLst/>
            <a:rect l="l" t="t" r="r" b="b"/>
            <a:pathLst>
              <a:path w="1658466" h="1656393">
                <a:moveTo>
                  <a:pt x="0" y="0"/>
                </a:moveTo>
                <a:lnTo>
                  <a:pt x="1658466" y="0"/>
                </a:lnTo>
                <a:lnTo>
                  <a:pt x="1658466" y="1656393"/>
                </a:lnTo>
                <a:lnTo>
                  <a:pt x="0" y="1656393"/>
                </a:lnTo>
                <a:lnTo>
                  <a:pt x="0" y="0"/>
                </a:lnTo>
                <a:close/>
              </a:path>
            </a:pathLst>
          </a:custGeom>
          <a:blipFill>
            <a:blip r:embed="rId2"/>
            <a:stretch>
              <a:fillRect/>
            </a:stretch>
          </a:blipFill>
        </p:spPr>
      </p:sp>
      <p:grpSp>
        <p:nvGrpSpPr>
          <p:cNvPr id="15" name="Group 15"/>
          <p:cNvGrpSpPr/>
          <p:nvPr/>
        </p:nvGrpSpPr>
        <p:grpSpPr>
          <a:xfrm>
            <a:off x="15153255" y="4282161"/>
            <a:ext cx="1634041" cy="163404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8" name="Freeform 18"/>
          <p:cNvSpPr/>
          <p:nvPr/>
        </p:nvSpPr>
        <p:spPr>
          <a:xfrm>
            <a:off x="15801890" y="4847440"/>
            <a:ext cx="336771" cy="503483"/>
          </a:xfrm>
          <a:custGeom>
            <a:avLst/>
            <a:gdLst/>
            <a:ahLst/>
            <a:cxnLst/>
            <a:rect l="l" t="t" r="r" b="b"/>
            <a:pathLst>
              <a:path w="336771" h="503483">
                <a:moveTo>
                  <a:pt x="0" y="0"/>
                </a:moveTo>
                <a:lnTo>
                  <a:pt x="336770" y="0"/>
                </a:lnTo>
                <a:lnTo>
                  <a:pt x="336770" y="503483"/>
                </a:lnTo>
                <a:lnTo>
                  <a:pt x="0" y="5034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9" name="Group 19"/>
          <p:cNvGrpSpPr/>
          <p:nvPr/>
        </p:nvGrpSpPr>
        <p:grpSpPr>
          <a:xfrm>
            <a:off x="17491799" y="8458418"/>
            <a:ext cx="951769" cy="799882"/>
            <a:chOff x="0" y="0"/>
            <a:chExt cx="967140" cy="812800"/>
          </a:xfrm>
        </p:grpSpPr>
        <p:sp>
          <p:nvSpPr>
            <p:cNvPr id="20" name="Freeform 20"/>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21" name="TextBox 21"/>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4834568" y="890230"/>
            <a:ext cx="9338329" cy="3912584"/>
          </a:xfrm>
          <a:prstGeom prst="rect">
            <a:avLst/>
          </a:prstGeom>
        </p:spPr>
        <p:txBody>
          <a:bodyPr lIns="0" tIns="0" rIns="0" bIns="0" rtlCol="0" anchor="t">
            <a:spAutoFit/>
          </a:bodyPr>
          <a:lstStyle/>
          <a:p>
            <a:pPr algn="ctr">
              <a:lnSpc>
                <a:spcPts val="15345"/>
              </a:lnSpc>
              <a:spcBef>
                <a:spcPct val="0"/>
              </a:spcBef>
            </a:pPr>
            <a:r>
              <a:rPr lang="en-US" sz="10961" b="1">
                <a:solidFill>
                  <a:srgbClr val="2D8BBA"/>
                </a:solidFill>
                <a:latin typeface="Poppins Bold"/>
                <a:ea typeface="Poppins Bold"/>
                <a:cs typeface="Poppins Bold"/>
                <a:sym typeface="Poppins Bold"/>
              </a:rPr>
              <a:t>Data Analysis</a:t>
            </a:r>
          </a:p>
        </p:txBody>
      </p:sp>
      <p:sp>
        <p:nvSpPr>
          <p:cNvPr id="23" name="TextBox 23"/>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01</a:t>
            </a:r>
          </a:p>
        </p:txBody>
      </p:sp>
      <p:grpSp>
        <p:nvGrpSpPr>
          <p:cNvPr id="24" name="Group 24"/>
          <p:cNvGrpSpPr/>
          <p:nvPr/>
        </p:nvGrpSpPr>
        <p:grpSpPr>
          <a:xfrm>
            <a:off x="533524" y="536724"/>
            <a:ext cx="4597023" cy="1316614"/>
            <a:chOff x="0" y="0"/>
            <a:chExt cx="6129363" cy="1755485"/>
          </a:xfrm>
        </p:grpSpPr>
        <p:sp>
          <p:nvSpPr>
            <p:cNvPr id="25" name="Freeform 25"/>
            <p:cNvSpPr/>
            <p:nvPr/>
          </p:nvSpPr>
          <p:spPr>
            <a:xfrm>
              <a:off x="0" y="0"/>
              <a:ext cx="2011493" cy="1755485"/>
            </a:xfrm>
            <a:custGeom>
              <a:avLst/>
              <a:gdLst/>
              <a:ahLst/>
              <a:cxnLst/>
              <a:rect l="l" t="t" r="r" b="b"/>
              <a:pathLst>
                <a:path w="2011493" h="1755485">
                  <a:moveTo>
                    <a:pt x="0" y="0"/>
                  </a:moveTo>
                  <a:lnTo>
                    <a:pt x="2011493" y="0"/>
                  </a:lnTo>
                  <a:lnTo>
                    <a:pt x="2011493" y="1755485"/>
                  </a:lnTo>
                  <a:lnTo>
                    <a:pt x="0" y="1755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6" name="TextBox 26"/>
            <p:cNvSpPr txBox="1"/>
            <p:nvPr/>
          </p:nvSpPr>
          <p:spPr>
            <a:xfrm>
              <a:off x="1635037" y="-95250"/>
              <a:ext cx="4494327" cy="1151043"/>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Futurion</a:t>
              </a:r>
            </a:p>
          </p:txBody>
        </p:sp>
        <p:sp>
          <p:nvSpPr>
            <p:cNvPr id="27" name="TextBox 27"/>
            <p:cNvSpPr txBox="1"/>
            <p:nvPr/>
          </p:nvSpPr>
          <p:spPr>
            <a:xfrm>
              <a:off x="2130394" y="899926"/>
              <a:ext cx="3529012" cy="449791"/>
            </a:xfrm>
            <a:prstGeom prst="rect">
              <a:avLst/>
            </a:prstGeom>
          </p:spPr>
          <p:txBody>
            <a:bodyPr lIns="0" tIns="0" rIns="0" bIns="0" rtlCol="0" anchor="t">
              <a:spAutoFit/>
            </a:bodyPr>
            <a:lstStyle/>
            <a:p>
              <a:pPr algn="ctr">
                <a:lnSpc>
                  <a:spcPts val="2800"/>
                </a:lnSpc>
              </a:pPr>
              <a:r>
                <a:rPr lang="en-US" sz="2000" spc="190">
                  <a:solidFill>
                    <a:srgbClr val="000000"/>
                  </a:solidFill>
                  <a:latin typeface="Canva Sans"/>
                  <a:ea typeface="Canva Sans"/>
                  <a:cs typeface="Canva Sans"/>
                  <a:sym typeface="Canva Sans"/>
                </a:rPr>
                <a:t>UPSKILLING INDIA</a:t>
              </a:r>
            </a:p>
          </p:txBody>
        </p:sp>
      </p:grpSp>
      <p:sp>
        <p:nvSpPr>
          <p:cNvPr id="28" name="TextBox 28"/>
          <p:cNvSpPr txBox="1"/>
          <p:nvPr/>
        </p:nvSpPr>
        <p:spPr>
          <a:xfrm>
            <a:off x="5068783" y="4859750"/>
            <a:ext cx="9104114"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Portfoliio Project Challenge </a:t>
            </a:r>
          </a:p>
        </p:txBody>
      </p:sp>
      <p:sp>
        <p:nvSpPr>
          <p:cNvPr id="29" name="TextBox 29"/>
          <p:cNvSpPr txBox="1"/>
          <p:nvPr/>
        </p:nvSpPr>
        <p:spPr>
          <a:xfrm>
            <a:off x="4450498" y="6579060"/>
            <a:ext cx="8912240" cy="874214"/>
          </a:xfrm>
          <a:prstGeom prst="rect">
            <a:avLst/>
          </a:prstGeom>
        </p:spPr>
        <p:txBody>
          <a:bodyPr wrap="square" lIns="0" tIns="0" rIns="0" bIns="0" rtlCol="0" anchor="t">
            <a:spAutoFit/>
          </a:bodyPr>
          <a:lstStyle/>
          <a:p>
            <a:pPr algn="ctr">
              <a:lnSpc>
                <a:spcPts val="7279"/>
              </a:lnSpc>
            </a:pPr>
            <a:r>
              <a:rPr lang="en-US" sz="5199" b="1" i="1" dirty="0">
                <a:solidFill>
                  <a:srgbClr val="FAB590"/>
                </a:solidFill>
                <a:latin typeface="Canva Sans Bold Italics"/>
                <a:ea typeface="Canva Sans Bold Italics"/>
                <a:cs typeface="Canva Sans Bold Italics"/>
                <a:sym typeface="Canva Sans Bold Italics"/>
              </a:rPr>
              <a:t>LUNG CANCER ANALSYIS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C4F72-3291-2DE5-B0F1-688CB7B6CA1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1A598C5-DAD5-EE66-9DC9-87B312122985}"/>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85392938-AF66-F87A-1DEE-9318A706D0C5}"/>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8711E6E3-6A37-2935-3A05-53FB4F924BFE}"/>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294FDDA6-79CF-D546-23CB-F99311790A73}"/>
              </a:ext>
            </a:extLst>
          </p:cNvPr>
          <p:cNvGrpSpPr/>
          <p:nvPr/>
        </p:nvGrpSpPr>
        <p:grpSpPr>
          <a:xfrm>
            <a:off x="1387962" y="1310678"/>
            <a:ext cx="12515240" cy="7936994"/>
            <a:chOff x="0" y="0"/>
            <a:chExt cx="3151241" cy="1624587"/>
          </a:xfrm>
        </p:grpSpPr>
        <p:sp>
          <p:nvSpPr>
            <p:cNvPr id="6" name="Freeform 6">
              <a:extLst>
                <a:ext uri="{FF2B5EF4-FFF2-40B4-BE49-F238E27FC236}">
                  <a16:creationId xmlns:a16="http://schemas.microsoft.com/office/drawing/2014/main" id="{78AC4AE3-A904-A405-F474-61E6A3E76EF8}"/>
                </a:ext>
              </a:extLst>
            </p:cNvPr>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sp>
        <p:sp>
          <p:nvSpPr>
            <p:cNvPr id="7" name="TextBox 7">
              <a:extLst>
                <a:ext uri="{FF2B5EF4-FFF2-40B4-BE49-F238E27FC236}">
                  <a16:creationId xmlns:a16="http://schemas.microsoft.com/office/drawing/2014/main" id="{F1FE060D-C38B-CB0B-6462-D057B884900E}"/>
                </a:ext>
              </a:extLst>
            </p:cNvPr>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sp>
        <p:nvSpPr>
          <p:cNvPr id="8" name="TextBox 8">
            <a:extLst>
              <a:ext uri="{FF2B5EF4-FFF2-40B4-BE49-F238E27FC236}">
                <a16:creationId xmlns:a16="http://schemas.microsoft.com/office/drawing/2014/main" id="{E17D0C43-0C10-2BA4-D9C8-312AC78DD3EC}"/>
              </a:ext>
            </a:extLst>
          </p:cNvPr>
          <p:cNvSpPr txBox="1"/>
          <p:nvPr/>
        </p:nvSpPr>
        <p:spPr>
          <a:xfrm>
            <a:off x="759331" y="1372888"/>
            <a:ext cx="11889870" cy="8617744"/>
          </a:xfrm>
          <a:prstGeom prst="rect">
            <a:avLst/>
          </a:prstGeom>
        </p:spPr>
        <p:txBody>
          <a:bodyPr wrap="square" lIns="0" tIns="0" rIns="0" bIns="0" rtlCol="0" anchor="t">
            <a:spAutoFit/>
          </a:bodyPr>
          <a:lstStyle/>
          <a:p>
            <a:r>
              <a:rPr lang="en-US" sz="2800" b="1" dirty="0"/>
              <a:t>5. Determine if treatment type has a significant impact on survival years.</a:t>
            </a:r>
          </a:p>
          <a:p>
            <a:r>
              <a:rPr lang="en-US" sz="2800" dirty="0"/>
              <a:t>QUERY: select  </a:t>
            </a:r>
            <a:r>
              <a:rPr lang="en-US" sz="2800" dirty="0" err="1"/>
              <a:t>Treatment_Type</a:t>
            </a:r>
            <a:r>
              <a:rPr lang="en-US" sz="2800" dirty="0"/>
              <a:t> ,round(avg(</a:t>
            </a:r>
            <a:r>
              <a:rPr lang="en-US" sz="2800" dirty="0" err="1"/>
              <a:t>Survival_years</a:t>
            </a:r>
            <a:r>
              <a:rPr lang="en-US" sz="2800" dirty="0"/>
              <a:t>),2) AS </a:t>
            </a:r>
            <a:r>
              <a:rPr lang="en-US" sz="2800" dirty="0" err="1"/>
              <a:t>Avg_of_Survival_years</a:t>
            </a:r>
            <a:r>
              <a:rPr lang="en-US" sz="2800" dirty="0"/>
              <a:t> from </a:t>
            </a:r>
            <a:r>
              <a:rPr lang="en-US" sz="2800" dirty="0" err="1"/>
              <a:t>lung_cancer_data</a:t>
            </a:r>
            <a:r>
              <a:rPr lang="en-US" sz="2800" dirty="0"/>
              <a:t> group by </a:t>
            </a:r>
            <a:r>
              <a:rPr lang="en-US" sz="2800" dirty="0" err="1"/>
              <a:t>Treatment_Type</a:t>
            </a:r>
            <a:r>
              <a:rPr lang="en-US" sz="2800" dirty="0"/>
              <a:t> </a:t>
            </a:r>
          </a:p>
          <a:p>
            <a:r>
              <a:rPr lang="en-US" sz="2800" dirty="0"/>
              <a:t>order by </a:t>
            </a:r>
            <a:r>
              <a:rPr lang="en-US" sz="2800" dirty="0" err="1"/>
              <a:t>Avg_of_Survival_years</a:t>
            </a:r>
            <a:r>
              <a:rPr lang="en-US" sz="2800" dirty="0"/>
              <a:t> desc;</a:t>
            </a:r>
          </a:p>
          <a:p>
            <a:endParaRPr lang="en-US" sz="2800" dirty="0"/>
          </a:p>
          <a:p>
            <a:r>
              <a:rPr lang="en-US" sz="2800" b="1" dirty="0"/>
              <a:t>6. Compare lung cancer prevalence in men vs. women across countries.</a:t>
            </a:r>
          </a:p>
          <a:p>
            <a:r>
              <a:rPr lang="en-US" sz="2800" dirty="0"/>
              <a:t>QUERY: select </a:t>
            </a:r>
            <a:r>
              <a:rPr lang="en-US" sz="2800" dirty="0" err="1"/>
              <a:t>Gender,Country,round</a:t>
            </a:r>
            <a:r>
              <a:rPr lang="en-US" sz="2800" dirty="0"/>
              <a:t>(avg(</a:t>
            </a:r>
            <a:r>
              <a:rPr lang="en-US" sz="2800" dirty="0" err="1"/>
              <a:t>Lung_Cancer_Prevalence_Rate</a:t>
            </a:r>
            <a:r>
              <a:rPr lang="en-US" sz="2800" dirty="0"/>
              <a:t>),2) AS </a:t>
            </a:r>
            <a:r>
              <a:rPr lang="en-US" sz="2800" dirty="0" err="1"/>
              <a:t>average_prevalence_rate</a:t>
            </a:r>
            <a:r>
              <a:rPr lang="en-US" sz="2800" dirty="0"/>
              <a:t> from </a:t>
            </a:r>
            <a:r>
              <a:rPr lang="en-US" sz="2800" dirty="0" err="1"/>
              <a:t>lung_cancer_data</a:t>
            </a:r>
            <a:r>
              <a:rPr lang="en-US" sz="2800" dirty="0"/>
              <a:t> group by </a:t>
            </a:r>
            <a:r>
              <a:rPr lang="en-US" sz="2800" dirty="0" err="1"/>
              <a:t>Country,Gender</a:t>
            </a:r>
            <a:endParaRPr lang="en-US" sz="2800" dirty="0"/>
          </a:p>
          <a:p>
            <a:r>
              <a:rPr lang="en-US" sz="2800" dirty="0"/>
              <a:t>order by </a:t>
            </a:r>
            <a:r>
              <a:rPr lang="en-US" sz="2800" dirty="0" err="1"/>
              <a:t>Country,average_prevalence_rate</a:t>
            </a:r>
            <a:r>
              <a:rPr lang="en-US" sz="2800" dirty="0"/>
              <a:t> desc;</a:t>
            </a:r>
          </a:p>
          <a:p>
            <a:r>
              <a:rPr lang="en-US" sz="2800" b="1" dirty="0"/>
              <a:t>7. Find how occupational exposure, smoking, and air pollution collectively impact lung cancer rates.</a:t>
            </a:r>
          </a:p>
          <a:p>
            <a:r>
              <a:rPr lang="en-US" sz="2800" dirty="0"/>
              <a:t>QUERY: SELECT </a:t>
            </a:r>
            <a:r>
              <a:rPr lang="en-US" sz="2800" dirty="0" err="1"/>
              <a:t>Occupational_Exposure,Smoker</a:t>
            </a:r>
            <a:r>
              <a:rPr lang="en-US" sz="2800" dirty="0"/>
              <a:t>, </a:t>
            </a:r>
            <a:r>
              <a:rPr lang="en-US" sz="2800" dirty="0" err="1"/>
              <a:t>Air_Pollution_Exposure</a:t>
            </a:r>
            <a:r>
              <a:rPr lang="en-US" sz="2800" dirty="0"/>
              <a:t>, ROUND((COUNT(CASE WHEN </a:t>
            </a:r>
            <a:r>
              <a:rPr lang="en-US" sz="2800" dirty="0" err="1"/>
              <a:t>Lung_Cancer_Diagnosis</a:t>
            </a:r>
            <a:r>
              <a:rPr lang="en-US" sz="2800" dirty="0"/>
              <a:t> = 'Yes' THEN 1 END) * 100.0) / COUNT(*), 2) AS </a:t>
            </a:r>
            <a:r>
              <a:rPr lang="en-US" sz="2800" dirty="0" err="1"/>
              <a:t>Lung_Cancer_Risk_PercentageFROM</a:t>
            </a:r>
            <a:r>
              <a:rPr lang="en-US" sz="2800" dirty="0"/>
              <a:t> </a:t>
            </a:r>
            <a:r>
              <a:rPr lang="en-US" sz="2800" dirty="0" err="1"/>
              <a:t>lung_cancer_data</a:t>
            </a:r>
            <a:r>
              <a:rPr lang="en-US" sz="2800" dirty="0"/>
              <a:t> GROUP BY </a:t>
            </a:r>
            <a:r>
              <a:rPr lang="en-US" sz="2800" dirty="0" err="1"/>
              <a:t>Occupational_Exposure,Smoker</a:t>
            </a:r>
            <a:r>
              <a:rPr lang="en-US" sz="2800" dirty="0"/>
              <a:t>, </a:t>
            </a:r>
            <a:r>
              <a:rPr lang="en-US" sz="2800" dirty="0" err="1"/>
              <a:t>Air_Pollution_Exposure</a:t>
            </a:r>
            <a:endParaRPr lang="en-US" sz="2800" dirty="0"/>
          </a:p>
          <a:p>
            <a:r>
              <a:rPr lang="en-US" sz="2800" dirty="0"/>
              <a:t>ORDER BY </a:t>
            </a:r>
            <a:r>
              <a:rPr lang="en-US" sz="2800" dirty="0" err="1"/>
              <a:t>Lung_Cancer_Risk_Percentage</a:t>
            </a:r>
            <a:r>
              <a:rPr lang="en-US" sz="2800" dirty="0"/>
              <a:t> DESC;</a:t>
            </a:r>
          </a:p>
          <a:p>
            <a:r>
              <a:rPr lang="en-US" sz="2800" b="1" dirty="0"/>
              <a:t>8. Analyze the impact of early detection on survival years.</a:t>
            </a:r>
          </a:p>
          <a:p>
            <a:r>
              <a:rPr lang="en-US" sz="2800" dirty="0"/>
              <a:t>QUERY: select  </a:t>
            </a:r>
            <a:r>
              <a:rPr lang="en-US" sz="2800" dirty="0" err="1"/>
              <a:t>Early_Detection</a:t>
            </a:r>
            <a:r>
              <a:rPr lang="en-US" sz="2800" dirty="0"/>
              <a:t> ,round(avg(</a:t>
            </a:r>
            <a:r>
              <a:rPr lang="en-US" sz="2800" dirty="0" err="1"/>
              <a:t>Survival_years</a:t>
            </a:r>
            <a:r>
              <a:rPr lang="en-US" sz="2800" dirty="0"/>
              <a:t>),2) AS </a:t>
            </a:r>
            <a:r>
              <a:rPr lang="en-US" sz="2800" dirty="0" err="1"/>
              <a:t>Avg_of_Survival_years</a:t>
            </a:r>
            <a:r>
              <a:rPr lang="en-US" sz="2800" dirty="0"/>
              <a:t> from </a:t>
            </a:r>
            <a:r>
              <a:rPr lang="en-US" sz="2800" dirty="0" err="1"/>
              <a:t>lung_cancer_data</a:t>
            </a:r>
            <a:r>
              <a:rPr lang="en-US" sz="2800" dirty="0"/>
              <a:t> group by </a:t>
            </a:r>
            <a:r>
              <a:rPr lang="en-US" sz="2800" dirty="0" err="1"/>
              <a:t>Early_Detection</a:t>
            </a:r>
            <a:endParaRPr lang="en-US" sz="2800" dirty="0"/>
          </a:p>
          <a:p>
            <a:r>
              <a:rPr lang="en-US" sz="2800" dirty="0"/>
              <a:t>order by </a:t>
            </a:r>
            <a:r>
              <a:rPr lang="en-US" sz="2800" dirty="0" err="1"/>
              <a:t>Avg_of_Survival_years</a:t>
            </a:r>
            <a:r>
              <a:rPr lang="en-US" sz="2800" dirty="0"/>
              <a:t> desc;</a:t>
            </a:r>
          </a:p>
        </p:txBody>
      </p:sp>
      <p:grpSp>
        <p:nvGrpSpPr>
          <p:cNvPr id="9" name="Group 9">
            <a:extLst>
              <a:ext uri="{FF2B5EF4-FFF2-40B4-BE49-F238E27FC236}">
                <a16:creationId xmlns:a16="http://schemas.microsoft.com/office/drawing/2014/main" id="{B981C873-1114-A5CD-19F0-FE846E4DD04E}"/>
              </a:ext>
            </a:extLst>
          </p:cNvPr>
          <p:cNvGrpSpPr/>
          <p:nvPr/>
        </p:nvGrpSpPr>
        <p:grpSpPr>
          <a:xfrm>
            <a:off x="11711679" y="233939"/>
            <a:ext cx="5780120" cy="1076739"/>
            <a:chOff x="0" y="0"/>
            <a:chExt cx="1183106" cy="220393"/>
          </a:xfrm>
        </p:grpSpPr>
        <p:sp>
          <p:nvSpPr>
            <p:cNvPr id="10" name="Freeform 10">
              <a:extLst>
                <a:ext uri="{FF2B5EF4-FFF2-40B4-BE49-F238E27FC236}">
                  <a16:creationId xmlns:a16="http://schemas.microsoft.com/office/drawing/2014/main" id="{AF66A18E-C325-8F30-2680-E564DB8E0801}"/>
                </a:ext>
              </a:extLst>
            </p:cNvPr>
            <p:cNvSpPr/>
            <p:nvPr/>
          </p:nvSpPr>
          <p:spPr>
            <a:xfrm>
              <a:off x="0" y="0"/>
              <a:ext cx="1183106" cy="220393"/>
            </a:xfrm>
            <a:custGeom>
              <a:avLst/>
              <a:gdLst/>
              <a:ahLst/>
              <a:cxnLst/>
              <a:rect l="l" t="t" r="r" b="b"/>
              <a:pathLst>
                <a:path w="1183106" h="220393">
                  <a:moveTo>
                    <a:pt x="110196" y="0"/>
                  </a:moveTo>
                  <a:lnTo>
                    <a:pt x="1072910" y="0"/>
                  </a:lnTo>
                  <a:cubicBezTo>
                    <a:pt x="1133770" y="0"/>
                    <a:pt x="1183106" y="49337"/>
                    <a:pt x="1183106" y="110196"/>
                  </a:cubicBezTo>
                  <a:lnTo>
                    <a:pt x="1183106" y="110196"/>
                  </a:lnTo>
                  <a:cubicBezTo>
                    <a:pt x="1183106" y="171056"/>
                    <a:pt x="1133770" y="220393"/>
                    <a:pt x="1072910" y="220393"/>
                  </a:cubicBezTo>
                  <a:lnTo>
                    <a:pt x="110196" y="220393"/>
                  </a:lnTo>
                  <a:cubicBezTo>
                    <a:pt x="49337" y="220393"/>
                    <a:pt x="0" y="171056"/>
                    <a:pt x="0" y="110196"/>
                  </a:cubicBezTo>
                  <a:lnTo>
                    <a:pt x="0" y="110196"/>
                  </a:lnTo>
                  <a:cubicBezTo>
                    <a:pt x="0" y="49337"/>
                    <a:pt x="49337" y="0"/>
                    <a:pt x="110196" y="0"/>
                  </a:cubicBezTo>
                  <a:close/>
                </a:path>
              </a:pathLst>
            </a:custGeom>
            <a:solidFill>
              <a:srgbClr val="F8F8F8"/>
            </a:solidFill>
          </p:spPr>
        </p:sp>
        <p:sp>
          <p:nvSpPr>
            <p:cNvPr id="11" name="TextBox 11">
              <a:extLst>
                <a:ext uri="{FF2B5EF4-FFF2-40B4-BE49-F238E27FC236}">
                  <a16:creationId xmlns:a16="http://schemas.microsoft.com/office/drawing/2014/main" id="{4F458167-71C3-19C5-6031-7DE5E05F7D58}"/>
                </a:ext>
              </a:extLst>
            </p:cNvPr>
            <p:cNvSpPr txBox="1"/>
            <p:nvPr/>
          </p:nvSpPr>
          <p:spPr>
            <a:xfrm>
              <a:off x="0" y="-38100"/>
              <a:ext cx="1183106" cy="258493"/>
            </a:xfrm>
            <a:prstGeom prst="rect">
              <a:avLst/>
            </a:prstGeom>
          </p:spPr>
          <p:txBody>
            <a:bodyPr lIns="47086" tIns="47086" rIns="47086" bIns="47086" rtlCol="0" anchor="ctr"/>
            <a:lstStyle/>
            <a:p>
              <a:pPr algn="ctr">
                <a:lnSpc>
                  <a:spcPts val="2659"/>
                </a:lnSpc>
              </a:pPr>
              <a:endParaRPr/>
            </a:p>
          </p:txBody>
        </p:sp>
      </p:grpSp>
      <p:sp>
        <p:nvSpPr>
          <p:cNvPr id="12" name="AutoShape 12">
            <a:extLst>
              <a:ext uri="{FF2B5EF4-FFF2-40B4-BE49-F238E27FC236}">
                <a16:creationId xmlns:a16="http://schemas.microsoft.com/office/drawing/2014/main" id="{325E77FF-FB54-6343-606B-5A71D1083FB4}"/>
              </a:ext>
            </a:extLst>
          </p:cNvPr>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4" name="TextBox 14">
            <a:extLst>
              <a:ext uri="{FF2B5EF4-FFF2-40B4-BE49-F238E27FC236}">
                <a16:creationId xmlns:a16="http://schemas.microsoft.com/office/drawing/2014/main" id="{BB5A4D3A-F643-C0DC-B297-8447CBB83CF5}"/>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10</a:t>
            </a:r>
          </a:p>
        </p:txBody>
      </p:sp>
      <p:sp>
        <p:nvSpPr>
          <p:cNvPr id="15" name="TextBox 15">
            <a:extLst>
              <a:ext uri="{FF2B5EF4-FFF2-40B4-BE49-F238E27FC236}">
                <a16:creationId xmlns:a16="http://schemas.microsoft.com/office/drawing/2014/main" id="{CE6074F6-3F60-67B1-768D-77D9A59C7E3F}"/>
              </a:ext>
            </a:extLst>
          </p:cNvPr>
          <p:cNvSpPr txBox="1"/>
          <p:nvPr/>
        </p:nvSpPr>
        <p:spPr>
          <a:xfrm>
            <a:off x="8229600" y="296759"/>
            <a:ext cx="8527757" cy="779316"/>
          </a:xfrm>
          <a:prstGeom prst="rect">
            <a:avLst/>
          </a:prstGeom>
        </p:spPr>
        <p:txBody>
          <a:bodyPr wrap="square" lIns="0" tIns="0" rIns="0" bIns="0" rtlCol="0" anchor="t">
            <a:spAutoFit/>
          </a:bodyPr>
          <a:lstStyle/>
          <a:p>
            <a:pPr algn="ctr">
              <a:lnSpc>
                <a:spcPts val="6385"/>
              </a:lnSpc>
              <a:spcBef>
                <a:spcPct val="0"/>
              </a:spcBef>
            </a:pPr>
            <a:r>
              <a:rPr lang="en-US" sz="4560" b="1" dirty="0">
                <a:solidFill>
                  <a:srgbClr val="FFC000"/>
                </a:solidFill>
                <a:latin typeface="Poppins Bold"/>
                <a:ea typeface="Poppins Bold"/>
                <a:cs typeface="Poppins Bold"/>
                <a:sym typeface="Poppins Bold"/>
              </a:rPr>
              <a:t>SQL QUERIES AND SOLUTION</a:t>
            </a:r>
          </a:p>
        </p:txBody>
      </p:sp>
      <p:grpSp>
        <p:nvGrpSpPr>
          <p:cNvPr id="16" name="Group 16">
            <a:extLst>
              <a:ext uri="{FF2B5EF4-FFF2-40B4-BE49-F238E27FC236}">
                <a16:creationId xmlns:a16="http://schemas.microsoft.com/office/drawing/2014/main" id="{20372FD4-B520-803B-8E43-81EBABFB6F06}"/>
              </a:ext>
            </a:extLst>
          </p:cNvPr>
          <p:cNvGrpSpPr/>
          <p:nvPr/>
        </p:nvGrpSpPr>
        <p:grpSpPr>
          <a:xfrm>
            <a:off x="533524" y="346413"/>
            <a:ext cx="2974068" cy="851790"/>
            <a:chOff x="0" y="0"/>
            <a:chExt cx="3965424" cy="1135720"/>
          </a:xfrm>
        </p:grpSpPr>
        <p:sp>
          <p:nvSpPr>
            <p:cNvPr id="17" name="Freeform 17">
              <a:extLst>
                <a:ext uri="{FF2B5EF4-FFF2-40B4-BE49-F238E27FC236}">
                  <a16:creationId xmlns:a16="http://schemas.microsoft.com/office/drawing/2014/main" id="{73EA769E-6A44-00C4-FB72-CB793045E9B3}"/>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8F3B34E2-123E-A225-F851-A4AE013C08C0}"/>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001F757A-46A2-5EF7-BCD9-104367ED4C58}"/>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pic>
        <p:nvPicPr>
          <p:cNvPr id="20" name="Picture 19">
            <a:extLst>
              <a:ext uri="{FF2B5EF4-FFF2-40B4-BE49-F238E27FC236}">
                <a16:creationId xmlns:a16="http://schemas.microsoft.com/office/drawing/2014/main" id="{E1C4755B-BEC8-03AF-77F5-A88AF792119E}"/>
              </a:ext>
            </a:extLst>
          </p:cNvPr>
          <p:cNvPicPr>
            <a:picLocks noChangeAspect="1"/>
          </p:cNvPicPr>
          <p:nvPr/>
        </p:nvPicPr>
        <p:blipFill>
          <a:blip r:embed="rId4"/>
          <a:srcRect b="13659"/>
          <a:stretch/>
        </p:blipFill>
        <p:spPr>
          <a:xfrm>
            <a:off x="11704305" y="1053808"/>
            <a:ext cx="4932700" cy="1973750"/>
          </a:xfrm>
          <a:prstGeom prst="rect">
            <a:avLst/>
          </a:prstGeom>
        </p:spPr>
      </p:pic>
      <p:pic>
        <p:nvPicPr>
          <p:cNvPr id="22" name="Picture 21">
            <a:extLst>
              <a:ext uri="{FF2B5EF4-FFF2-40B4-BE49-F238E27FC236}">
                <a16:creationId xmlns:a16="http://schemas.microsoft.com/office/drawing/2014/main" id="{78F72DF1-A910-12C0-6931-3A30B6108E44}"/>
              </a:ext>
            </a:extLst>
          </p:cNvPr>
          <p:cNvPicPr>
            <a:picLocks noChangeAspect="1"/>
          </p:cNvPicPr>
          <p:nvPr/>
        </p:nvPicPr>
        <p:blipFill>
          <a:blip r:embed="rId5"/>
          <a:stretch>
            <a:fillRect/>
          </a:stretch>
        </p:blipFill>
        <p:spPr>
          <a:xfrm>
            <a:off x="11905895" y="2948917"/>
            <a:ext cx="3439005" cy="2943636"/>
          </a:xfrm>
          <a:prstGeom prst="rect">
            <a:avLst/>
          </a:prstGeom>
        </p:spPr>
      </p:pic>
      <p:pic>
        <p:nvPicPr>
          <p:cNvPr id="24" name="Picture 23">
            <a:extLst>
              <a:ext uri="{FF2B5EF4-FFF2-40B4-BE49-F238E27FC236}">
                <a16:creationId xmlns:a16="http://schemas.microsoft.com/office/drawing/2014/main" id="{97104D16-E496-FA3F-4BBC-001214839E95}"/>
              </a:ext>
            </a:extLst>
          </p:cNvPr>
          <p:cNvPicPr>
            <a:picLocks noChangeAspect="1"/>
          </p:cNvPicPr>
          <p:nvPr/>
        </p:nvPicPr>
        <p:blipFill>
          <a:blip r:embed="rId6"/>
          <a:stretch>
            <a:fillRect/>
          </a:stretch>
        </p:blipFill>
        <p:spPr>
          <a:xfrm>
            <a:off x="12518059" y="5943599"/>
            <a:ext cx="5156321" cy="2477323"/>
          </a:xfrm>
          <a:prstGeom prst="rect">
            <a:avLst/>
          </a:prstGeom>
        </p:spPr>
      </p:pic>
      <p:pic>
        <p:nvPicPr>
          <p:cNvPr id="26" name="Picture 25">
            <a:extLst>
              <a:ext uri="{FF2B5EF4-FFF2-40B4-BE49-F238E27FC236}">
                <a16:creationId xmlns:a16="http://schemas.microsoft.com/office/drawing/2014/main" id="{93C180C5-ACA3-0DC6-4F7E-7B5C40F3CB94}"/>
              </a:ext>
            </a:extLst>
          </p:cNvPr>
          <p:cNvPicPr>
            <a:picLocks noChangeAspect="1"/>
          </p:cNvPicPr>
          <p:nvPr/>
        </p:nvPicPr>
        <p:blipFill>
          <a:blip r:embed="rId7"/>
          <a:stretch>
            <a:fillRect/>
          </a:stretch>
        </p:blipFill>
        <p:spPr>
          <a:xfrm>
            <a:off x="11704304" y="8471968"/>
            <a:ext cx="3640595" cy="1518273"/>
          </a:xfrm>
          <a:prstGeom prst="rect">
            <a:avLst/>
          </a:prstGeom>
        </p:spPr>
      </p:pic>
    </p:spTree>
    <p:extLst>
      <p:ext uri="{BB962C8B-B14F-4D97-AF65-F5344CB8AC3E}">
        <p14:creationId xmlns:p14="http://schemas.microsoft.com/office/powerpoint/2010/main" val="71363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F41744-6C6B-78E5-AF88-4FDDF8B29D83}"/>
              </a:ext>
            </a:extLst>
          </p:cNvPr>
          <p:cNvPicPr>
            <a:picLocks noChangeAspect="1"/>
          </p:cNvPicPr>
          <p:nvPr/>
        </p:nvPicPr>
        <p:blipFill>
          <a:blip r:embed="rId2"/>
          <a:stretch>
            <a:fillRect/>
          </a:stretch>
        </p:blipFill>
        <p:spPr>
          <a:xfrm>
            <a:off x="152400" y="898386"/>
            <a:ext cx="17678400" cy="9198114"/>
          </a:xfrm>
          <a:prstGeom prst="rect">
            <a:avLst/>
          </a:prstGeom>
        </p:spPr>
      </p:pic>
      <p:sp>
        <p:nvSpPr>
          <p:cNvPr id="4" name="TextBox 3">
            <a:extLst>
              <a:ext uri="{FF2B5EF4-FFF2-40B4-BE49-F238E27FC236}">
                <a16:creationId xmlns:a16="http://schemas.microsoft.com/office/drawing/2014/main" id="{204D7A21-39F4-CA50-2A2B-27F19F0D4A5F}"/>
              </a:ext>
            </a:extLst>
          </p:cNvPr>
          <p:cNvSpPr txBox="1"/>
          <p:nvPr/>
        </p:nvSpPr>
        <p:spPr>
          <a:xfrm>
            <a:off x="1066800" y="190500"/>
            <a:ext cx="16306800" cy="707886"/>
          </a:xfrm>
          <a:prstGeom prst="rect">
            <a:avLst/>
          </a:prstGeom>
          <a:noFill/>
        </p:spPr>
        <p:txBody>
          <a:bodyPr wrap="square" rtlCol="0">
            <a:spAutoFit/>
          </a:bodyPr>
          <a:lstStyle/>
          <a:p>
            <a:pPr algn="ctr"/>
            <a:r>
              <a:rPr lang="en-US" sz="4000" b="1" u="sng" dirty="0">
                <a:solidFill>
                  <a:srgbClr val="FFC000"/>
                </a:solidFill>
                <a:latin typeface="Arial Black" panose="020B0A04020102020204" pitchFamily="34" charset="0"/>
              </a:rPr>
              <a:t>DASHBOARD 1</a:t>
            </a:r>
          </a:p>
        </p:txBody>
      </p:sp>
      <p:grpSp>
        <p:nvGrpSpPr>
          <p:cNvPr id="2" name="Group 2">
            <a:extLst>
              <a:ext uri="{FF2B5EF4-FFF2-40B4-BE49-F238E27FC236}">
                <a16:creationId xmlns:a16="http://schemas.microsoft.com/office/drawing/2014/main" id="{05CCA690-0F29-BB10-CF76-7594983A101D}"/>
              </a:ext>
            </a:extLst>
          </p:cNvPr>
          <p:cNvGrpSpPr/>
          <p:nvPr/>
        </p:nvGrpSpPr>
        <p:grpSpPr>
          <a:xfrm>
            <a:off x="17491799" y="8458418"/>
            <a:ext cx="951769" cy="799882"/>
            <a:chOff x="0" y="0"/>
            <a:chExt cx="967140" cy="812800"/>
          </a:xfrm>
        </p:grpSpPr>
        <p:sp>
          <p:nvSpPr>
            <p:cNvPr id="5" name="Freeform 3">
              <a:extLst>
                <a:ext uri="{FF2B5EF4-FFF2-40B4-BE49-F238E27FC236}">
                  <a16:creationId xmlns:a16="http://schemas.microsoft.com/office/drawing/2014/main" id="{04CF2B6F-8AC3-2A49-FB50-EE9D17F6A298}"/>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sz="1800" b="1" dirty="0">
                <a:solidFill>
                  <a:srgbClr val="FFFFFF"/>
                </a:solidFill>
                <a:latin typeface="Poppins Bold"/>
                <a:ea typeface="Poppins Bold"/>
                <a:cs typeface="Poppins Bold"/>
                <a:sym typeface="Poppins Bold"/>
              </a:endParaRPr>
            </a:p>
            <a:p>
              <a:r>
                <a:rPr lang="en-US" b="1" dirty="0">
                  <a:solidFill>
                    <a:srgbClr val="FFFFFF"/>
                  </a:solidFill>
                  <a:latin typeface="Poppins Bold"/>
                  <a:ea typeface="Poppins Bold"/>
                  <a:cs typeface="Poppins Bold"/>
                  <a:sym typeface="Poppins Bold"/>
                </a:rPr>
                <a:t>11</a:t>
              </a:r>
              <a:endParaRPr lang="en-US" dirty="0"/>
            </a:p>
          </p:txBody>
        </p:sp>
        <p:sp>
          <p:nvSpPr>
            <p:cNvPr id="6" name="TextBox 4">
              <a:extLst>
                <a:ext uri="{FF2B5EF4-FFF2-40B4-BE49-F238E27FC236}">
                  <a16:creationId xmlns:a16="http://schemas.microsoft.com/office/drawing/2014/main" id="{75C5E096-D47F-45FA-45B3-595A1928F561}"/>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86362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1DE552-1B6F-5AFE-E476-EAF25945AC23}"/>
              </a:ext>
            </a:extLst>
          </p:cNvPr>
          <p:cNvPicPr>
            <a:picLocks noChangeAspect="1"/>
          </p:cNvPicPr>
          <p:nvPr/>
        </p:nvPicPr>
        <p:blipFill>
          <a:blip r:embed="rId2"/>
          <a:stretch>
            <a:fillRect/>
          </a:stretch>
        </p:blipFill>
        <p:spPr>
          <a:xfrm>
            <a:off x="152400" y="800100"/>
            <a:ext cx="17830799" cy="9486899"/>
          </a:xfrm>
          <a:prstGeom prst="rect">
            <a:avLst/>
          </a:prstGeom>
        </p:spPr>
      </p:pic>
      <p:sp>
        <p:nvSpPr>
          <p:cNvPr id="4" name="TextBox 3">
            <a:extLst>
              <a:ext uri="{FF2B5EF4-FFF2-40B4-BE49-F238E27FC236}">
                <a16:creationId xmlns:a16="http://schemas.microsoft.com/office/drawing/2014/main" id="{58230E3D-2628-8E80-A5E4-FAF3D6D2A601}"/>
              </a:ext>
            </a:extLst>
          </p:cNvPr>
          <p:cNvSpPr txBox="1"/>
          <p:nvPr/>
        </p:nvSpPr>
        <p:spPr>
          <a:xfrm>
            <a:off x="1066800" y="190500"/>
            <a:ext cx="16306800" cy="707886"/>
          </a:xfrm>
          <a:prstGeom prst="rect">
            <a:avLst/>
          </a:prstGeom>
          <a:noFill/>
        </p:spPr>
        <p:txBody>
          <a:bodyPr wrap="square" rtlCol="0">
            <a:spAutoFit/>
          </a:bodyPr>
          <a:lstStyle/>
          <a:p>
            <a:pPr algn="ctr"/>
            <a:r>
              <a:rPr lang="en-US" sz="4000" b="1" u="sng" dirty="0">
                <a:solidFill>
                  <a:srgbClr val="FFC000"/>
                </a:solidFill>
                <a:latin typeface="Arial Black" panose="020B0A04020102020204" pitchFamily="34" charset="0"/>
              </a:rPr>
              <a:t>DASHBOARD 2</a:t>
            </a:r>
          </a:p>
        </p:txBody>
      </p:sp>
      <p:grpSp>
        <p:nvGrpSpPr>
          <p:cNvPr id="2" name="Group 2">
            <a:extLst>
              <a:ext uri="{FF2B5EF4-FFF2-40B4-BE49-F238E27FC236}">
                <a16:creationId xmlns:a16="http://schemas.microsoft.com/office/drawing/2014/main" id="{78608ED4-83BF-B463-0BAF-2E53E20AC1B8}"/>
              </a:ext>
            </a:extLst>
          </p:cNvPr>
          <p:cNvGrpSpPr/>
          <p:nvPr/>
        </p:nvGrpSpPr>
        <p:grpSpPr>
          <a:xfrm>
            <a:off x="17491799" y="8458418"/>
            <a:ext cx="951769" cy="799882"/>
            <a:chOff x="0" y="0"/>
            <a:chExt cx="967140" cy="812800"/>
          </a:xfrm>
        </p:grpSpPr>
        <p:sp>
          <p:nvSpPr>
            <p:cNvPr id="5" name="Freeform 3">
              <a:extLst>
                <a:ext uri="{FF2B5EF4-FFF2-40B4-BE49-F238E27FC236}">
                  <a16:creationId xmlns:a16="http://schemas.microsoft.com/office/drawing/2014/main" id="{0E977A30-BD1C-096B-8A1F-21E95041788D}"/>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sz="1800" b="1" dirty="0">
                <a:solidFill>
                  <a:srgbClr val="FFFFFF"/>
                </a:solidFill>
                <a:latin typeface="Poppins Bold"/>
                <a:ea typeface="Poppins Bold"/>
                <a:cs typeface="Poppins Bold"/>
                <a:sym typeface="Poppins Bold"/>
              </a:endParaRPr>
            </a:p>
            <a:p>
              <a:r>
                <a:rPr lang="en-US" b="1" dirty="0">
                  <a:solidFill>
                    <a:srgbClr val="FFFFFF"/>
                  </a:solidFill>
                  <a:latin typeface="Poppins Bold"/>
                  <a:ea typeface="Poppins Bold"/>
                  <a:cs typeface="Poppins Bold"/>
                  <a:sym typeface="Poppins Bold"/>
                </a:rPr>
                <a:t>12</a:t>
              </a:r>
              <a:endParaRPr lang="en-US" dirty="0"/>
            </a:p>
          </p:txBody>
        </p:sp>
        <p:sp>
          <p:nvSpPr>
            <p:cNvPr id="6" name="TextBox 4">
              <a:extLst>
                <a:ext uri="{FF2B5EF4-FFF2-40B4-BE49-F238E27FC236}">
                  <a16:creationId xmlns:a16="http://schemas.microsoft.com/office/drawing/2014/main" id="{E7BD512D-A921-70D3-6183-F70FB3E5B047}"/>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713915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297E64-21E5-C8CB-D724-55AB102EB1E1}"/>
              </a:ext>
            </a:extLst>
          </p:cNvPr>
          <p:cNvPicPr>
            <a:picLocks noChangeAspect="1"/>
          </p:cNvPicPr>
          <p:nvPr/>
        </p:nvPicPr>
        <p:blipFill>
          <a:blip r:embed="rId2"/>
          <a:stretch>
            <a:fillRect/>
          </a:stretch>
        </p:blipFill>
        <p:spPr>
          <a:xfrm>
            <a:off x="457200" y="1104900"/>
            <a:ext cx="17602199" cy="9182100"/>
          </a:xfrm>
          <a:prstGeom prst="rect">
            <a:avLst/>
          </a:prstGeom>
        </p:spPr>
      </p:pic>
      <p:sp>
        <p:nvSpPr>
          <p:cNvPr id="4" name="TextBox 3">
            <a:extLst>
              <a:ext uri="{FF2B5EF4-FFF2-40B4-BE49-F238E27FC236}">
                <a16:creationId xmlns:a16="http://schemas.microsoft.com/office/drawing/2014/main" id="{36DBB2C4-0E1D-B804-1878-0A80CFDD7DE0}"/>
              </a:ext>
            </a:extLst>
          </p:cNvPr>
          <p:cNvSpPr txBox="1"/>
          <p:nvPr/>
        </p:nvSpPr>
        <p:spPr>
          <a:xfrm>
            <a:off x="1066800" y="190500"/>
            <a:ext cx="16306800" cy="707886"/>
          </a:xfrm>
          <a:prstGeom prst="rect">
            <a:avLst/>
          </a:prstGeom>
          <a:noFill/>
        </p:spPr>
        <p:txBody>
          <a:bodyPr wrap="square" rtlCol="0">
            <a:spAutoFit/>
          </a:bodyPr>
          <a:lstStyle/>
          <a:p>
            <a:pPr algn="ctr"/>
            <a:r>
              <a:rPr lang="en-US" sz="4000" b="1" u="sng" dirty="0">
                <a:solidFill>
                  <a:srgbClr val="FFC000"/>
                </a:solidFill>
                <a:latin typeface="Arial Black" panose="020B0A04020102020204" pitchFamily="34" charset="0"/>
              </a:rPr>
              <a:t>DASHBOARD 3</a:t>
            </a:r>
          </a:p>
        </p:txBody>
      </p:sp>
    </p:spTree>
    <p:extLst>
      <p:ext uri="{BB962C8B-B14F-4D97-AF65-F5344CB8AC3E}">
        <p14:creationId xmlns:p14="http://schemas.microsoft.com/office/powerpoint/2010/main" val="62985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F511E-8789-D8F5-AD58-1923127129E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8A25032-73F7-4D30-5984-02433A0C04C5}"/>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4349FE33-AC19-EE72-1A78-DDE4AE316B46}"/>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91456623-BF25-C037-19B9-00F0DF241F0D}"/>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B175643B-B11D-13CF-FA0B-6B8B78051F10}"/>
              </a:ext>
            </a:extLst>
          </p:cNvPr>
          <p:cNvGrpSpPr/>
          <p:nvPr/>
        </p:nvGrpSpPr>
        <p:grpSpPr>
          <a:xfrm>
            <a:off x="1387962" y="1310678"/>
            <a:ext cx="12515240" cy="7936994"/>
            <a:chOff x="0" y="0"/>
            <a:chExt cx="3151241" cy="1624587"/>
          </a:xfrm>
        </p:grpSpPr>
        <p:sp>
          <p:nvSpPr>
            <p:cNvPr id="6" name="Freeform 6">
              <a:extLst>
                <a:ext uri="{FF2B5EF4-FFF2-40B4-BE49-F238E27FC236}">
                  <a16:creationId xmlns:a16="http://schemas.microsoft.com/office/drawing/2014/main" id="{259B45D9-ACA8-B080-8667-746B74908DE6}"/>
                </a:ext>
              </a:extLst>
            </p:cNvPr>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txBody>
            <a:bodyPr/>
            <a:lstStyle/>
            <a:p>
              <a:endParaRPr lang="en-US" dirty="0"/>
            </a:p>
          </p:txBody>
        </p:sp>
        <p:sp>
          <p:nvSpPr>
            <p:cNvPr id="7" name="TextBox 7">
              <a:extLst>
                <a:ext uri="{FF2B5EF4-FFF2-40B4-BE49-F238E27FC236}">
                  <a16:creationId xmlns:a16="http://schemas.microsoft.com/office/drawing/2014/main" id="{F074B0D4-0BD4-DAC0-0C6C-B02DABBE7FFE}"/>
                </a:ext>
              </a:extLst>
            </p:cNvPr>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sp>
        <p:nvSpPr>
          <p:cNvPr id="8" name="TextBox 8">
            <a:extLst>
              <a:ext uri="{FF2B5EF4-FFF2-40B4-BE49-F238E27FC236}">
                <a16:creationId xmlns:a16="http://schemas.microsoft.com/office/drawing/2014/main" id="{4F27C2D0-BCB3-5D4F-F630-11838456CE72}"/>
              </a:ext>
            </a:extLst>
          </p:cNvPr>
          <p:cNvSpPr txBox="1"/>
          <p:nvPr/>
        </p:nvSpPr>
        <p:spPr>
          <a:xfrm>
            <a:off x="759331" y="1372888"/>
            <a:ext cx="11889870" cy="430887"/>
          </a:xfrm>
          <a:prstGeom prst="rect">
            <a:avLst/>
          </a:prstGeom>
        </p:spPr>
        <p:txBody>
          <a:bodyPr wrap="square" lIns="0" tIns="0" rIns="0" bIns="0" rtlCol="0" anchor="t">
            <a:spAutoFit/>
          </a:bodyPr>
          <a:lstStyle/>
          <a:p>
            <a:endParaRPr lang="en-US" sz="2800" dirty="0"/>
          </a:p>
        </p:txBody>
      </p:sp>
      <p:grpSp>
        <p:nvGrpSpPr>
          <p:cNvPr id="9" name="Group 9">
            <a:extLst>
              <a:ext uri="{FF2B5EF4-FFF2-40B4-BE49-F238E27FC236}">
                <a16:creationId xmlns:a16="http://schemas.microsoft.com/office/drawing/2014/main" id="{417AC2D6-3EBD-1C2B-12F1-6D0A59B1FCFE}"/>
              </a:ext>
            </a:extLst>
          </p:cNvPr>
          <p:cNvGrpSpPr/>
          <p:nvPr/>
        </p:nvGrpSpPr>
        <p:grpSpPr>
          <a:xfrm>
            <a:off x="11711679" y="233939"/>
            <a:ext cx="5780120" cy="1076739"/>
            <a:chOff x="0" y="0"/>
            <a:chExt cx="1183106" cy="220393"/>
          </a:xfrm>
        </p:grpSpPr>
        <p:sp>
          <p:nvSpPr>
            <p:cNvPr id="10" name="Freeform 10">
              <a:extLst>
                <a:ext uri="{FF2B5EF4-FFF2-40B4-BE49-F238E27FC236}">
                  <a16:creationId xmlns:a16="http://schemas.microsoft.com/office/drawing/2014/main" id="{C33392C6-D0E5-13C6-CD70-0205DB20E104}"/>
                </a:ext>
              </a:extLst>
            </p:cNvPr>
            <p:cNvSpPr/>
            <p:nvPr/>
          </p:nvSpPr>
          <p:spPr>
            <a:xfrm>
              <a:off x="0" y="0"/>
              <a:ext cx="1183106" cy="220393"/>
            </a:xfrm>
            <a:custGeom>
              <a:avLst/>
              <a:gdLst/>
              <a:ahLst/>
              <a:cxnLst/>
              <a:rect l="l" t="t" r="r" b="b"/>
              <a:pathLst>
                <a:path w="1183106" h="220393">
                  <a:moveTo>
                    <a:pt x="110196" y="0"/>
                  </a:moveTo>
                  <a:lnTo>
                    <a:pt x="1072910" y="0"/>
                  </a:lnTo>
                  <a:cubicBezTo>
                    <a:pt x="1133770" y="0"/>
                    <a:pt x="1183106" y="49337"/>
                    <a:pt x="1183106" y="110196"/>
                  </a:cubicBezTo>
                  <a:lnTo>
                    <a:pt x="1183106" y="110196"/>
                  </a:lnTo>
                  <a:cubicBezTo>
                    <a:pt x="1183106" y="171056"/>
                    <a:pt x="1133770" y="220393"/>
                    <a:pt x="1072910" y="220393"/>
                  </a:cubicBezTo>
                  <a:lnTo>
                    <a:pt x="110196" y="220393"/>
                  </a:lnTo>
                  <a:cubicBezTo>
                    <a:pt x="49337" y="220393"/>
                    <a:pt x="0" y="171056"/>
                    <a:pt x="0" y="110196"/>
                  </a:cubicBezTo>
                  <a:lnTo>
                    <a:pt x="0" y="110196"/>
                  </a:lnTo>
                  <a:cubicBezTo>
                    <a:pt x="0" y="49337"/>
                    <a:pt x="49337" y="0"/>
                    <a:pt x="110196" y="0"/>
                  </a:cubicBezTo>
                  <a:close/>
                </a:path>
              </a:pathLst>
            </a:custGeom>
            <a:solidFill>
              <a:srgbClr val="F8F8F8"/>
            </a:solidFill>
          </p:spPr>
        </p:sp>
        <p:sp>
          <p:nvSpPr>
            <p:cNvPr id="11" name="TextBox 11">
              <a:extLst>
                <a:ext uri="{FF2B5EF4-FFF2-40B4-BE49-F238E27FC236}">
                  <a16:creationId xmlns:a16="http://schemas.microsoft.com/office/drawing/2014/main" id="{610F9112-930F-F25E-ECFD-889BB95ED485}"/>
                </a:ext>
              </a:extLst>
            </p:cNvPr>
            <p:cNvSpPr txBox="1"/>
            <p:nvPr/>
          </p:nvSpPr>
          <p:spPr>
            <a:xfrm>
              <a:off x="0" y="-38100"/>
              <a:ext cx="1183106" cy="258493"/>
            </a:xfrm>
            <a:prstGeom prst="rect">
              <a:avLst/>
            </a:prstGeom>
          </p:spPr>
          <p:txBody>
            <a:bodyPr lIns="47086" tIns="47086" rIns="47086" bIns="47086" rtlCol="0" anchor="ctr"/>
            <a:lstStyle/>
            <a:p>
              <a:pPr algn="ctr">
                <a:lnSpc>
                  <a:spcPts val="2659"/>
                </a:lnSpc>
              </a:pPr>
              <a:endParaRPr/>
            </a:p>
          </p:txBody>
        </p:sp>
      </p:grpSp>
      <p:sp>
        <p:nvSpPr>
          <p:cNvPr id="12" name="AutoShape 12">
            <a:extLst>
              <a:ext uri="{FF2B5EF4-FFF2-40B4-BE49-F238E27FC236}">
                <a16:creationId xmlns:a16="http://schemas.microsoft.com/office/drawing/2014/main" id="{E2E3331F-E8D7-A3F9-DB1F-D7C1310701A0}"/>
              </a:ext>
            </a:extLst>
          </p:cNvPr>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4" name="TextBox 14">
            <a:extLst>
              <a:ext uri="{FF2B5EF4-FFF2-40B4-BE49-F238E27FC236}">
                <a16:creationId xmlns:a16="http://schemas.microsoft.com/office/drawing/2014/main" id="{C40F4264-7EA0-1B8F-3E64-2C99C2D1B67B}"/>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14</a:t>
            </a:r>
          </a:p>
        </p:txBody>
      </p:sp>
      <p:sp>
        <p:nvSpPr>
          <p:cNvPr id="15" name="TextBox 15">
            <a:extLst>
              <a:ext uri="{FF2B5EF4-FFF2-40B4-BE49-F238E27FC236}">
                <a16:creationId xmlns:a16="http://schemas.microsoft.com/office/drawing/2014/main" id="{DA4E5F97-DCCC-E477-7529-9C36602AB6E0}"/>
              </a:ext>
            </a:extLst>
          </p:cNvPr>
          <p:cNvSpPr txBox="1"/>
          <p:nvPr/>
        </p:nvSpPr>
        <p:spPr>
          <a:xfrm>
            <a:off x="8229600" y="296759"/>
            <a:ext cx="8527757" cy="2420791"/>
          </a:xfrm>
          <a:prstGeom prst="rect">
            <a:avLst/>
          </a:prstGeom>
        </p:spPr>
        <p:txBody>
          <a:bodyPr wrap="square" lIns="0" tIns="0" rIns="0" bIns="0" rtlCol="0" anchor="t">
            <a:spAutoFit/>
          </a:bodyPr>
          <a:lstStyle/>
          <a:p>
            <a:pPr algn="ctr">
              <a:lnSpc>
                <a:spcPts val="6385"/>
              </a:lnSpc>
              <a:spcBef>
                <a:spcPct val="0"/>
              </a:spcBef>
            </a:pPr>
            <a:r>
              <a:rPr lang="en-US" sz="4560" b="1" dirty="0">
                <a:solidFill>
                  <a:srgbClr val="FFC000"/>
                </a:solidFill>
                <a:latin typeface="Poppins Bold"/>
                <a:cs typeface="Poppins Bold"/>
              </a:rPr>
              <a:t>CONCLUSION &amp; BUSSINESS RECOMMENDATIONS</a:t>
            </a:r>
          </a:p>
          <a:p>
            <a:pPr algn="ctr">
              <a:lnSpc>
                <a:spcPts val="6385"/>
              </a:lnSpc>
              <a:spcBef>
                <a:spcPct val="0"/>
              </a:spcBef>
            </a:pPr>
            <a:endParaRPr lang="en-US" sz="4560" b="1" dirty="0">
              <a:solidFill>
                <a:srgbClr val="FFC000"/>
              </a:solidFill>
              <a:latin typeface="Poppins Bold"/>
              <a:ea typeface="Poppins Bold"/>
              <a:cs typeface="Poppins Bold"/>
              <a:sym typeface="Poppins Bold"/>
            </a:endParaRPr>
          </a:p>
        </p:txBody>
      </p:sp>
      <p:grpSp>
        <p:nvGrpSpPr>
          <p:cNvPr id="16" name="Group 16">
            <a:extLst>
              <a:ext uri="{FF2B5EF4-FFF2-40B4-BE49-F238E27FC236}">
                <a16:creationId xmlns:a16="http://schemas.microsoft.com/office/drawing/2014/main" id="{3734144D-DB89-97C4-1493-CA587D58C391}"/>
              </a:ext>
            </a:extLst>
          </p:cNvPr>
          <p:cNvGrpSpPr/>
          <p:nvPr/>
        </p:nvGrpSpPr>
        <p:grpSpPr>
          <a:xfrm>
            <a:off x="533524" y="346413"/>
            <a:ext cx="2974068" cy="851790"/>
            <a:chOff x="0" y="0"/>
            <a:chExt cx="3965424" cy="1135720"/>
          </a:xfrm>
        </p:grpSpPr>
        <p:sp>
          <p:nvSpPr>
            <p:cNvPr id="17" name="Freeform 17">
              <a:extLst>
                <a:ext uri="{FF2B5EF4-FFF2-40B4-BE49-F238E27FC236}">
                  <a16:creationId xmlns:a16="http://schemas.microsoft.com/office/drawing/2014/main" id="{39BD81EF-5E18-0E21-B386-C91E432E7C75}"/>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5151B09D-3E7B-7C0E-41F9-1803E9993C6C}"/>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3B4637F8-EAD9-5E09-F404-023CFF4B3D78}"/>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2" name="TextBox 21">
            <a:extLst>
              <a:ext uri="{FF2B5EF4-FFF2-40B4-BE49-F238E27FC236}">
                <a16:creationId xmlns:a16="http://schemas.microsoft.com/office/drawing/2014/main" id="{5347FB2E-7B91-7356-1019-8373C82A5499}"/>
              </a:ext>
            </a:extLst>
          </p:cNvPr>
          <p:cNvSpPr txBox="1"/>
          <p:nvPr/>
        </p:nvSpPr>
        <p:spPr>
          <a:xfrm>
            <a:off x="1863302" y="1987881"/>
            <a:ext cx="11889870" cy="6309420"/>
          </a:xfrm>
          <a:prstGeom prst="rect">
            <a:avLst/>
          </a:prstGeom>
          <a:noFill/>
        </p:spPr>
        <p:txBody>
          <a:bodyPr wrap="square" rtlCol="0">
            <a:spAutoFit/>
          </a:bodyPr>
          <a:lstStyle/>
          <a:p>
            <a:pPr>
              <a:buFont typeface="Arial" panose="020B0604020202020204" pitchFamily="34" charset="0"/>
              <a:buChar char="•"/>
            </a:pPr>
            <a:r>
              <a:rPr lang="en-US" sz="4000" dirty="0">
                <a:solidFill>
                  <a:srgbClr val="0070C0"/>
                </a:solidFill>
              </a:rPr>
              <a:t>Summarize Findings &amp; Insights:</a:t>
            </a:r>
            <a:br>
              <a:rPr lang="en-US" sz="4000" dirty="0">
                <a:solidFill>
                  <a:srgbClr val="0070C0"/>
                </a:solidFill>
              </a:rPr>
            </a:br>
            <a:r>
              <a:rPr lang="en-US" sz="2400" dirty="0"/>
              <a:t>The lung cancer prediction dataset reveals significant risk factors, including smoking habits, passive smoking, air pollution exposure, and family history. Countries with higher smoking rates and pollution levels show increased lung cancer prevalence and mortality rates. Early detection significantly improves survival rates, while certain treatment types lead to better patient outcomes</a:t>
            </a:r>
            <a:r>
              <a:rPr lang="en-US" dirty="0"/>
              <a:t>.</a:t>
            </a:r>
          </a:p>
          <a:p>
            <a:endParaRPr lang="en-US" dirty="0"/>
          </a:p>
          <a:p>
            <a:endParaRPr lang="en-US" dirty="0"/>
          </a:p>
          <a:p>
            <a:pPr>
              <a:buFont typeface="Arial" panose="020B0604020202020204" pitchFamily="34" charset="0"/>
              <a:buChar char="•"/>
            </a:pPr>
            <a:r>
              <a:rPr lang="en-US" sz="4000" dirty="0">
                <a:solidFill>
                  <a:srgbClr val="0070C0"/>
                </a:solidFill>
              </a:rPr>
              <a:t>Actionable Business Recommendations:</a:t>
            </a:r>
          </a:p>
          <a:p>
            <a:pPr marL="742950" lvl="1" indent="-285750">
              <a:buFont typeface="Arial" panose="020B0604020202020204" pitchFamily="34" charset="0"/>
              <a:buChar char="•"/>
            </a:pPr>
            <a:r>
              <a:rPr lang="en-US" sz="2400" dirty="0"/>
              <a:t>Promote anti-smoking campaigns and stricter air quality regulations in high-risk countries.</a:t>
            </a:r>
          </a:p>
          <a:p>
            <a:pPr marL="742950" lvl="1" indent="-285750">
              <a:buFont typeface="Arial" panose="020B0604020202020204" pitchFamily="34" charset="0"/>
              <a:buChar char="•"/>
            </a:pPr>
            <a:r>
              <a:rPr lang="en-US" sz="2400" dirty="0"/>
              <a:t>Invest in early detection programs to enhance survival rates.</a:t>
            </a:r>
          </a:p>
          <a:p>
            <a:pPr marL="742950" lvl="1" indent="-285750">
              <a:buFont typeface="Arial" panose="020B0604020202020204" pitchFamily="34" charset="0"/>
              <a:buChar char="•"/>
            </a:pPr>
            <a:r>
              <a:rPr lang="en-US" sz="2400" dirty="0"/>
              <a:t>Develop targeted healthcare strategies for high-risk populations based on demographic and lifestyle factors.</a:t>
            </a:r>
          </a:p>
          <a:p>
            <a:pPr marL="742950" lvl="1" indent="-285750">
              <a:buFont typeface="Arial" panose="020B0604020202020204" pitchFamily="34" charset="0"/>
              <a:buChar char="•"/>
            </a:pPr>
            <a:r>
              <a:rPr lang="en-US" sz="2400" dirty="0"/>
              <a:t>Encourage research on treatment types that maximize survival years.</a:t>
            </a:r>
          </a:p>
          <a:p>
            <a:pPr marL="742950" lvl="1" indent="-285750">
              <a:buFont typeface="Arial" panose="020B0604020202020204" pitchFamily="34" charset="0"/>
              <a:buChar char="•"/>
            </a:pPr>
            <a:r>
              <a:rPr lang="en-US" sz="2400" dirty="0"/>
              <a:t>Focus on preventive care in developing countries to reduce lung cancer cases.</a:t>
            </a:r>
          </a:p>
        </p:txBody>
      </p:sp>
    </p:spTree>
    <p:extLst>
      <p:ext uri="{BB962C8B-B14F-4D97-AF65-F5344CB8AC3E}">
        <p14:creationId xmlns:p14="http://schemas.microsoft.com/office/powerpoint/2010/main" val="205276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1B2A1-BC10-8B30-A1D8-66DD3A3578C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366933A-6CDC-920C-91C3-3935B3AE3CED}"/>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7F5AAD52-D50C-B583-F9CE-25AA9F09BF29}"/>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0E0211E6-0224-887B-9385-9A3C944296C6}"/>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C0C63512-D7B4-A93B-C338-26DC63376761}"/>
              </a:ext>
            </a:extLst>
          </p:cNvPr>
          <p:cNvGrpSpPr/>
          <p:nvPr/>
        </p:nvGrpSpPr>
        <p:grpSpPr>
          <a:xfrm>
            <a:off x="1387962" y="1310678"/>
            <a:ext cx="12515240" cy="7936994"/>
            <a:chOff x="0" y="0"/>
            <a:chExt cx="3151241" cy="1624587"/>
          </a:xfrm>
        </p:grpSpPr>
        <p:sp>
          <p:nvSpPr>
            <p:cNvPr id="6" name="Freeform 6">
              <a:extLst>
                <a:ext uri="{FF2B5EF4-FFF2-40B4-BE49-F238E27FC236}">
                  <a16:creationId xmlns:a16="http://schemas.microsoft.com/office/drawing/2014/main" id="{837C63C4-7F19-2EA6-F3DF-891E25AB58EA}"/>
                </a:ext>
              </a:extLst>
            </p:cNvPr>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txBody>
            <a:bodyPr/>
            <a:lstStyle/>
            <a:p>
              <a:endParaRPr lang="en-US" dirty="0"/>
            </a:p>
          </p:txBody>
        </p:sp>
        <p:sp>
          <p:nvSpPr>
            <p:cNvPr id="7" name="TextBox 7">
              <a:extLst>
                <a:ext uri="{FF2B5EF4-FFF2-40B4-BE49-F238E27FC236}">
                  <a16:creationId xmlns:a16="http://schemas.microsoft.com/office/drawing/2014/main" id="{C75A2FD9-AE45-9CD7-F7E4-CA41D0067876}"/>
                </a:ext>
              </a:extLst>
            </p:cNvPr>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sp>
        <p:nvSpPr>
          <p:cNvPr id="8" name="TextBox 8">
            <a:extLst>
              <a:ext uri="{FF2B5EF4-FFF2-40B4-BE49-F238E27FC236}">
                <a16:creationId xmlns:a16="http://schemas.microsoft.com/office/drawing/2014/main" id="{3586CF02-66AE-2B25-9A3B-C4AA83403CB2}"/>
              </a:ext>
            </a:extLst>
          </p:cNvPr>
          <p:cNvSpPr txBox="1"/>
          <p:nvPr/>
        </p:nvSpPr>
        <p:spPr>
          <a:xfrm>
            <a:off x="759331" y="1372888"/>
            <a:ext cx="11889870" cy="430887"/>
          </a:xfrm>
          <a:prstGeom prst="rect">
            <a:avLst/>
          </a:prstGeom>
        </p:spPr>
        <p:txBody>
          <a:bodyPr wrap="square" lIns="0" tIns="0" rIns="0" bIns="0" rtlCol="0" anchor="t">
            <a:spAutoFit/>
          </a:bodyPr>
          <a:lstStyle/>
          <a:p>
            <a:endParaRPr lang="en-US" sz="2800" dirty="0"/>
          </a:p>
        </p:txBody>
      </p:sp>
      <p:grpSp>
        <p:nvGrpSpPr>
          <p:cNvPr id="9" name="Group 9">
            <a:extLst>
              <a:ext uri="{FF2B5EF4-FFF2-40B4-BE49-F238E27FC236}">
                <a16:creationId xmlns:a16="http://schemas.microsoft.com/office/drawing/2014/main" id="{99A84481-4AA2-066D-922C-BAAF3AC5F974}"/>
              </a:ext>
            </a:extLst>
          </p:cNvPr>
          <p:cNvGrpSpPr/>
          <p:nvPr/>
        </p:nvGrpSpPr>
        <p:grpSpPr>
          <a:xfrm>
            <a:off x="11711679" y="233939"/>
            <a:ext cx="5780120" cy="1076739"/>
            <a:chOff x="0" y="0"/>
            <a:chExt cx="1183106" cy="220393"/>
          </a:xfrm>
        </p:grpSpPr>
        <p:sp>
          <p:nvSpPr>
            <p:cNvPr id="10" name="Freeform 10">
              <a:extLst>
                <a:ext uri="{FF2B5EF4-FFF2-40B4-BE49-F238E27FC236}">
                  <a16:creationId xmlns:a16="http://schemas.microsoft.com/office/drawing/2014/main" id="{6820AB8D-5A92-8AF3-29B0-F9BE9E64E5B5}"/>
                </a:ext>
              </a:extLst>
            </p:cNvPr>
            <p:cNvSpPr/>
            <p:nvPr/>
          </p:nvSpPr>
          <p:spPr>
            <a:xfrm>
              <a:off x="0" y="0"/>
              <a:ext cx="1183106" cy="220393"/>
            </a:xfrm>
            <a:custGeom>
              <a:avLst/>
              <a:gdLst/>
              <a:ahLst/>
              <a:cxnLst/>
              <a:rect l="l" t="t" r="r" b="b"/>
              <a:pathLst>
                <a:path w="1183106" h="220393">
                  <a:moveTo>
                    <a:pt x="110196" y="0"/>
                  </a:moveTo>
                  <a:lnTo>
                    <a:pt x="1072910" y="0"/>
                  </a:lnTo>
                  <a:cubicBezTo>
                    <a:pt x="1133770" y="0"/>
                    <a:pt x="1183106" y="49337"/>
                    <a:pt x="1183106" y="110196"/>
                  </a:cubicBezTo>
                  <a:lnTo>
                    <a:pt x="1183106" y="110196"/>
                  </a:lnTo>
                  <a:cubicBezTo>
                    <a:pt x="1183106" y="171056"/>
                    <a:pt x="1133770" y="220393"/>
                    <a:pt x="1072910" y="220393"/>
                  </a:cubicBezTo>
                  <a:lnTo>
                    <a:pt x="110196" y="220393"/>
                  </a:lnTo>
                  <a:cubicBezTo>
                    <a:pt x="49337" y="220393"/>
                    <a:pt x="0" y="171056"/>
                    <a:pt x="0" y="110196"/>
                  </a:cubicBezTo>
                  <a:lnTo>
                    <a:pt x="0" y="110196"/>
                  </a:lnTo>
                  <a:cubicBezTo>
                    <a:pt x="0" y="49337"/>
                    <a:pt x="49337" y="0"/>
                    <a:pt x="110196" y="0"/>
                  </a:cubicBezTo>
                  <a:close/>
                </a:path>
              </a:pathLst>
            </a:custGeom>
            <a:solidFill>
              <a:srgbClr val="F8F8F8"/>
            </a:solidFill>
          </p:spPr>
        </p:sp>
        <p:sp>
          <p:nvSpPr>
            <p:cNvPr id="11" name="TextBox 11">
              <a:extLst>
                <a:ext uri="{FF2B5EF4-FFF2-40B4-BE49-F238E27FC236}">
                  <a16:creationId xmlns:a16="http://schemas.microsoft.com/office/drawing/2014/main" id="{D8FF8780-E500-612B-7F85-1D40FC1A64F8}"/>
                </a:ext>
              </a:extLst>
            </p:cNvPr>
            <p:cNvSpPr txBox="1"/>
            <p:nvPr/>
          </p:nvSpPr>
          <p:spPr>
            <a:xfrm>
              <a:off x="0" y="-38100"/>
              <a:ext cx="1183106" cy="258493"/>
            </a:xfrm>
            <a:prstGeom prst="rect">
              <a:avLst/>
            </a:prstGeom>
          </p:spPr>
          <p:txBody>
            <a:bodyPr lIns="47086" tIns="47086" rIns="47086" bIns="47086" rtlCol="0" anchor="ctr"/>
            <a:lstStyle/>
            <a:p>
              <a:pPr algn="ctr">
                <a:lnSpc>
                  <a:spcPts val="2659"/>
                </a:lnSpc>
              </a:pPr>
              <a:endParaRPr/>
            </a:p>
          </p:txBody>
        </p:sp>
      </p:grpSp>
      <p:sp>
        <p:nvSpPr>
          <p:cNvPr id="12" name="AutoShape 12">
            <a:extLst>
              <a:ext uri="{FF2B5EF4-FFF2-40B4-BE49-F238E27FC236}">
                <a16:creationId xmlns:a16="http://schemas.microsoft.com/office/drawing/2014/main" id="{3E60F516-0D6D-5C9C-F09F-60F57230C0B2}"/>
              </a:ext>
            </a:extLst>
          </p:cNvPr>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4" name="TextBox 14">
            <a:extLst>
              <a:ext uri="{FF2B5EF4-FFF2-40B4-BE49-F238E27FC236}">
                <a16:creationId xmlns:a16="http://schemas.microsoft.com/office/drawing/2014/main" id="{BD56BF94-65A5-B1ED-22C3-7702831C18F8}"/>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15</a:t>
            </a:r>
          </a:p>
        </p:txBody>
      </p:sp>
      <p:sp>
        <p:nvSpPr>
          <p:cNvPr id="15" name="TextBox 15">
            <a:extLst>
              <a:ext uri="{FF2B5EF4-FFF2-40B4-BE49-F238E27FC236}">
                <a16:creationId xmlns:a16="http://schemas.microsoft.com/office/drawing/2014/main" id="{080C2F4F-C821-5C38-07E8-1FE8F9C44898}"/>
              </a:ext>
            </a:extLst>
          </p:cNvPr>
          <p:cNvSpPr txBox="1"/>
          <p:nvPr/>
        </p:nvSpPr>
        <p:spPr>
          <a:xfrm>
            <a:off x="6621161" y="660530"/>
            <a:ext cx="10181035" cy="3241528"/>
          </a:xfrm>
          <a:prstGeom prst="rect">
            <a:avLst/>
          </a:prstGeom>
        </p:spPr>
        <p:txBody>
          <a:bodyPr wrap="square" lIns="0" tIns="0" rIns="0" bIns="0" rtlCol="0" anchor="t">
            <a:spAutoFit/>
          </a:bodyPr>
          <a:lstStyle/>
          <a:p>
            <a:pPr algn="ctr">
              <a:lnSpc>
                <a:spcPts val="6385"/>
              </a:lnSpc>
              <a:spcBef>
                <a:spcPct val="0"/>
              </a:spcBef>
            </a:pPr>
            <a:r>
              <a:rPr lang="en-US" sz="5400" b="1" dirty="0">
                <a:solidFill>
                  <a:srgbClr val="FFC000"/>
                </a:solidFill>
                <a:latin typeface="Poppins Bold"/>
                <a:cs typeface="Poppins Bold"/>
              </a:rPr>
              <a:t>REFERENCES  &amp; ACKNOWLEDGMENTS</a:t>
            </a:r>
          </a:p>
          <a:p>
            <a:pPr algn="ctr">
              <a:lnSpc>
                <a:spcPts val="6385"/>
              </a:lnSpc>
              <a:spcBef>
                <a:spcPct val="0"/>
              </a:spcBef>
            </a:pPr>
            <a:endParaRPr lang="en-US" sz="4560" b="1" dirty="0">
              <a:solidFill>
                <a:srgbClr val="FFC000"/>
              </a:solidFill>
              <a:latin typeface="Poppins Bold"/>
              <a:cs typeface="Poppins Bold"/>
            </a:endParaRPr>
          </a:p>
          <a:p>
            <a:pPr algn="ctr">
              <a:lnSpc>
                <a:spcPts val="6385"/>
              </a:lnSpc>
              <a:spcBef>
                <a:spcPct val="0"/>
              </a:spcBef>
            </a:pPr>
            <a:endParaRPr lang="en-US" sz="4560" b="1" dirty="0">
              <a:solidFill>
                <a:srgbClr val="FFC000"/>
              </a:solidFill>
              <a:latin typeface="Poppins Bold"/>
              <a:ea typeface="Poppins Bold"/>
              <a:cs typeface="Poppins Bold"/>
              <a:sym typeface="Poppins Bold"/>
            </a:endParaRPr>
          </a:p>
        </p:txBody>
      </p:sp>
      <p:grpSp>
        <p:nvGrpSpPr>
          <p:cNvPr id="16" name="Group 16">
            <a:extLst>
              <a:ext uri="{FF2B5EF4-FFF2-40B4-BE49-F238E27FC236}">
                <a16:creationId xmlns:a16="http://schemas.microsoft.com/office/drawing/2014/main" id="{1400C454-030F-85EB-1C76-0DE758978CF9}"/>
              </a:ext>
            </a:extLst>
          </p:cNvPr>
          <p:cNvGrpSpPr/>
          <p:nvPr/>
        </p:nvGrpSpPr>
        <p:grpSpPr>
          <a:xfrm>
            <a:off x="533524" y="346413"/>
            <a:ext cx="2974068" cy="851790"/>
            <a:chOff x="0" y="0"/>
            <a:chExt cx="3965424" cy="1135720"/>
          </a:xfrm>
        </p:grpSpPr>
        <p:sp>
          <p:nvSpPr>
            <p:cNvPr id="17" name="Freeform 17">
              <a:extLst>
                <a:ext uri="{FF2B5EF4-FFF2-40B4-BE49-F238E27FC236}">
                  <a16:creationId xmlns:a16="http://schemas.microsoft.com/office/drawing/2014/main" id="{896CB507-4B90-ECDB-B0D0-B0222CC04CEC}"/>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87C30919-E958-82D6-AC07-DDC22286E1BA}"/>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704C1A25-7EF0-1A9E-3349-2BDE6E535C96}"/>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6" name="TextBox 25">
            <a:extLst>
              <a:ext uri="{FF2B5EF4-FFF2-40B4-BE49-F238E27FC236}">
                <a16:creationId xmlns:a16="http://schemas.microsoft.com/office/drawing/2014/main" id="{0B8E0EA1-3774-AAD4-46D8-2B32F1EBF7AB}"/>
              </a:ext>
            </a:extLst>
          </p:cNvPr>
          <p:cNvSpPr txBox="1"/>
          <p:nvPr/>
        </p:nvSpPr>
        <p:spPr>
          <a:xfrm>
            <a:off x="2417232" y="2717550"/>
            <a:ext cx="10841568" cy="5478423"/>
          </a:xfrm>
          <a:prstGeom prst="rect">
            <a:avLst/>
          </a:prstGeom>
          <a:noFill/>
        </p:spPr>
        <p:txBody>
          <a:bodyPr wrap="square" rtlCol="0">
            <a:spAutoFit/>
          </a:bodyPr>
          <a:lstStyle/>
          <a:p>
            <a:pPr>
              <a:buFont typeface="Arial" panose="020B0604020202020204" pitchFamily="34" charset="0"/>
              <a:buChar char="•"/>
            </a:pPr>
            <a:r>
              <a:rPr lang="en-US" sz="4000" dirty="0">
                <a:solidFill>
                  <a:srgbClr val="0070C0"/>
                </a:solidFill>
              </a:rPr>
              <a:t> Data Sources &amp; Tools:</a:t>
            </a:r>
          </a:p>
          <a:p>
            <a:pPr marL="742950" lvl="1" indent="-285750">
              <a:buFont typeface="Arial" panose="020B0604020202020204" pitchFamily="34" charset="0"/>
              <a:buChar char="•"/>
            </a:pPr>
            <a:r>
              <a:rPr lang="en-US" sz="2800" b="1" dirty="0"/>
              <a:t>Dataset:</a:t>
            </a:r>
            <a:r>
              <a:rPr lang="en-US" sz="2800" dirty="0"/>
              <a:t> Lung Cancer Prediction Dataset containing demographic, medical, and lifestyle factors.</a:t>
            </a:r>
          </a:p>
          <a:p>
            <a:pPr marL="742950" lvl="1" indent="-285750">
              <a:buFont typeface="Arial" panose="020B0604020202020204" pitchFamily="34" charset="0"/>
              <a:buChar char="•"/>
            </a:pPr>
            <a:r>
              <a:rPr lang="en-US" sz="2800" b="1" dirty="0"/>
              <a:t>Tools Used:</a:t>
            </a:r>
            <a:r>
              <a:rPr lang="en-US" sz="2800" dirty="0"/>
              <a:t> SQL for data extraction, Power BI for dashboard creation.</a:t>
            </a:r>
          </a:p>
          <a:p>
            <a:pPr lvl="1"/>
            <a:endParaRPr lang="en-US" sz="2800" dirty="0"/>
          </a:p>
          <a:p>
            <a:pPr marL="0" lvl="1" indent="-571500">
              <a:buFont typeface="Arial" panose="020B0604020202020204" pitchFamily="34" charset="0"/>
              <a:buChar char="•"/>
            </a:pPr>
            <a:r>
              <a:rPr lang="en-US" sz="4000" dirty="0">
                <a:solidFill>
                  <a:srgbClr val="0070C0"/>
                </a:solidFill>
              </a:rPr>
              <a:t>Acknowledgments:</a:t>
            </a:r>
          </a:p>
          <a:p>
            <a:pPr marL="1200150" lvl="2" indent="-285750">
              <a:buFont typeface="Arial" panose="020B0604020202020204" pitchFamily="34" charset="0"/>
              <a:buChar char="•"/>
            </a:pPr>
            <a:r>
              <a:rPr lang="en-US" sz="2800" dirty="0"/>
              <a:t>Thanks to mentors, team members, and healthcare data contributors.</a:t>
            </a:r>
          </a:p>
          <a:p>
            <a:pPr marL="1200150" lvl="2" indent="-285750">
              <a:buFont typeface="Arial" panose="020B0604020202020204" pitchFamily="34" charset="0"/>
              <a:buChar char="•"/>
            </a:pPr>
            <a:r>
              <a:rPr lang="en-US" sz="2800" dirty="0"/>
              <a:t>Inspired by global efforts to improve lung cancer detection, prevention, and treatment</a:t>
            </a:r>
            <a:r>
              <a:rPr lang="en-US" sz="2400" dirty="0"/>
              <a:t>.</a:t>
            </a:r>
          </a:p>
          <a:p>
            <a:endParaRPr lang="en-US" dirty="0"/>
          </a:p>
        </p:txBody>
      </p:sp>
    </p:spTree>
    <p:extLst>
      <p:ext uri="{BB962C8B-B14F-4D97-AF65-F5344CB8AC3E}">
        <p14:creationId xmlns:p14="http://schemas.microsoft.com/office/powerpoint/2010/main" val="170059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378761" y="1704122"/>
            <a:ext cx="12113038" cy="7554178"/>
            <a:chOff x="0" y="0"/>
            <a:chExt cx="2479362" cy="1546230"/>
          </a:xfrm>
        </p:grpSpPr>
        <p:sp>
          <p:nvSpPr>
            <p:cNvPr id="3" name="Freeform 3"/>
            <p:cNvSpPr/>
            <p:nvPr/>
          </p:nvSpPr>
          <p:spPr>
            <a:xfrm>
              <a:off x="0" y="0"/>
              <a:ext cx="2479362" cy="1546230"/>
            </a:xfrm>
            <a:custGeom>
              <a:avLst/>
              <a:gdLst/>
              <a:ahLst/>
              <a:cxnLst/>
              <a:rect l="l" t="t" r="r" b="b"/>
              <a:pathLst>
                <a:path w="2479362" h="1546230">
                  <a:moveTo>
                    <a:pt x="63914" y="0"/>
                  </a:moveTo>
                  <a:lnTo>
                    <a:pt x="2415448" y="0"/>
                  </a:lnTo>
                  <a:cubicBezTo>
                    <a:pt x="2432399" y="0"/>
                    <a:pt x="2448656" y="6734"/>
                    <a:pt x="2460642" y="18720"/>
                  </a:cubicBezTo>
                  <a:cubicBezTo>
                    <a:pt x="2472628" y="30706"/>
                    <a:pt x="2479362" y="46963"/>
                    <a:pt x="2479362" y="63914"/>
                  </a:cubicBezTo>
                  <a:lnTo>
                    <a:pt x="2479362" y="1482316"/>
                  </a:lnTo>
                  <a:cubicBezTo>
                    <a:pt x="2479362" y="1499267"/>
                    <a:pt x="2472628" y="1515524"/>
                    <a:pt x="2460642" y="1527510"/>
                  </a:cubicBezTo>
                  <a:cubicBezTo>
                    <a:pt x="2448656" y="1539496"/>
                    <a:pt x="2432399" y="1546230"/>
                    <a:pt x="2415448" y="1546230"/>
                  </a:cubicBezTo>
                  <a:lnTo>
                    <a:pt x="63914" y="1546230"/>
                  </a:lnTo>
                  <a:cubicBezTo>
                    <a:pt x="46963" y="1546230"/>
                    <a:pt x="30706" y="1539496"/>
                    <a:pt x="18720" y="1527510"/>
                  </a:cubicBezTo>
                  <a:cubicBezTo>
                    <a:pt x="6734" y="1515524"/>
                    <a:pt x="0" y="1499267"/>
                    <a:pt x="0" y="1482316"/>
                  </a:cubicBezTo>
                  <a:lnTo>
                    <a:pt x="0" y="63914"/>
                  </a:lnTo>
                  <a:cubicBezTo>
                    <a:pt x="0" y="46963"/>
                    <a:pt x="6734" y="30706"/>
                    <a:pt x="18720" y="18720"/>
                  </a:cubicBezTo>
                  <a:cubicBezTo>
                    <a:pt x="30706" y="6734"/>
                    <a:pt x="46963" y="0"/>
                    <a:pt x="63914" y="0"/>
                  </a:cubicBezTo>
                  <a:close/>
                </a:path>
              </a:pathLst>
            </a:custGeom>
            <a:solidFill>
              <a:srgbClr val="F8F8F8"/>
            </a:solidFill>
          </p:spPr>
          <p:txBody>
            <a:bodyPr/>
            <a:lstStyle/>
            <a:p>
              <a:r>
                <a:rPr lang="en-US" dirty="0"/>
                <a:t> </a:t>
              </a:r>
            </a:p>
          </p:txBody>
        </p:sp>
        <p:sp>
          <p:nvSpPr>
            <p:cNvPr id="4" name="TextBox 4"/>
            <p:cNvSpPr txBox="1"/>
            <p:nvPr/>
          </p:nvSpPr>
          <p:spPr>
            <a:xfrm>
              <a:off x="0" y="-38100"/>
              <a:ext cx="2479362" cy="1584330"/>
            </a:xfrm>
            <a:prstGeom prst="rect">
              <a:avLst/>
            </a:prstGeom>
          </p:spPr>
          <p:txBody>
            <a:bodyPr lIns="47086" tIns="47086" rIns="47086" bIns="47086" rtlCol="0" anchor="ctr"/>
            <a:lstStyle/>
            <a:p>
              <a:pPr algn="ctr">
                <a:lnSpc>
                  <a:spcPts val="2659"/>
                </a:lnSpc>
              </a:pPr>
              <a:endParaRPr/>
            </a:p>
          </p:txBody>
        </p:sp>
      </p:grpSp>
      <p:sp>
        <p:nvSpPr>
          <p:cNvPr id="8" name="Freeform 8"/>
          <p:cNvSpPr/>
          <p:nvPr/>
        </p:nvSpPr>
        <p:spPr>
          <a:xfrm>
            <a:off x="-3908961" y="-1101660"/>
            <a:ext cx="12531371" cy="12515707"/>
          </a:xfrm>
          <a:custGeom>
            <a:avLst/>
            <a:gdLst/>
            <a:ahLst/>
            <a:cxnLst/>
            <a:rect l="l" t="t" r="r" b="b"/>
            <a:pathLst>
              <a:path w="12531371" h="12515707">
                <a:moveTo>
                  <a:pt x="0" y="0"/>
                </a:moveTo>
                <a:lnTo>
                  <a:pt x="12531370" y="0"/>
                </a:lnTo>
                <a:lnTo>
                  <a:pt x="12531370" y="12515706"/>
                </a:lnTo>
                <a:lnTo>
                  <a:pt x="0" y="12515706"/>
                </a:lnTo>
                <a:lnTo>
                  <a:pt x="0" y="0"/>
                </a:lnTo>
                <a:close/>
              </a:path>
            </a:pathLst>
          </a:custGeom>
          <a:blipFill>
            <a:blip r:embed="rId2"/>
            <a:stretch>
              <a:fillRect/>
            </a:stretch>
          </a:blipFill>
        </p:spPr>
        <p:txBody>
          <a:bodyPr/>
          <a:lstStyle/>
          <a:p>
            <a:endParaRPr lang="en-US" dirty="0"/>
          </a:p>
        </p:txBody>
      </p:sp>
      <p:grpSp>
        <p:nvGrpSpPr>
          <p:cNvPr id="9" name="Group 9"/>
          <p:cNvGrpSpPr/>
          <p:nvPr/>
        </p:nvGrpSpPr>
        <p:grpSpPr>
          <a:xfrm>
            <a:off x="-2207342" y="-1050775"/>
            <a:ext cx="8532338" cy="12346817"/>
            <a:chOff x="0" y="0"/>
            <a:chExt cx="561690" cy="812800"/>
          </a:xfrm>
        </p:grpSpPr>
        <p:sp>
          <p:nvSpPr>
            <p:cNvPr id="10" name="Freeform 10"/>
            <p:cNvSpPr/>
            <p:nvPr/>
          </p:nvSpPr>
          <p:spPr>
            <a:xfrm>
              <a:off x="0" y="0"/>
              <a:ext cx="561690" cy="812800"/>
            </a:xfrm>
            <a:custGeom>
              <a:avLst/>
              <a:gdLst/>
              <a:ahLst/>
              <a:cxnLst/>
              <a:rect l="l" t="t" r="r" b="b"/>
              <a:pathLst>
                <a:path w="561690" h="812800">
                  <a:moveTo>
                    <a:pt x="280845" y="0"/>
                  </a:moveTo>
                  <a:cubicBezTo>
                    <a:pt x="125739" y="0"/>
                    <a:pt x="0" y="181951"/>
                    <a:pt x="0" y="406400"/>
                  </a:cubicBezTo>
                  <a:cubicBezTo>
                    <a:pt x="0" y="630849"/>
                    <a:pt x="125739" y="812800"/>
                    <a:pt x="280845" y="812800"/>
                  </a:cubicBezTo>
                  <a:cubicBezTo>
                    <a:pt x="435951" y="812800"/>
                    <a:pt x="561690" y="630849"/>
                    <a:pt x="561690" y="406400"/>
                  </a:cubicBezTo>
                  <a:cubicBezTo>
                    <a:pt x="561690" y="181951"/>
                    <a:pt x="435951" y="0"/>
                    <a:pt x="280845" y="0"/>
                  </a:cubicBezTo>
                  <a:close/>
                </a:path>
              </a:pathLst>
            </a:custGeom>
            <a:solidFill>
              <a:srgbClr val="FFFFFF"/>
            </a:solidFill>
          </p:spPr>
        </p:sp>
        <p:sp>
          <p:nvSpPr>
            <p:cNvPr id="11" name="TextBox 11"/>
            <p:cNvSpPr txBox="1"/>
            <p:nvPr/>
          </p:nvSpPr>
          <p:spPr>
            <a:xfrm>
              <a:off x="52658" y="38100"/>
              <a:ext cx="456373"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17491799" y="8458418"/>
            <a:ext cx="951769" cy="799882"/>
            <a:chOff x="0" y="0"/>
            <a:chExt cx="967140" cy="812800"/>
          </a:xfrm>
        </p:grpSpPr>
        <p:sp>
          <p:nvSpPr>
            <p:cNvPr id="13" name="Freeform 13"/>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14" name="TextBox 14"/>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02</a:t>
            </a:r>
          </a:p>
        </p:txBody>
      </p:sp>
      <p:grpSp>
        <p:nvGrpSpPr>
          <p:cNvPr id="16" name="Group 16"/>
          <p:cNvGrpSpPr/>
          <p:nvPr/>
        </p:nvGrpSpPr>
        <p:grpSpPr>
          <a:xfrm>
            <a:off x="419980" y="602805"/>
            <a:ext cx="2974068" cy="851790"/>
            <a:chOff x="0" y="0"/>
            <a:chExt cx="3965424" cy="1135720"/>
          </a:xfrm>
        </p:grpSpPr>
        <p:sp>
          <p:nvSpPr>
            <p:cNvPr id="17" name="Freeform 17"/>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TextBox 18"/>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1" name="TextBox 20">
            <a:extLst>
              <a:ext uri="{FF2B5EF4-FFF2-40B4-BE49-F238E27FC236}">
                <a16:creationId xmlns:a16="http://schemas.microsoft.com/office/drawing/2014/main" id="{BF28A5BD-E854-0E60-FE7A-6CD55180C6D1}"/>
              </a:ext>
            </a:extLst>
          </p:cNvPr>
          <p:cNvSpPr txBox="1"/>
          <p:nvPr/>
        </p:nvSpPr>
        <p:spPr>
          <a:xfrm>
            <a:off x="6746150" y="1733140"/>
            <a:ext cx="10322650" cy="1876283"/>
          </a:xfrm>
          <a:prstGeom prst="rect">
            <a:avLst/>
          </a:prstGeom>
          <a:noFill/>
        </p:spPr>
        <p:txBody>
          <a:bodyPr wrap="square">
            <a:spAutoFit/>
          </a:bodyPr>
          <a:lstStyle/>
          <a:p>
            <a:pPr>
              <a:lnSpc>
                <a:spcPts val="7279"/>
              </a:lnSpc>
            </a:pPr>
            <a:r>
              <a:rPr lang="en-US" sz="4400" b="1" i="1" dirty="0">
                <a:solidFill>
                  <a:srgbClr val="FAB590"/>
                </a:solidFill>
                <a:latin typeface="Canva Sans Bold Italics"/>
                <a:ea typeface="Canva Sans Bold Italics"/>
                <a:cs typeface="Canva Sans Bold Italics"/>
                <a:sym typeface="Canva Sans Bold Italics"/>
              </a:rPr>
              <a:t>PROJECT NAME:</a:t>
            </a:r>
          </a:p>
          <a:p>
            <a:pPr algn="ctr">
              <a:lnSpc>
                <a:spcPts val="7279"/>
              </a:lnSpc>
            </a:pPr>
            <a:r>
              <a:rPr lang="en-US" sz="4400" b="1" i="1" dirty="0">
                <a:solidFill>
                  <a:srgbClr val="FAB590"/>
                </a:solidFill>
                <a:latin typeface="Canva Sans Bold Italics"/>
                <a:ea typeface="Canva Sans Bold Italics"/>
                <a:cs typeface="Canva Sans Bold Italics"/>
                <a:sym typeface="Canva Sans Bold Italics"/>
              </a:rPr>
              <a:t>LUNG CANCER ANALSYIS</a:t>
            </a:r>
          </a:p>
        </p:txBody>
      </p:sp>
      <p:sp>
        <p:nvSpPr>
          <p:cNvPr id="22" name="TextBox 21">
            <a:extLst>
              <a:ext uri="{FF2B5EF4-FFF2-40B4-BE49-F238E27FC236}">
                <a16:creationId xmlns:a16="http://schemas.microsoft.com/office/drawing/2014/main" id="{67D29D97-E2B5-728D-C2AA-225F6CC203DD}"/>
              </a:ext>
            </a:extLst>
          </p:cNvPr>
          <p:cNvSpPr txBox="1"/>
          <p:nvPr/>
        </p:nvSpPr>
        <p:spPr>
          <a:xfrm>
            <a:off x="10511580" y="5989290"/>
            <a:ext cx="7162800" cy="1938992"/>
          </a:xfrm>
          <a:prstGeom prst="rect">
            <a:avLst/>
          </a:prstGeom>
          <a:noFill/>
        </p:spPr>
        <p:txBody>
          <a:bodyPr wrap="square" rtlCol="0">
            <a:spAutoFit/>
          </a:bodyPr>
          <a:lstStyle/>
          <a:p>
            <a:r>
              <a:rPr lang="en-US" sz="4000" dirty="0"/>
              <a:t>Name: Shivangi Singh</a:t>
            </a:r>
          </a:p>
          <a:p>
            <a:r>
              <a:rPr lang="en-US" sz="4000" dirty="0"/>
              <a:t>Date of submission: 21/02/2025</a:t>
            </a:r>
          </a:p>
          <a:p>
            <a:r>
              <a:rPr lang="en-US" sz="4000" dirty="0"/>
              <a:t>Tools Used: SQL,POWER BI</a:t>
            </a:r>
            <a:r>
              <a:rPr lang="en-US" dirty="0"/>
              <a:t> </a:t>
            </a:r>
          </a:p>
        </p:txBody>
      </p:sp>
      <p:pic>
        <p:nvPicPr>
          <p:cNvPr id="24" name="Picture 23">
            <a:extLst>
              <a:ext uri="{FF2B5EF4-FFF2-40B4-BE49-F238E27FC236}">
                <a16:creationId xmlns:a16="http://schemas.microsoft.com/office/drawing/2014/main" id="{7DAE0D3C-81ED-6E62-1BC8-662EB910C8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2063086" y="2167462"/>
            <a:ext cx="8373521" cy="69477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91799" y="8458418"/>
            <a:ext cx="951769" cy="799882"/>
            <a:chOff x="0" y="0"/>
            <a:chExt cx="967140" cy="812800"/>
          </a:xfrm>
        </p:grpSpPr>
        <p:sp>
          <p:nvSpPr>
            <p:cNvPr id="3" name="Freeform 3"/>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020559" y="1735472"/>
            <a:ext cx="10249331" cy="7522828"/>
            <a:chOff x="0" y="0"/>
            <a:chExt cx="2097888" cy="1539813"/>
          </a:xfrm>
        </p:grpSpPr>
        <p:sp>
          <p:nvSpPr>
            <p:cNvPr id="6" name="Freeform 6"/>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txBody>
            <a:bodyPr/>
            <a:lstStyle/>
            <a:p>
              <a:r>
                <a:rPr lang="en-US" sz="3200" dirty="0">
                  <a:solidFill>
                    <a:srgbClr val="0070C0"/>
                  </a:solidFill>
                </a:rPr>
                <a:t>PROBLEM STATEMENT:</a:t>
              </a:r>
            </a:p>
            <a:p>
              <a:r>
                <a:rPr lang="en-US" sz="2000" dirty="0"/>
                <a:t>Lung cancer remains one of the leading causes of death worldwide. Early detection, understanding risk factors, and analyzing treatment effectiveness are crucial for reducing mortality rates. With growing concerns about smoking habits, air pollution, and lifestyle choices contributing to lung cancer prevalence, there is a pressing need for comprehensive data analysis. This project focuses on analyzing the Lung Cancer Prediction Dataset, which contains patient records, demographic details, medical histories, and lifestyle factors to identify key risk factors, improve early detection strategies, and evaluate treatment outcomes.</a:t>
              </a:r>
            </a:p>
            <a:p>
              <a:endParaRPr lang="en-US" dirty="0"/>
            </a:p>
            <a:p>
              <a:r>
                <a:rPr lang="en-US" sz="3200" dirty="0">
                  <a:solidFill>
                    <a:srgbClr val="0070C0"/>
                  </a:solidFill>
                </a:rPr>
                <a:t>OBJECTIVE</a:t>
              </a:r>
              <a:r>
                <a:rPr lang="en-US" sz="1800" dirty="0">
                  <a:solidFill>
                    <a:srgbClr val="0070C0"/>
                  </a:solidFill>
                </a:rPr>
                <a:t>:</a:t>
              </a:r>
            </a:p>
            <a:p>
              <a:r>
                <a:rPr lang="en-US" sz="2000" dirty="0">
                  <a:solidFill>
                    <a:srgbClr val="0070C0"/>
                  </a:solidFill>
                </a:rPr>
                <a:t> </a:t>
              </a:r>
            </a:p>
            <a:p>
              <a:r>
                <a:rPr lang="en-US" sz="2000" dirty="0"/>
                <a:t>1. Identify High-Risk Factors: Analyze the impact of smoking habits, passive smoking, air pollution exposure, and genetic predispositions on lung cancer diagnosis.</a:t>
              </a:r>
            </a:p>
            <a:p>
              <a:r>
                <a:rPr lang="en-US" sz="2000" dirty="0"/>
                <a:t>2. Evaluate Demographics: Examine lung cancer prevalence across different age groups, genders, and countries.</a:t>
              </a:r>
            </a:p>
            <a:p>
              <a:r>
                <a:rPr lang="en-US" sz="2000" dirty="0"/>
                <a:t>3. Assess Early Detection &amp; Treatment: Determine how early detection and various treatment types influence survival rates and patient outcomes.</a:t>
              </a:r>
            </a:p>
            <a:p>
              <a:r>
                <a:rPr lang="en-US" sz="2000" dirty="0"/>
                <a:t>4. Analyze Mortality &amp; Prevalence Trends: Identify countries with the highest lung cancer deaths and study the mortality rate vs. treatment type and air pollution exposure.</a:t>
              </a:r>
            </a:p>
            <a:p>
              <a:r>
                <a:rPr lang="en-US" sz="2000" dirty="0"/>
                <a:t>5. Develop Predictive Insights: Build data-driven strategies to predict lung cancer risks and recommend preventive measures.</a:t>
              </a:r>
            </a:p>
            <a:p>
              <a:r>
                <a:rPr lang="en-US" sz="2000" dirty="0"/>
                <a:t>6. Visualize Key Metrics:  Create an interactive 3-page dashboard highlighting KPIs, risk factors, treatment analysis, and survival insights for stakeholders.</a:t>
              </a:r>
            </a:p>
            <a:p>
              <a:endParaRPr lang="en-US" dirty="0"/>
            </a:p>
          </p:txBody>
        </p:sp>
        <p:sp>
          <p:nvSpPr>
            <p:cNvPr id="7" name="TextBox 7"/>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3" name="Freeform 13"/>
          <p:cNvSpPr/>
          <p:nvPr/>
        </p:nvSpPr>
        <p:spPr>
          <a:xfrm>
            <a:off x="12862315" y="3062085"/>
            <a:ext cx="5254812" cy="4863090"/>
          </a:xfrm>
          <a:custGeom>
            <a:avLst/>
            <a:gdLst/>
            <a:ahLst/>
            <a:cxnLst/>
            <a:rect l="l" t="t" r="r" b="b"/>
            <a:pathLst>
              <a:path w="5254812" h="4863090">
                <a:moveTo>
                  <a:pt x="0" y="0"/>
                </a:moveTo>
                <a:lnTo>
                  <a:pt x="5254812" y="0"/>
                </a:lnTo>
                <a:lnTo>
                  <a:pt x="5254812" y="4863090"/>
                </a:lnTo>
                <a:lnTo>
                  <a:pt x="0" y="486309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17674380" y="8710688"/>
            <a:ext cx="442747" cy="523990"/>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03</a:t>
            </a:r>
          </a:p>
          <a:p>
            <a:pPr algn="ctr">
              <a:lnSpc>
                <a:spcPts val="2057"/>
              </a:lnSpc>
              <a:spcBef>
                <a:spcPct val="0"/>
              </a:spcBef>
            </a:pPr>
            <a:endParaRPr lang="en-US" sz="1469" b="1" dirty="0">
              <a:solidFill>
                <a:srgbClr val="FFFFFF"/>
              </a:solidFill>
              <a:latin typeface="Poppins Bold"/>
              <a:ea typeface="Poppins Bold"/>
              <a:cs typeface="Poppins Bold"/>
              <a:sym typeface="Poppins Bold"/>
            </a:endParaRPr>
          </a:p>
        </p:txBody>
      </p:sp>
      <p:sp>
        <p:nvSpPr>
          <p:cNvPr id="15" name="TextBox 15"/>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p:cNvGrpSpPr/>
          <p:nvPr/>
        </p:nvGrpSpPr>
        <p:grpSpPr>
          <a:xfrm>
            <a:off x="533524" y="346413"/>
            <a:ext cx="2974068" cy="851790"/>
            <a:chOff x="0" y="0"/>
            <a:chExt cx="3965424" cy="1135720"/>
          </a:xfrm>
        </p:grpSpPr>
        <p:sp>
          <p:nvSpPr>
            <p:cNvPr id="20" name="Freeform 20"/>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TextBox 21"/>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4879509" cy="1086425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2846237" y="-4329443"/>
            <a:ext cx="11069128" cy="11055291"/>
          </a:xfrm>
          <a:custGeom>
            <a:avLst/>
            <a:gdLst/>
            <a:ahLst/>
            <a:cxnLst/>
            <a:rect l="l" t="t" r="r" b="b"/>
            <a:pathLst>
              <a:path w="11069128" h="11055291">
                <a:moveTo>
                  <a:pt x="0" y="0"/>
                </a:moveTo>
                <a:lnTo>
                  <a:pt x="11069128" y="0"/>
                </a:lnTo>
                <a:lnTo>
                  <a:pt x="11069128" y="11055291"/>
                </a:lnTo>
                <a:lnTo>
                  <a:pt x="0" y="11055291"/>
                </a:lnTo>
                <a:lnTo>
                  <a:pt x="0" y="0"/>
                </a:lnTo>
                <a:close/>
              </a:path>
            </a:pathLst>
          </a:custGeom>
          <a:blipFill>
            <a:blip r:embed="rId2"/>
            <a:stretch>
              <a:fillRect/>
            </a:stretch>
          </a:blipFill>
        </p:spPr>
      </p:sp>
      <p:grpSp>
        <p:nvGrpSpPr>
          <p:cNvPr id="6" name="Group 6"/>
          <p:cNvGrpSpPr/>
          <p:nvPr/>
        </p:nvGrpSpPr>
        <p:grpSpPr>
          <a:xfrm>
            <a:off x="415342" y="149183"/>
            <a:ext cx="14048824" cy="1090610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dirty="0"/>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7491799" y="8458418"/>
            <a:ext cx="951769" cy="799882"/>
            <a:chOff x="0" y="0"/>
            <a:chExt cx="967140" cy="812800"/>
          </a:xfrm>
        </p:grpSpPr>
        <p:sp>
          <p:nvSpPr>
            <p:cNvPr id="10" name="Freeform 10"/>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11" name="TextBox 11"/>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04</a:t>
            </a:r>
          </a:p>
        </p:txBody>
      </p:sp>
      <p:sp>
        <p:nvSpPr>
          <p:cNvPr id="13" name="TextBox 13"/>
          <p:cNvSpPr txBox="1"/>
          <p:nvPr/>
        </p:nvSpPr>
        <p:spPr>
          <a:xfrm>
            <a:off x="8437733" y="5193886"/>
            <a:ext cx="2608309" cy="501783"/>
          </a:xfrm>
          <a:prstGeom prst="rect">
            <a:avLst/>
          </a:prstGeom>
        </p:spPr>
        <p:txBody>
          <a:bodyPr lIns="0" tIns="0" rIns="0" bIns="0" rtlCol="0" anchor="t">
            <a:spAutoFit/>
          </a:bodyPr>
          <a:lstStyle/>
          <a:p>
            <a:pPr algn="l">
              <a:lnSpc>
                <a:spcPts val="3842"/>
              </a:lnSpc>
              <a:spcBef>
                <a:spcPct val="0"/>
              </a:spcBef>
            </a:pPr>
            <a:r>
              <a:rPr lang="en-US" sz="2744" b="1">
                <a:solidFill>
                  <a:srgbClr val="FFFFFF"/>
                </a:solidFill>
                <a:latin typeface="Poppins Bold"/>
                <a:ea typeface="Poppins Bold"/>
                <a:cs typeface="Poppins Bold"/>
                <a:sym typeface="Poppins Bold"/>
              </a:rPr>
              <a:t>Task 02</a:t>
            </a:r>
          </a:p>
        </p:txBody>
      </p:sp>
      <p:sp>
        <p:nvSpPr>
          <p:cNvPr id="14" name="TextBox 14"/>
          <p:cNvSpPr txBox="1"/>
          <p:nvPr/>
        </p:nvSpPr>
        <p:spPr>
          <a:xfrm>
            <a:off x="7517980" y="6354838"/>
            <a:ext cx="3826885" cy="1263016"/>
          </a:xfrm>
          <a:prstGeom prst="rect">
            <a:avLst/>
          </a:prstGeom>
        </p:spPr>
        <p:txBody>
          <a:bodyPr lIns="0" tIns="0" rIns="0" bIns="0" rtlCol="0" anchor="t">
            <a:spAutoFit/>
          </a:bodyPr>
          <a:lstStyle/>
          <a:p>
            <a:pPr algn="l">
              <a:lnSpc>
                <a:spcPts val="3359"/>
              </a:lnSpc>
              <a:spcBef>
                <a:spcPct val="0"/>
              </a:spcBef>
            </a:pPr>
            <a:r>
              <a:rPr lang="en-US" sz="2399">
                <a:solidFill>
                  <a:srgbClr val="FFFFFF"/>
                </a:solidFill>
                <a:latin typeface="Poppins"/>
                <a:ea typeface="Poppins"/>
                <a:cs typeface="Poppins"/>
                <a:sym typeface="Poppins"/>
              </a:rPr>
              <a:t>Normalize or standardize relevant fields (e.g., age, blood counts).</a:t>
            </a:r>
          </a:p>
        </p:txBody>
      </p:sp>
      <p:grpSp>
        <p:nvGrpSpPr>
          <p:cNvPr id="15" name="Group 15"/>
          <p:cNvGrpSpPr/>
          <p:nvPr/>
        </p:nvGrpSpPr>
        <p:grpSpPr>
          <a:xfrm>
            <a:off x="533524" y="346413"/>
            <a:ext cx="2974068" cy="851790"/>
            <a:chOff x="0" y="0"/>
            <a:chExt cx="3965424" cy="1135720"/>
          </a:xfrm>
        </p:grpSpPr>
        <p:sp>
          <p:nvSpPr>
            <p:cNvPr id="16" name="Freeform 16"/>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8" name="TextBox 18"/>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19" name="TextBox 18">
            <a:extLst>
              <a:ext uri="{FF2B5EF4-FFF2-40B4-BE49-F238E27FC236}">
                <a16:creationId xmlns:a16="http://schemas.microsoft.com/office/drawing/2014/main" id="{F5A019A2-E329-37C3-AD4A-E76784F085E5}"/>
              </a:ext>
            </a:extLst>
          </p:cNvPr>
          <p:cNvSpPr txBox="1"/>
          <p:nvPr/>
        </p:nvSpPr>
        <p:spPr>
          <a:xfrm>
            <a:off x="2446729" y="1351040"/>
            <a:ext cx="8927633" cy="9017853"/>
          </a:xfrm>
          <a:prstGeom prst="rect">
            <a:avLst/>
          </a:prstGeom>
          <a:noFill/>
        </p:spPr>
        <p:txBody>
          <a:bodyPr wrap="square" rtlCol="0">
            <a:spAutoFit/>
          </a:bodyPr>
          <a:lstStyle/>
          <a:p>
            <a:r>
              <a:rPr lang="en-US" sz="2000" dirty="0">
                <a:latin typeface="+mj-lt"/>
              </a:rPr>
              <a:t>The Lung Cancer Prediction Dataset comprises patient-level records with detailed information on demographics, lifestyle factors, medical history, and lung cancer diagnosis outcomes. The dataset includes the following 25 columns**:- ID: Unique patient identifier  </a:t>
            </a:r>
          </a:p>
          <a:p>
            <a:pPr marL="285750" indent="-285750">
              <a:buFontTx/>
              <a:buChar char="-"/>
            </a:pPr>
            <a:r>
              <a:rPr lang="en-US" sz="2000" dirty="0">
                <a:latin typeface="+mj-lt"/>
              </a:rPr>
              <a:t>Country: Patient's country of residence  </a:t>
            </a:r>
          </a:p>
          <a:p>
            <a:pPr marL="285750" indent="-285750">
              <a:buFontTx/>
              <a:buChar char="-"/>
            </a:pPr>
            <a:r>
              <a:rPr lang="en-US" sz="2000" dirty="0">
                <a:latin typeface="+mj-lt"/>
              </a:rPr>
              <a:t> Population _Size:  Country's population size  </a:t>
            </a:r>
          </a:p>
          <a:p>
            <a:pPr marL="285750" indent="-285750">
              <a:buFontTx/>
              <a:buChar char="-"/>
            </a:pPr>
            <a:r>
              <a:rPr lang="en-US" sz="2000" dirty="0">
                <a:latin typeface="+mj-lt"/>
              </a:rPr>
              <a:t>Age:  Age of the patient  </a:t>
            </a:r>
          </a:p>
          <a:p>
            <a:pPr marL="285750" indent="-285750">
              <a:buFontTx/>
              <a:buChar char="-"/>
            </a:pPr>
            <a:r>
              <a:rPr lang="en-US" sz="2000" dirty="0">
                <a:latin typeface="+mj-lt"/>
              </a:rPr>
              <a:t>Gender:  Gender (Male/Female)  </a:t>
            </a:r>
          </a:p>
          <a:p>
            <a:pPr marL="285750" indent="-285750">
              <a:buFontTx/>
              <a:buChar char="-"/>
            </a:pPr>
            <a:r>
              <a:rPr lang="en-US" sz="2000" dirty="0">
                <a:latin typeface="+mj-lt"/>
              </a:rPr>
              <a:t>Smoker:  Smoking status (Yes/No)  </a:t>
            </a:r>
          </a:p>
          <a:p>
            <a:pPr marL="285750" indent="-285750">
              <a:buFontTx/>
              <a:buChar char="-"/>
            </a:pPr>
            <a:r>
              <a:rPr lang="en-US" sz="2000" dirty="0" err="1">
                <a:latin typeface="+mj-lt"/>
              </a:rPr>
              <a:t>Years_of_Smoking</a:t>
            </a:r>
            <a:r>
              <a:rPr lang="en-US" sz="2000" dirty="0">
                <a:latin typeface="+mj-lt"/>
              </a:rPr>
              <a:t>: Duration of smoking in years  </a:t>
            </a:r>
          </a:p>
          <a:p>
            <a:pPr marL="285750" indent="-285750">
              <a:buFontTx/>
              <a:buChar char="-"/>
            </a:pPr>
            <a:r>
              <a:rPr lang="en-US" sz="2000" dirty="0" err="1">
                <a:latin typeface="+mj-lt"/>
              </a:rPr>
              <a:t>Cigarettes_per_Day</a:t>
            </a:r>
            <a:r>
              <a:rPr lang="en-US" sz="2000" dirty="0">
                <a:latin typeface="+mj-lt"/>
              </a:rPr>
              <a:t>: Average number of cigarettes smoked daily  </a:t>
            </a:r>
          </a:p>
          <a:p>
            <a:pPr marL="285750" indent="-285750">
              <a:buFontTx/>
              <a:buChar char="-"/>
            </a:pPr>
            <a:r>
              <a:rPr lang="en-US" sz="2000" dirty="0" err="1">
                <a:latin typeface="+mj-lt"/>
              </a:rPr>
              <a:t>Passive_Smoker</a:t>
            </a:r>
            <a:r>
              <a:rPr lang="en-US" sz="2000" dirty="0">
                <a:latin typeface="+mj-lt"/>
              </a:rPr>
              <a:t>: Exposure to secondhand smoke (Yes/No)  </a:t>
            </a:r>
          </a:p>
          <a:p>
            <a:pPr marL="285750" indent="-285750">
              <a:buFontTx/>
              <a:buChar char="-"/>
            </a:pPr>
            <a:r>
              <a:rPr lang="en-US" sz="2000" dirty="0" err="1">
                <a:latin typeface="+mj-lt"/>
              </a:rPr>
              <a:t>Family_History</a:t>
            </a:r>
            <a:r>
              <a:rPr lang="en-US" sz="2000" dirty="0">
                <a:latin typeface="+mj-lt"/>
              </a:rPr>
              <a:t>: Family history of lung cancer (Yes/No)  </a:t>
            </a:r>
          </a:p>
          <a:p>
            <a:pPr marL="285750" indent="-285750">
              <a:buFontTx/>
              <a:buChar char="-"/>
            </a:pPr>
            <a:r>
              <a:rPr lang="en-US" sz="2000" dirty="0" err="1">
                <a:latin typeface="+mj-lt"/>
              </a:rPr>
              <a:t>Lung_Cancer_Diagnosis</a:t>
            </a:r>
            <a:r>
              <a:rPr lang="en-US" sz="2000" dirty="0">
                <a:latin typeface="+mj-lt"/>
              </a:rPr>
              <a:t>:  Diagnosis result (Positive/Negative)  </a:t>
            </a:r>
          </a:p>
          <a:p>
            <a:pPr marL="285750" indent="-285750">
              <a:buFontTx/>
              <a:buChar char="-"/>
            </a:pPr>
            <a:r>
              <a:rPr lang="en-US" sz="2000" dirty="0" err="1">
                <a:latin typeface="+mj-lt"/>
              </a:rPr>
              <a:t>Cancer_Stage</a:t>
            </a:r>
            <a:r>
              <a:rPr lang="en-US" sz="2000" dirty="0">
                <a:latin typeface="+mj-lt"/>
              </a:rPr>
              <a:t>:  Stage of lung cancer (I, II, III, IV)  </a:t>
            </a:r>
          </a:p>
          <a:p>
            <a:pPr marL="285750" indent="-285750">
              <a:buFontTx/>
              <a:buChar char="-"/>
            </a:pPr>
            <a:r>
              <a:rPr lang="en-US" sz="2000" dirty="0" err="1">
                <a:latin typeface="+mj-lt"/>
              </a:rPr>
              <a:t>Survival_Years</a:t>
            </a:r>
            <a:r>
              <a:rPr lang="en-US" sz="2000" dirty="0">
                <a:latin typeface="+mj-lt"/>
              </a:rPr>
              <a:t>:  Years of survival post-diagnosis  </a:t>
            </a:r>
          </a:p>
          <a:p>
            <a:pPr marL="285750" indent="-285750">
              <a:buFontTx/>
              <a:buChar char="-"/>
            </a:pPr>
            <a:r>
              <a:rPr lang="en-US" sz="2000" dirty="0" err="1">
                <a:latin typeface="+mj-lt"/>
              </a:rPr>
              <a:t>Adenocarcinoma_Type</a:t>
            </a:r>
            <a:r>
              <a:rPr lang="en-US" sz="2000" dirty="0">
                <a:latin typeface="+mj-lt"/>
              </a:rPr>
              <a:t>: Type classification (if applicable)  </a:t>
            </a:r>
          </a:p>
          <a:p>
            <a:pPr marL="285750" indent="-285750">
              <a:buFontTx/>
              <a:buChar char="-"/>
            </a:pPr>
            <a:r>
              <a:rPr lang="en-US" sz="2000" dirty="0" err="1">
                <a:latin typeface="+mj-lt"/>
              </a:rPr>
              <a:t>Air_Pollution_Exposure</a:t>
            </a:r>
            <a:r>
              <a:rPr lang="en-US" sz="2000" dirty="0">
                <a:latin typeface="+mj-lt"/>
              </a:rPr>
              <a:t>: Level of exposure to air pollution  </a:t>
            </a:r>
          </a:p>
          <a:p>
            <a:pPr marL="285750" indent="-285750">
              <a:buFontTx/>
              <a:buChar char="-"/>
            </a:pPr>
            <a:r>
              <a:rPr lang="en-US" sz="2000" dirty="0" err="1">
                <a:latin typeface="+mj-lt"/>
              </a:rPr>
              <a:t>Occupational_Exposure</a:t>
            </a:r>
            <a:r>
              <a:rPr lang="en-US" sz="2000" dirty="0">
                <a:latin typeface="+mj-lt"/>
              </a:rPr>
              <a:t>:  Exposure to hazardous work environments (Yes/No)</a:t>
            </a:r>
          </a:p>
          <a:p>
            <a:pPr marL="285750" indent="-285750">
              <a:buFontTx/>
              <a:buChar char="-"/>
            </a:pPr>
            <a:r>
              <a:rPr lang="en-US" sz="2000" dirty="0" err="1">
                <a:latin typeface="+mj-lt"/>
              </a:rPr>
              <a:t>Indoor_Pollution</a:t>
            </a:r>
            <a:r>
              <a:rPr lang="en-US" sz="2000" dirty="0">
                <a:latin typeface="+mj-lt"/>
              </a:rPr>
              <a:t>:  Exposure to indoor pollutants (Yes/No)  </a:t>
            </a:r>
          </a:p>
          <a:p>
            <a:pPr marL="285750" indent="-285750">
              <a:buFontTx/>
              <a:buChar char="-"/>
            </a:pPr>
            <a:r>
              <a:rPr lang="en-US" sz="2000" dirty="0" err="1">
                <a:latin typeface="+mj-lt"/>
              </a:rPr>
              <a:t>Healthcare_Access</a:t>
            </a:r>
            <a:r>
              <a:rPr lang="en-US" sz="2000" dirty="0">
                <a:latin typeface="+mj-lt"/>
              </a:rPr>
              <a:t>: Access to medical care (Good/Average/Poor)   </a:t>
            </a:r>
          </a:p>
          <a:p>
            <a:pPr marL="285750" indent="-285750">
              <a:buFontTx/>
              <a:buChar char="-"/>
            </a:pPr>
            <a:r>
              <a:rPr lang="en-US" sz="2000" dirty="0" err="1">
                <a:latin typeface="+mj-lt"/>
              </a:rPr>
              <a:t>Early_Detection</a:t>
            </a:r>
            <a:r>
              <a:rPr lang="en-US" sz="2000" dirty="0">
                <a:latin typeface="+mj-lt"/>
              </a:rPr>
              <a:t>: Whether lung cancer was detected early (Yes/No)  </a:t>
            </a:r>
          </a:p>
          <a:p>
            <a:pPr marL="285750" indent="-285750">
              <a:buFontTx/>
              <a:buChar char="-"/>
            </a:pPr>
            <a:r>
              <a:rPr lang="en-US" sz="2000" dirty="0" err="1">
                <a:latin typeface="+mj-lt"/>
              </a:rPr>
              <a:t>Treatment_Type</a:t>
            </a:r>
            <a:r>
              <a:rPr lang="en-US" sz="2000" dirty="0">
                <a:latin typeface="+mj-lt"/>
              </a:rPr>
              <a:t>:  Type of treatment received (Chemotherapy, Surgery, Radiation, etc.)  </a:t>
            </a:r>
          </a:p>
          <a:p>
            <a:pPr marL="285750" indent="-285750">
              <a:buFontTx/>
              <a:buChar char="-"/>
            </a:pPr>
            <a:r>
              <a:rPr lang="en-US" sz="2000" dirty="0" err="1">
                <a:latin typeface="+mj-lt"/>
              </a:rPr>
              <a:t>Developed_or_Developing</a:t>
            </a:r>
            <a:r>
              <a:rPr lang="en-US" sz="2000" dirty="0">
                <a:latin typeface="+mj-lt"/>
              </a:rPr>
              <a:t>:  Country classification  </a:t>
            </a:r>
          </a:p>
          <a:p>
            <a:pPr marL="285750" indent="-285750">
              <a:buFontTx/>
              <a:buChar char="-"/>
            </a:pPr>
            <a:r>
              <a:rPr lang="en-US" sz="2000" dirty="0" err="1">
                <a:latin typeface="+mj-lt"/>
              </a:rPr>
              <a:t>Annual_Lung_Cancer_Deaths</a:t>
            </a:r>
            <a:r>
              <a:rPr lang="en-US" sz="2000" dirty="0">
                <a:latin typeface="+mj-lt"/>
              </a:rPr>
              <a:t>:  Annual reported deaths due to lung cancer  </a:t>
            </a:r>
          </a:p>
          <a:p>
            <a:pPr marL="285750" indent="-285750">
              <a:buFontTx/>
              <a:buChar char="-"/>
            </a:pPr>
            <a:r>
              <a:rPr lang="en-US" sz="2000" dirty="0" err="1">
                <a:latin typeface="+mj-lt"/>
              </a:rPr>
              <a:t>Lung_Cancer_Prevalence_Rate</a:t>
            </a:r>
            <a:r>
              <a:rPr lang="en-US" sz="2000" dirty="0">
                <a:latin typeface="+mj-lt"/>
              </a:rPr>
              <a:t>:  Prevalence rate per population  </a:t>
            </a:r>
          </a:p>
          <a:p>
            <a:pPr marL="285750" indent="-285750">
              <a:buFontTx/>
              <a:buChar char="-"/>
            </a:pPr>
            <a:r>
              <a:rPr lang="en-US" sz="2000" dirty="0" err="1">
                <a:latin typeface="+mj-lt"/>
              </a:rPr>
              <a:t>Mortality_Rate</a:t>
            </a:r>
            <a:r>
              <a:rPr lang="en-US" sz="2000" dirty="0">
                <a:latin typeface="+mj-lt"/>
              </a:rPr>
              <a:t>: Mortality percentage  </a:t>
            </a:r>
          </a:p>
          <a:p>
            <a:pPr marL="285750" indent="-285750">
              <a:buFontTx/>
              <a:buChar char="-"/>
            </a:pPr>
            <a:r>
              <a:rPr lang="en-US" sz="2000" dirty="0" err="1">
                <a:latin typeface="+mj-lt"/>
              </a:rPr>
              <a:t>Risk_Score</a:t>
            </a:r>
            <a:r>
              <a:rPr lang="en-US" sz="2000" dirty="0">
                <a:latin typeface="+mj-lt"/>
              </a:rPr>
              <a:t>:  Calculated score indicating lung cancer risk </a:t>
            </a:r>
          </a:p>
        </p:txBody>
      </p:sp>
      <p:sp>
        <p:nvSpPr>
          <p:cNvPr id="21" name="TextBox 20">
            <a:extLst>
              <a:ext uri="{FF2B5EF4-FFF2-40B4-BE49-F238E27FC236}">
                <a16:creationId xmlns:a16="http://schemas.microsoft.com/office/drawing/2014/main" id="{CBB7AC4D-A23F-031B-D266-58E9BE1151A1}"/>
              </a:ext>
            </a:extLst>
          </p:cNvPr>
          <p:cNvSpPr txBox="1"/>
          <p:nvPr/>
        </p:nvSpPr>
        <p:spPr>
          <a:xfrm>
            <a:off x="13366995" y="1209263"/>
            <a:ext cx="3967069" cy="1754326"/>
          </a:xfrm>
          <a:prstGeom prst="rect">
            <a:avLst/>
          </a:prstGeom>
          <a:noFill/>
        </p:spPr>
        <p:txBody>
          <a:bodyPr wrap="square" rtlCol="0">
            <a:spAutoFit/>
          </a:bodyPr>
          <a:lstStyle/>
          <a:p>
            <a:r>
              <a:rPr lang="en-US" sz="5400" dirty="0">
                <a:solidFill>
                  <a:srgbClr val="0070C0"/>
                </a:solidFill>
              </a:rPr>
              <a:t>DATASET OVERVIEW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50667-1E1D-56C8-0C52-03E989CE73B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E11BEEE-810B-6325-B3B7-356121D51F50}"/>
              </a:ext>
            </a:extLst>
          </p:cNvPr>
          <p:cNvGrpSpPr/>
          <p:nvPr/>
        </p:nvGrpSpPr>
        <p:grpSpPr>
          <a:xfrm>
            <a:off x="17641242" y="8439718"/>
            <a:ext cx="951769" cy="799882"/>
            <a:chOff x="0" y="0"/>
            <a:chExt cx="967140" cy="812800"/>
          </a:xfrm>
        </p:grpSpPr>
        <p:sp>
          <p:nvSpPr>
            <p:cNvPr id="3" name="Freeform 3">
              <a:extLst>
                <a:ext uri="{FF2B5EF4-FFF2-40B4-BE49-F238E27FC236}">
                  <a16:creationId xmlns:a16="http://schemas.microsoft.com/office/drawing/2014/main" id="{06C0E150-5C58-7CC8-ECFC-0DABEF610EF4}"/>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586A25CC-B3ED-5355-C698-309EE121264F}"/>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52E6D5ED-C7E9-0299-4E83-BF50011D5A01}"/>
              </a:ext>
            </a:extLst>
          </p:cNvPr>
          <p:cNvGrpSpPr/>
          <p:nvPr/>
        </p:nvGrpSpPr>
        <p:grpSpPr>
          <a:xfrm>
            <a:off x="1387962" y="1310678"/>
            <a:ext cx="12515240" cy="7936994"/>
            <a:chOff x="0" y="0"/>
            <a:chExt cx="3151241" cy="1624587"/>
          </a:xfrm>
        </p:grpSpPr>
        <p:sp>
          <p:nvSpPr>
            <p:cNvPr id="6" name="Freeform 6">
              <a:extLst>
                <a:ext uri="{FF2B5EF4-FFF2-40B4-BE49-F238E27FC236}">
                  <a16:creationId xmlns:a16="http://schemas.microsoft.com/office/drawing/2014/main" id="{B400898E-CC58-B918-AFA2-23B73C54F560}"/>
                </a:ext>
              </a:extLst>
            </p:cNvPr>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sp>
        <p:sp>
          <p:nvSpPr>
            <p:cNvPr id="7" name="TextBox 7">
              <a:extLst>
                <a:ext uri="{FF2B5EF4-FFF2-40B4-BE49-F238E27FC236}">
                  <a16:creationId xmlns:a16="http://schemas.microsoft.com/office/drawing/2014/main" id="{9046ABD1-EBBE-08B1-9631-128B7409830A}"/>
                </a:ext>
              </a:extLst>
            </p:cNvPr>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sp>
        <p:nvSpPr>
          <p:cNvPr id="8" name="TextBox 8">
            <a:extLst>
              <a:ext uri="{FF2B5EF4-FFF2-40B4-BE49-F238E27FC236}">
                <a16:creationId xmlns:a16="http://schemas.microsoft.com/office/drawing/2014/main" id="{A1829EDC-42D5-B361-B035-52EB62D7F17B}"/>
              </a:ext>
            </a:extLst>
          </p:cNvPr>
          <p:cNvSpPr txBox="1"/>
          <p:nvPr/>
        </p:nvSpPr>
        <p:spPr>
          <a:xfrm>
            <a:off x="1056605" y="915851"/>
            <a:ext cx="16108753" cy="9048631"/>
          </a:xfrm>
          <a:prstGeom prst="rect">
            <a:avLst/>
          </a:prstGeom>
        </p:spPr>
        <p:txBody>
          <a:bodyPr wrap="square" lIns="0" tIns="0" rIns="0" bIns="0" rtlCol="0" anchor="t">
            <a:spAutoFit/>
          </a:bodyPr>
          <a:lstStyle/>
          <a:p>
            <a:pPr marL="285750" indent="-285750">
              <a:buFont typeface="Wingdings" panose="05000000000000000000" pitchFamily="2" charset="2"/>
              <a:buChar char="n"/>
            </a:pPr>
            <a:r>
              <a:rPr lang="en-US" sz="2800" b="1" dirty="0"/>
              <a:t>Basic Level—</a:t>
            </a:r>
          </a:p>
          <a:p>
            <a:r>
              <a:rPr lang="en-US" sz="2800" b="1" dirty="0"/>
              <a:t> 1. Retrieve all records for individuals diagnosed with lung cancer.</a:t>
            </a:r>
          </a:p>
          <a:p>
            <a:r>
              <a:rPr lang="en-US" sz="2800" dirty="0"/>
              <a:t>QUERY: select * from </a:t>
            </a:r>
            <a:r>
              <a:rPr lang="en-US" sz="2800" dirty="0" err="1"/>
              <a:t>lung_cancer_data</a:t>
            </a:r>
            <a:r>
              <a:rPr lang="en-US" sz="2800" dirty="0"/>
              <a:t> </a:t>
            </a:r>
          </a:p>
          <a:p>
            <a:r>
              <a:rPr lang="en-US" sz="2800" dirty="0"/>
              <a:t>where </a:t>
            </a:r>
            <a:r>
              <a:rPr lang="en-US" sz="2800" dirty="0" err="1"/>
              <a:t>Lung_Cancer_Diagnosis</a:t>
            </a:r>
            <a:r>
              <a:rPr lang="en-US" sz="2800" dirty="0"/>
              <a:t>='Yes’;</a:t>
            </a:r>
          </a:p>
          <a:p>
            <a:r>
              <a:rPr lang="en-US" sz="2800" b="1" dirty="0"/>
              <a:t>2. Count the number of smokers and non-smokers.</a:t>
            </a:r>
          </a:p>
          <a:p>
            <a:r>
              <a:rPr lang="en-US" sz="2800" dirty="0"/>
              <a:t>QUERY: select count(Smoker) AS </a:t>
            </a:r>
            <a:r>
              <a:rPr lang="en-US" sz="2800" dirty="0" err="1"/>
              <a:t>Count_of_smokers</a:t>
            </a:r>
            <a:r>
              <a:rPr lang="en-US" sz="2800" dirty="0"/>
              <a:t> </a:t>
            </a:r>
          </a:p>
          <a:p>
            <a:r>
              <a:rPr lang="en-US" sz="2800" dirty="0"/>
              <a:t>from </a:t>
            </a:r>
            <a:r>
              <a:rPr lang="en-US" sz="2800" dirty="0" err="1"/>
              <a:t>lung_cancer_datawhere</a:t>
            </a:r>
            <a:r>
              <a:rPr lang="en-US" sz="2800" dirty="0"/>
              <a:t> Smoker='Yes’; </a:t>
            </a:r>
          </a:p>
          <a:p>
            <a:r>
              <a:rPr lang="en-US" sz="2800" dirty="0"/>
              <a:t>select count(Smoker)  AS </a:t>
            </a:r>
            <a:r>
              <a:rPr lang="en-US" sz="2800" dirty="0" err="1"/>
              <a:t>Count_of_nonsmokers</a:t>
            </a:r>
            <a:r>
              <a:rPr lang="en-US" sz="2800" dirty="0"/>
              <a:t> </a:t>
            </a:r>
          </a:p>
          <a:p>
            <a:r>
              <a:rPr lang="en-US" sz="2800" dirty="0"/>
              <a:t>from </a:t>
            </a:r>
            <a:r>
              <a:rPr lang="en-US" sz="2800" dirty="0" err="1"/>
              <a:t>lung_cancer_data</a:t>
            </a:r>
            <a:r>
              <a:rPr lang="en-US" sz="2800" dirty="0"/>
              <a:t> where Smoker='No’;</a:t>
            </a:r>
          </a:p>
          <a:p>
            <a:endParaRPr lang="en-US" sz="2800" dirty="0"/>
          </a:p>
          <a:p>
            <a:endParaRPr lang="en-US" sz="2800" dirty="0"/>
          </a:p>
          <a:p>
            <a:pPr marL="285750" indent="-285750">
              <a:buFont typeface="Arial" panose="020B0604020202020204" pitchFamily="34" charset="0"/>
              <a:buChar char="•"/>
            </a:pPr>
            <a:r>
              <a:rPr lang="en-US" sz="2800" b="1" dirty="0"/>
              <a:t>3. List all unique cancer stages present in the dataset.</a:t>
            </a:r>
          </a:p>
          <a:p>
            <a:r>
              <a:rPr lang="en-US" sz="2800" dirty="0"/>
              <a:t>QUERY: select distinct(</a:t>
            </a:r>
            <a:r>
              <a:rPr lang="en-US" sz="2800" dirty="0" err="1"/>
              <a:t>Cancer_Stage</a:t>
            </a:r>
            <a:r>
              <a:rPr lang="en-US" sz="2800" dirty="0"/>
              <a:t>) AS </a:t>
            </a:r>
            <a:r>
              <a:rPr lang="en-US" sz="2800" dirty="0" err="1"/>
              <a:t>unique_cancer_stages</a:t>
            </a:r>
            <a:r>
              <a:rPr lang="en-US" sz="2800" dirty="0"/>
              <a:t> </a:t>
            </a:r>
          </a:p>
          <a:p>
            <a:r>
              <a:rPr lang="en-US" sz="2800" dirty="0"/>
              <a:t>from </a:t>
            </a:r>
            <a:r>
              <a:rPr lang="en-US" sz="2800" dirty="0" err="1"/>
              <a:t>lung_cancer_data</a:t>
            </a:r>
            <a:r>
              <a:rPr lang="en-US" sz="2800" dirty="0"/>
              <a:t>;</a:t>
            </a:r>
          </a:p>
          <a:p>
            <a:endParaRPr lang="en-US" sz="2800" dirty="0"/>
          </a:p>
          <a:p>
            <a:endParaRPr lang="en-US" sz="2800" dirty="0"/>
          </a:p>
          <a:p>
            <a:r>
              <a:rPr lang="en-US" sz="2800" b="1" dirty="0"/>
              <a:t>4. Retrieve the average number of cigarettes smoked per day by smokers.</a:t>
            </a:r>
          </a:p>
          <a:p>
            <a:r>
              <a:rPr lang="en-US" sz="2800" dirty="0"/>
              <a:t>QUERY: select avg(</a:t>
            </a:r>
            <a:r>
              <a:rPr lang="en-US" sz="2800" dirty="0" err="1"/>
              <a:t>Cigarettes_per_Day</a:t>
            </a:r>
            <a:r>
              <a:rPr lang="en-US" sz="2800" dirty="0"/>
              <a:t>) AS </a:t>
            </a:r>
            <a:r>
              <a:rPr lang="en-US" sz="2800" dirty="0" err="1"/>
              <a:t>Average_of_Cigarettes_per_Day</a:t>
            </a:r>
            <a:endParaRPr lang="en-US" sz="2800" dirty="0"/>
          </a:p>
          <a:p>
            <a:r>
              <a:rPr lang="en-US" sz="2800" dirty="0"/>
              <a:t> from </a:t>
            </a:r>
            <a:r>
              <a:rPr lang="en-US" sz="2800" dirty="0" err="1"/>
              <a:t>lung_cancer_data</a:t>
            </a:r>
            <a:r>
              <a:rPr lang="en-US" sz="2800" dirty="0"/>
              <a:t> where Smoker='Yes’;</a:t>
            </a:r>
          </a:p>
          <a:p>
            <a:endParaRPr lang="en-US" sz="2800" dirty="0"/>
          </a:p>
          <a:p>
            <a:r>
              <a:rPr lang="en-US" sz="2800" b="1" dirty="0"/>
              <a:t> </a:t>
            </a:r>
            <a:endParaRPr lang="en-US" sz="2800" dirty="0"/>
          </a:p>
        </p:txBody>
      </p:sp>
      <p:grpSp>
        <p:nvGrpSpPr>
          <p:cNvPr id="9" name="Group 9">
            <a:extLst>
              <a:ext uri="{FF2B5EF4-FFF2-40B4-BE49-F238E27FC236}">
                <a16:creationId xmlns:a16="http://schemas.microsoft.com/office/drawing/2014/main" id="{49675C32-D3C9-A264-1553-7E8B6ECFCEDC}"/>
              </a:ext>
            </a:extLst>
          </p:cNvPr>
          <p:cNvGrpSpPr/>
          <p:nvPr/>
        </p:nvGrpSpPr>
        <p:grpSpPr>
          <a:xfrm>
            <a:off x="11711679" y="233939"/>
            <a:ext cx="5780120" cy="1076739"/>
            <a:chOff x="0" y="0"/>
            <a:chExt cx="1183106" cy="220393"/>
          </a:xfrm>
        </p:grpSpPr>
        <p:sp>
          <p:nvSpPr>
            <p:cNvPr id="10" name="Freeform 10">
              <a:extLst>
                <a:ext uri="{FF2B5EF4-FFF2-40B4-BE49-F238E27FC236}">
                  <a16:creationId xmlns:a16="http://schemas.microsoft.com/office/drawing/2014/main" id="{B3CB7C12-9A3D-86C3-F618-265667B3F575}"/>
                </a:ext>
              </a:extLst>
            </p:cNvPr>
            <p:cNvSpPr/>
            <p:nvPr/>
          </p:nvSpPr>
          <p:spPr>
            <a:xfrm>
              <a:off x="0" y="0"/>
              <a:ext cx="1183106" cy="220393"/>
            </a:xfrm>
            <a:custGeom>
              <a:avLst/>
              <a:gdLst/>
              <a:ahLst/>
              <a:cxnLst/>
              <a:rect l="l" t="t" r="r" b="b"/>
              <a:pathLst>
                <a:path w="1183106" h="220393">
                  <a:moveTo>
                    <a:pt x="110196" y="0"/>
                  </a:moveTo>
                  <a:lnTo>
                    <a:pt x="1072910" y="0"/>
                  </a:lnTo>
                  <a:cubicBezTo>
                    <a:pt x="1133770" y="0"/>
                    <a:pt x="1183106" y="49337"/>
                    <a:pt x="1183106" y="110196"/>
                  </a:cubicBezTo>
                  <a:lnTo>
                    <a:pt x="1183106" y="110196"/>
                  </a:lnTo>
                  <a:cubicBezTo>
                    <a:pt x="1183106" y="171056"/>
                    <a:pt x="1133770" y="220393"/>
                    <a:pt x="1072910" y="220393"/>
                  </a:cubicBezTo>
                  <a:lnTo>
                    <a:pt x="110196" y="220393"/>
                  </a:lnTo>
                  <a:cubicBezTo>
                    <a:pt x="49337" y="220393"/>
                    <a:pt x="0" y="171056"/>
                    <a:pt x="0" y="110196"/>
                  </a:cubicBezTo>
                  <a:lnTo>
                    <a:pt x="0" y="110196"/>
                  </a:lnTo>
                  <a:cubicBezTo>
                    <a:pt x="0" y="49337"/>
                    <a:pt x="49337" y="0"/>
                    <a:pt x="110196" y="0"/>
                  </a:cubicBezTo>
                  <a:close/>
                </a:path>
              </a:pathLst>
            </a:custGeom>
            <a:solidFill>
              <a:srgbClr val="F8F8F8"/>
            </a:solidFill>
          </p:spPr>
        </p:sp>
        <p:sp>
          <p:nvSpPr>
            <p:cNvPr id="11" name="TextBox 11">
              <a:extLst>
                <a:ext uri="{FF2B5EF4-FFF2-40B4-BE49-F238E27FC236}">
                  <a16:creationId xmlns:a16="http://schemas.microsoft.com/office/drawing/2014/main" id="{6B691D0E-54EE-AED6-B42C-F80A4022309A}"/>
                </a:ext>
              </a:extLst>
            </p:cNvPr>
            <p:cNvSpPr txBox="1"/>
            <p:nvPr/>
          </p:nvSpPr>
          <p:spPr>
            <a:xfrm>
              <a:off x="0" y="-38100"/>
              <a:ext cx="1183106" cy="258493"/>
            </a:xfrm>
            <a:prstGeom prst="rect">
              <a:avLst/>
            </a:prstGeom>
          </p:spPr>
          <p:txBody>
            <a:bodyPr lIns="47086" tIns="47086" rIns="47086" bIns="47086" rtlCol="0" anchor="ctr"/>
            <a:lstStyle/>
            <a:p>
              <a:pPr algn="ctr">
                <a:lnSpc>
                  <a:spcPts val="2659"/>
                </a:lnSpc>
              </a:pPr>
              <a:endParaRPr/>
            </a:p>
          </p:txBody>
        </p:sp>
      </p:grpSp>
      <p:sp>
        <p:nvSpPr>
          <p:cNvPr id="12" name="AutoShape 12">
            <a:extLst>
              <a:ext uri="{FF2B5EF4-FFF2-40B4-BE49-F238E27FC236}">
                <a16:creationId xmlns:a16="http://schemas.microsoft.com/office/drawing/2014/main" id="{98C0E231-57D4-E0F9-0426-E2F4A91EEC78}"/>
              </a:ext>
            </a:extLst>
          </p:cNvPr>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4" name="TextBox 14">
            <a:extLst>
              <a:ext uri="{FF2B5EF4-FFF2-40B4-BE49-F238E27FC236}">
                <a16:creationId xmlns:a16="http://schemas.microsoft.com/office/drawing/2014/main" id="{D2B7DE66-3798-25BE-21F5-FB6E1402E1F8}"/>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2CC04ED9-8A54-02CB-D196-201804178037}"/>
              </a:ext>
            </a:extLst>
          </p:cNvPr>
          <p:cNvSpPr txBox="1"/>
          <p:nvPr/>
        </p:nvSpPr>
        <p:spPr>
          <a:xfrm>
            <a:off x="8229600" y="296759"/>
            <a:ext cx="8527757" cy="779316"/>
          </a:xfrm>
          <a:prstGeom prst="rect">
            <a:avLst/>
          </a:prstGeom>
        </p:spPr>
        <p:txBody>
          <a:bodyPr wrap="square" lIns="0" tIns="0" rIns="0" bIns="0" rtlCol="0" anchor="t">
            <a:spAutoFit/>
          </a:bodyPr>
          <a:lstStyle/>
          <a:p>
            <a:pPr algn="ctr">
              <a:lnSpc>
                <a:spcPts val="6385"/>
              </a:lnSpc>
              <a:spcBef>
                <a:spcPct val="0"/>
              </a:spcBef>
            </a:pPr>
            <a:r>
              <a:rPr lang="en-US" sz="4560" b="1" dirty="0">
                <a:solidFill>
                  <a:srgbClr val="FFC000"/>
                </a:solidFill>
                <a:latin typeface="Poppins Bold"/>
                <a:ea typeface="Poppins Bold"/>
                <a:cs typeface="Poppins Bold"/>
                <a:sym typeface="Poppins Bold"/>
              </a:rPr>
              <a:t>SQL QUERIES AND SOLUTION</a:t>
            </a:r>
          </a:p>
        </p:txBody>
      </p:sp>
      <p:grpSp>
        <p:nvGrpSpPr>
          <p:cNvPr id="16" name="Group 16">
            <a:extLst>
              <a:ext uri="{FF2B5EF4-FFF2-40B4-BE49-F238E27FC236}">
                <a16:creationId xmlns:a16="http://schemas.microsoft.com/office/drawing/2014/main" id="{C36D887D-A90B-BD6D-7378-0DB906C67994}"/>
              </a:ext>
            </a:extLst>
          </p:cNvPr>
          <p:cNvGrpSpPr/>
          <p:nvPr/>
        </p:nvGrpSpPr>
        <p:grpSpPr>
          <a:xfrm>
            <a:off x="533524" y="346413"/>
            <a:ext cx="2974068" cy="851790"/>
            <a:chOff x="0" y="0"/>
            <a:chExt cx="3965424" cy="1135720"/>
          </a:xfrm>
        </p:grpSpPr>
        <p:sp>
          <p:nvSpPr>
            <p:cNvPr id="17" name="Freeform 17">
              <a:extLst>
                <a:ext uri="{FF2B5EF4-FFF2-40B4-BE49-F238E27FC236}">
                  <a16:creationId xmlns:a16="http://schemas.microsoft.com/office/drawing/2014/main" id="{AA4453F1-AFEB-C1B6-97BB-62597A9CEAA8}"/>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A456F43E-77A8-597F-4B9F-C35C236FE386}"/>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96277F53-A9C7-A0FC-F92A-93B43FD2501C}"/>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pic>
        <p:nvPicPr>
          <p:cNvPr id="22" name="Picture 21">
            <a:extLst>
              <a:ext uri="{FF2B5EF4-FFF2-40B4-BE49-F238E27FC236}">
                <a16:creationId xmlns:a16="http://schemas.microsoft.com/office/drawing/2014/main" id="{DBDFF36F-CBD5-1201-8BCE-19E49074D4F2}"/>
              </a:ext>
            </a:extLst>
          </p:cNvPr>
          <p:cNvPicPr>
            <a:picLocks noChangeAspect="1"/>
          </p:cNvPicPr>
          <p:nvPr/>
        </p:nvPicPr>
        <p:blipFill>
          <a:blip r:embed="rId4"/>
          <a:stretch>
            <a:fillRect/>
          </a:stretch>
        </p:blipFill>
        <p:spPr>
          <a:xfrm>
            <a:off x="10896600" y="1017988"/>
            <a:ext cx="7391400" cy="3223752"/>
          </a:xfrm>
          <a:prstGeom prst="rect">
            <a:avLst/>
          </a:prstGeom>
        </p:spPr>
      </p:pic>
      <p:pic>
        <p:nvPicPr>
          <p:cNvPr id="23" name="Picture 22">
            <a:extLst>
              <a:ext uri="{FF2B5EF4-FFF2-40B4-BE49-F238E27FC236}">
                <a16:creationId xmlns:a16="http://schemas.microsoft.com/office/drawing/2014/main" id="{7ABC0747-16E6-1A25-BEDB-B1BCB98BB229}"/>
              </a:ext>
            </a:extLst>
          </p:cNvPr>
          <p:cNvPicPr>
            <a:picLocks noChangeAspect="1"/>
          </p:cNvPicPr>
          <p:nvPr/>
        </p:nvPicPr>
        <p:blipFill>
          <a:blip r:embed="rId5"/>
          <a:srcRect t="31943"/>
          <a:stretch/>
        </p:blipFill>
        <p:spPr>
          <a:xfrm>
            <a:off x="1567227" y="4805105"/>
            <a:ext cx="2819400" cy="762000"/>
          </a:xfrm>
          <a:prstGeom prst="rect">
            <a:avLst/>
          </a:prstGeom>
        </p:spPr>
      </p:pic>
      <p:pic>
        <p:nvPicPr>
          <p:cNvPr id="24" name="Picture 23">
            <a:extLst>
              <a:ext uri="{FF2B5EF4-FFF2-40B4-BE49-F238E27FC236}">
                <a16:creationId xmlns:a16="http://schemas.microsoft.com/office/drawing/2014/main" id="{05E5B9FB-1DE3-415A-263D-C3DFA044227F}"/>
              </a:ext>
            </a:extLst>
          </p:cNvPr>
          <p:cNvPicPr>
            <a:picLocks noChangeAspect="1"/>
          </p:cNvPicPr>
          <p:nvPr/>
        </p:nvPicPr>
        <p:blipFill>
          <a:blip r:embed="rId6"/>
          <a:srcRect t="40358"/>
          <a:stretch/>
        </p:blipFill>
        <p:spPr>
          <a:xfrm>
            <a:off x="4902462" y="4805105"/>
            <a:ext cx="2971800" cy="838200"/>
          </a:xfrm>
          <a:prstGeom prst="rect">
            <a:avLst/>
          </a:prstGeom>
        </p:spPr>
      </p:pic>
      <p:pic>
        <p:nvPicPr>
          <p:cNvPr id="25" name="Picture 24">
            <a:extLst>
              <a:ext uri="{FF2B5EF4-FFF2-40B4-BE49-F238E27FC236}">
                <a16:creationId xmlns:a16="http://schemas.microsoft.com/office/drawing/2014/main" id="{4CDD389E-CA38-954B-252F-B1F978E5D147}"/>
              </a:ext>
            </a:extLst>
          </p:cNvPr>
          <p:cNvPicPr>
            <a:picLocks noChangeAspect="1"/>
          </p:cNvPicPr>
          <p:nvPr/>
        </p:nvPicPr>
        <p:blipFill>
          <a:blip r:embed="rId7"/>
          <a:stretch>
            <a:fillRect/>
          </a:stretch>
        </p:blipFill>
        <p:spPr>
          <a:xfrm>
            <a:off x="10408823" y="4583788"/>
            <a:ext cx="2438400" cy="2992694"/>
          </a:xfrm>
          <a:prstGeom prst="rect">
            <a:avLst/>
          </a:prstGeom>
        </p:spPr>
      </p:pic>
      <p:pic>
        <p:nvPicPr>
          <p:cNvPr id="26" name="Picture 25">
            <a:extLst>
              <a:ext uri="{FF2B5EF4-FFF2-40B4-BE49-F238E27FC236}">
                <a16:creationId xmlns:a16="http://schemas.microsoft.com/office/drawing/2014/main" id="{72C58875-BD93-D8A8-CD6F-C0DFF9F43D3B}"/>
              </a:ext>
            </a:extLst>
          </p:cNvPr>
          <p:cNvPicPr>
            <a:picLocks noChangeAspect="1"/>
          </p:cNvPicPr>
          <p:nvPr/>
        </p:nvPicPr>
        <p:blipFill>
          <a:blip r:embed="rId8"/>
          <a:srcRect t="33817"/>
          <a:stretch/>
        </p:blipFill>
        <p:spPr>
          <a:xfrm>
            <a:off x="12445083" y="7863692"/>
            <a:ext cx="3962400" cy="1311221"/>
          </a:xfrm>
          <a:prstGeom prst="rect">
            <a:avLst/>
          </a:prstGeom>
        </p:spPr>
      </p:pic>
    </p:spTree>
    <p:extLst>
      <p:ext uri="{BB962C8B-B14F-4D97-AF65-F5344CB8AC3E}">
        <p14:creationId xmlns:p14="http://schemas.microsoft.com/office/powerpoint/2010/main" val="259174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01D57-E7C5-07CA-170E-B22F7E949A6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D3DCFB5-47C2-4B7A-0DB6-2DF159289DD5}"/>
              </a:ext>
            </a:extLst>
          </p:cNvPr>
          <p:cNvGrpSpPr/>
          <p:nvPr/>
        </p:nvGrpSpPr>
        <p:grpSpPr>
          <a:xfrm>
            <a:off x="17641242" y="8439718"/>
            <a:ext cx="951769" cy="799882"/>
            <a:chOff x="0" y="0"/>
            <a:chExt cx="967140" cy="812800"/>
          </a:xfrm>
        </p:grpSpPr>
        <p:sp>
          <p:nvSpPr>
            <p:cNvPr id="3" name="Freeform 3">
              <a:extLst>
                <a:ext uri="{FF2B5EF4-FFF2-40B4-BE49-F238E27FC236}">
                  <a16:creationId xmlns:a16="http://schemas.microsoft.com/office/drawing/2014/main" id="{3B593E91-3BD8-1354-7A40-F9FCA3A0552C}"/>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BB2E72CC-0934-5473-EA99-E832D4649B4F}"/>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FE2361D2-BAE5-088A-009E-52E39DCE51DF}"/>
              </a:ext>
            </a:extLst>
          </p:cNvPr>
          <p:cNvGrpSpPr/>
          <p:nvPr/>
        </p:nvGrpSpPr>
        <p:grpSpPr>
          <a:xfrm>
            <a:off x="1031361" y="1252343"/>
            <a:ext cx="12515240" cy="7936994"/>
            <a:chOff x="0" y="0"/>
            <a:chExt cx="3151241" cy="1624587"/>
          </a:xfrm>
        </p:grpSpPr>
        <p:sp>
          <p:nvSpPr>
            <p:cNvPr id="6" name="Freeform 6">
              <a:extLst>
                <a:ext uri="{FF2B5EF4-FFF2-40B4-BE49-F238E27FC236}">
                  <a16:creationId xmlns:a16="http://schemas.microsoft.com/office/drawing/2014/main" id="{3E297DF6-0233-386B-3AC4-14A4F6924780}"/>
                </a:ext>
              </a:extLst>
            </p:cNvPr>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txBody>
            <a:bodyPr/>
            <a:lstStyle/>
            <a:p>
              <a:endParaRPr lang="en-US" dirty="0"/>
            </a:p>
          </p:txBody>
        </p:sp>
        <p:sp>
          <p:nvSpPr>
            <p:cNvPr id="7" name="TextBox 7">
              <a:extLst>
                <a:ext uri="{FF2B5EF4-FFF2-40B4-BE49-F238E27FC236}">
                  <a16:creationId xmlns:a16="http://schemas.microsoft.com/office/drawing/2014/main" id="{4A07F75E-4F5C-0F09-30B0-6845E1938994}"/>
                </a:ext>
              </a:extLst>
            </p:cNvPr>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grpSp>
        <p:nvGrpSpPr>
          <p:cNvPr id="9" name="Group 9">
            <a:extLst>
              <a:ext uri="{FF2B5EF4-FFF2-40B4-BE49-F238E27FC236}">
                <a16:creationId xmlns:a16="http://schemas.microsoft.com/office/drawing/2014/main" id="{879F846B-DE6F-4850-9835-67D0BD705EB5}"/>
              </a:ext>
            </a:extLst>
          </p:cNvPr>
          <p:cNvGrpSpPr/>
          <p:nvPr/>
        </p:nvGrpSpPr>
        <p:grpSpPr>
          <a:xfrm>
            <a:off x="11711679" y="233939"/>
            <a:ext cx="5780120" cy="1076739"/>
            <a:chOff x="0" y="0"/>
            <a:chExt cx="1183106" cy="220393"/>
          </a:xfrm>
        </p:grpSpPr>
        <p:sp>
          <p:nvSpPr>
            <p:cNvPr id="10" name="Freeform 10">
              <a:extLst>
                <a:ext uri="{FF2B5EF4-FFF2-40B4-BE49-F238E27FC236}">
                  <a16:creationId xmlns:a16="http://schemas.microsoft.com/office/drawing/2014/main" id="{AB6AF526-834B-4C6F-CBD5-B4EB61FFFAFF}"/>
                </a:ext>
              </a:extLst>
            </p:cNvPr>
            <p:cNvSpPr/>
            <p:nvPr/>
          </p:nvSpPr>
          <p:spPr>
            <a:xfrm>
              <a:off x="0" y="0"/>
              <a:ext cx="1183106" cy="220393"/>
            </a:xfrm>
            <a:custGeom>
              <a:avLst/>
              <a:gdLst/>
              <a:ahLst/>
              <a:cxnLst/>
              <a:rect l="l" t="t" r="r" b="b"/>
              <a:pathLst>
                <a:path w="1183106" h="220393">
                  <a:moveTo>
                    <a:pt x="110196" y="0"/>
                  </a:moveTo>
                  <a:lnTo>
                    <a:pt x="1072910" y="0"/>
                  </a:lnTo>
                  <a:cubicBezTo>
                    <a:pt x="1133770" y="0"/>
                    <a:pt x="1183106" y="49337"/>
                    <a:pt x="1183106" y="110196"/>
                  </a:cubicBezTo>
                  <a:lnTo>
                    <a:pt x="1183106" y="110196"/>
                  </a:lnTo>
                  <a:cubicBezTo>
                    <a:pt x="1183106" y="171056"/>
                    <a:pt x="1133770" y="220393"/>
                    <a:pt x="1072910" y="220393"/>
                  </a:cubicBezTo>
                  <a:lnTo>
                    <a:pt x="110196" y="220393"/>
                  </a:lnTo>
                  <a:cubicBezTo>
                    <a:pt x="49337" y="220393"/>
                    <a:pt x="0" y="171056"/>
                    <a:pt x="0" y="110196"/>
                  </a:cubicBezTo>
                  <a:lnTo>
                    <a:pt x="0" y="110196"/>
                  </a:lnTo>
                  <a:cubicBezTo>
                    <a:pt x="0" y="49337"/>
                    <a:pt x="49337" y="0"/>
                    <a:pt x="110196" y="0"/>
                  </a:cubicBezTo>
                  <a:close/>
                </a:path>
              </a:pathLst>
            </a:custGeom>
            <a:solidFill>
              <a:srgbClr val="F8F8F8"/>
            </a:solidFill>
          </p:spPr>
        </p:sp>
        <p:sp>
          <p:nvSpPr>
            <p:cNvPr id="11" name="TextBox 11">
              <a:extLst>
                <a:ext uri="{FF2B5EF4-FFF2-40B4-BE49-F238E27FC236}">
                  <a16:creationId xmlns:a16="http://schemas.microsoft.com/office/drawing/2014/main" id="{85BFF434-7469-19C3-A0A8-EB5FD002E691}"/>
                </a:ext>
              </a:extLst>
            </p:cNvPr>
            <p:cNvSpPr txBox="1"/>
            <p:nvPr/>
          </p:nvSpPr>
          <p:spPr>
            <a:xfrm>
              <a:off x="0" y="-38100"/>
              <a:ext cx="1183106" cy="258493"/>
            </a:xfrm>
            <a:prstGeom prst="rect">
              <a:avLst/>
            </a:prstGeom>
          </p:spPr>
          <p:txBody>
            <a:bodyPr lIns="47086" tIns="47086" rIns="47086" bIns="47086" rtlCol="0" anchor="ctr"/>
            <a:lstStyle/>
            <a:p>
              <a:pPr algn="ctr">
                <a:lnSpc>
                  <a:spcPts val="2659"/>
                </a:lnSpc>
              </a:pPr>
              <a:endParaRPr/>
            </a:p>
          </p:txBody>
        </p:sp>
      </p:grpSp>
      <p:sp>
        <p:nvSpPr>
          <p:cNvPr id="12" name="AutoShape 12">
            <a:extLst>
              <a:ext uri="{FF2B5EF4-FFF2-40B4-BE49-F238E27FC236}">
                <a16:creationId xmlns:a16="http://schemas.microsoft.com/office/drawing/2014/main" id="{52939156-A36B-4E59-1A95-1B14B82068F4}"/>
              </a:ext>
            </a:extLst>
          </p:cNvPr>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4" name="TextBox 14">
            <a:extLst>
              <a:ext uri="{FF2B5EF4-FFF2-40B4-BE49-F238E27FC236}">
                <a16:creationId xmlns:a16="http://schemas.microsoft.com/office/drawing/2014/main" id="{5AAE2506-0871-C5D3-D00C-8D8DA246423A}"/>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06</a:t>
            </a:r>
          </a:p>
        </p:txBody>
      </p:sp>
      <p:sp>
        <p:nvSpPr>
          <p:cNvPr id="15" name="TextBox 15">
            <a:extLst>
              <a:ext uri="{FF2B5EF4-FFF2-40B4-BE49-F238E27FC236}">
                <a16:creationId xmlns:a16="http://schemas.microsoft.com/office/drawing/2014/main" id="{6C1963E3-203F-F40D-C767-8B4683540525}"/>
              </a:ext>
            </a:extLst>
          </p:cNvPr>
          <p:cNvSpPr txBox="1"/>
          <p:nvPr/>
        </p:nvSpPr>
        <p:spPr>
          <a:xfrm>
            <a:off x="8229600" y="296759"/>
            <a:ext cx="8527757" cy="779316"/>
          </a:xfrm>
          <a:prstGeom prst="rect">
            <a:avLst/>
          </a:prstGeom>
        </p:spPr>
        <p:txBody>
          <a:bodyPr wrap="square" lIns="0" tIns="0" rIns="0" bIns="0" rtlCol="0" anchor="t">
            <a:spAutoFit/>
          </a:bodyPr>
          <a:lstStyle/>
          <a:p>
            <a:pPr algn="ctr">
              <a:lnSpc>
                <a:spcPts val="6385"/>
              </a:lnSpc>
              <a:spcBef>
                <a:spcPct val="0"/>
              </a:spcBef>
            </a:pPr>
            <a:r>
              <a:rPr lang="en-US" sz="4560" b="1" dirty="0">
                <a:solidFill>
                  <a:srgbClr val="FFC000"/>
                </a:solidFill>
                <a:latin typeface="Poppins Bold"/>
                <a:ea typeface="Poppins Bold"/>
                <a:cs typeface="Poppins Bold"/>
                <a:sym typeface="Poppins Bold"/>
              </a:rPr>
              <a:t>SQL QUERIES AND SOLUTION</a:t>
            </a:r>
          </a:p>
        </p:txBody>
      </p:sp>
      <p:grpSp>
        <p:nvGrpSpPr>
          <p:cNvPr id="16" name="Group 16">
            <a:extLst>
              <a:ext uri="{FF2B5EF4-FFF2-40B4-BE49-F238E27FC236}">
                <a16:creationId xmlns:a16="http://schemas.microsoft.com/office/drawing/2014/main" id="{AFF5E7FE-8E65-8D03-4A69-3951F1940DB3}"/>
              </a:ext>
            </a:extLst>
          </p:cNvPr>
          <p:cNvGrpSpPr/>
          <p:nvPr/>
        </p:nvGrpSpPr>
        <p:grpSpPr>
          <a:xfrm>
            <a:off x="533524" y="346413"/>
            <a:ext cx="2974068" cy="851790"/>
            <a:chOff x="0" y="0"/>
            <a:chExt cx="3965424" cy="1135720"/>
          </a:xfrm>
        </p:grpSpPr>
        <p:sp>
          <p:nvSpPr>
            <p:cNvPr id="17" name="Freeform 17">
              <a:extLst>
                <a:ext uri="{FF2B5EF4-FFF2-40B4-BE49-F238E27FC236}">
                  <a16:creationId xmlns:a16="http://schemas.microsoft.com/office/drawing/2014/main" id="{F0622322-1066-0F2D-1936-25F020F590B7}"/>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725353EB-99F2-71BC-6A62-F262B9790DE3}"/>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D4740982-B23B-242D-F025-D9D82ABC73DE}"/>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31" name="TextBox 30">
            <a:extLst>
              <a:ext uri="{FF2B5EF4-FFF2-40B4-BE49-F238E27FC236}">
                <a16:creationId xmlns:a16="http://schemas.microsoft.com/office/drawing/2014/main" id="{CFDBE12C-E136-EE59-4F8B-0830D4D995AA}"/>
              </a:ext>
            </a:extLst>
          </p:cNvPr>
          <p:cNvSpPr txBox="1"/>
          <p:nvPr/>
        </p:nvSpPr>
        <p:spPr>
          <a:xfrm>
            <a:off x="1574601" y="1564417"/>
            <a:ext cx="9298858" cy="6247864"/>
          </a:xfrm>
          <a:prstGeom prst="rect">
            <a:avLst/>
          </a:prstGeom>
          <a:noFill/>
        </p:spPr>
        <p:txBody>
          <a:bodyPr wrap="square">
            <a:spAutoFit/>
          </a:bodyPr>
          <a:lstStyle/>
          <a:p>
            <a:r>
              <a:rPr lang="en-US" sz="2000" b="1" dirty="0"/>
              <a:t>5. Count the number of people exposed to high air pollution.</a:t>
            </a:r>
          </a:p>
          <a:p>
            <a:r>
              <a:rPr lang="en-US" sz="2000" dirty="0"/>
              <a:t>QUERY: select count(</a:t>
            </a:r>
            <a:r>
              <a:rPr lang="en-US" sz="2000" dirty="0" err="1"/>
              <a:t>Population_Size</a:t>
            </a:r>
            <a:r>
              <a:rPr lang="en-US" sz="2000" dirty="0"/>
              <a:t>) AS </a:t>
            </a:r>
            <a:r>
              <a:rPr lang="en-US" sz="2000" dirty="0" err="1"/>
              <a:t>No_of_people_exposed_to_high_pollution</a:t>
            </a:r>
            <a:r>
              <a:rPr lang="en-US" sz="2000" dirty="0"/>
              <a:t> from </a:t>
            </a:r>
            <a:r>
              <a:rPr lang="en-US" sz="2000" dirty="0" err="1"/>
              <a:t>lung_cancer_datawhere</a:t>
            </a:r>
            <a:r>
              <a:rPr lang="en-US" sz="2000" dirty="0"/>
              <a:t> </a:t>
            </a:r>
            <a:r>
              <a:rPr lang="en-US" sz="2000" dirty="0" err="1"/>
              <a:t>Air_Pollution_Exposure</a:t>
            </a:r>
            <a:r>
              <a:rPr lang="en-US" sz="2000" dirty="0"/>
              <a:t>='High’;</a:t>
            </a:r>
          </a:p>
          <a:p>
            <a:endParaRPr lang="en-US" sz="2000" dirty="0"/>
          </a:p>
          <a:p>
            <a:endParaRPr lang="en-US" sz="2000" dirty="0"/>
          </a:p>
          <a:p>
            <a:r>
              <a:rPr lang="en-US" sz="2000" b="1" dirty="0"/>
              <a:t> 6. Find the top 5 countries with the highest lung cancer deaths.</a:t>
            </a:r>
          </a:p>
          <a:p>
            <a:r>
              <a:rPr lang="en-US" sz="2000" dirty="0"/>
              <a:t>QUERY: select distinct(Country), </a:t>
            </a:r>
            <a:r>
              <a:rPr lang="en-US" sz="2000" dirty="0" err="1"/>
              <a:t>Annual_Lung_Cancer_Deaths</a:t>
            </a:r>
            <a:r>
              <a:rPr lang="en-US" sz="2000" dirty="0"/>
              <a:t> from </a:t>
            </a:r>
            <a:r>
              <a:rPr lang="en-US" sz="2000" dirty="0" err="1"/>
              <a:t>lung_cancer_dataorder</a:t>
            </a:r>
            <a:r>
              <a:rPr lang="en-US" sz="2000" dirty="0"/>
              <a:t> by  </a:t>
            </a:r>
            <a:r>
              <a:rPr lang="en-US" sz="2000" dirty="0" err="1"/>
              <a:t>Annual_Lung_Cancer_Deaths</a:t>
            </a:r>
            <a:r>
              <a:rPr lang="en-US" sz="2000" dirty="0"/>
              <a:t> </a:t>
            </a:r>
            <a:r>
              <a:rPr lang="en-US" sz="2000" dirty="0" err="1"/>
              <a:t>Desclimit</a:t>
            </a:r>
            <a:r>
              <a:rPr lang="en-US" sz="2000" dirty="0"/>
              <a:t> 5;</a:t>
            </a:r>
          </a:p>
          <a:p>
            <a:endParaRPr lang="en-US" sz="2000" dirty="0"/>
          </a:p>
          <a:p>
            <a:endParaRPr lang="en-US" sz="2000" dirty="0"/>
          </a:p>
          <a:p>
            <a:endParaRPr lang="en-US" sz="2000" dirty="0"/>
          </a:p>
          <a:p>
            <a:r>
              <a:rPr lang="en-US" sz="2000" b="1" dirty="0"/>
              <a:t> 7. Count the number of people diagnosed with lung cancer by gender.</a:t>
            </a:r>
          </a:p>
          <a:p>
            <a:r>
              <a:rPr lang="en-US" sz="2000" dirty="0"/>
              <a:t>QUERY: select Gender, count(*) AS </a:t>
            </a:r>
            <a:r>
              <a:rPr lang="en-US" sz="2000" dirty="0" err="1"/>
              <a:t>Number_of_patient</a:t>
            </a:r>
            <a:r>
              <a:rPr lang="en-US" sz="2000" dirty="0"/>
              <a:t> from </a:t>
            </a:r>
            <a:r>
              <a:rPr lang="en-US" sz="2000" dirty="0" err="1"/>
              <a:t>lung_cancer_datawhere</a:t>
            </a:r>
            <a:r>
              <a:rPr lang="en-US" sz="2000" dirty="0"/>
              <a:t> </a:t>
            </a:r>
            <a:r>
              <a:rPr lang="en-US" sz="2000" dirty="0" err="1"/>
              <a:t>Lung_Cancer_Diagnosis</a:t>
            </a:r>
            <a:r>
              <a:rPr lang="en-US" sz="2000" dirty="0"/>
              <a:t>='</a:t>
            </a:r>
            <a:r>
              <a:rPr lang="en-US" sz="2000" dirty="0" err="1"/>
              <a:t>Yes'GROUP</a:t>
            </a:r>
            <a:r>
              <a:rPr lang="en-US" sz="2000" dirty="0"/>
              <a:t> BY Gender; </a:t>
            </a:r>
          </a:p>
          <a:p>
            <a:endParaRPr lang="en-US" sz="2000" dirty="0"/>
          </a:p>
          <a:p>
            <a:endParaRPr lang="en-US" sz="2000" dirty="0"/>
          </a:p>
          <a:p>
            <a:endParaRPr lang="en-US" sz="2000" dirty="0"/>
          </a:p>
          <a:p>
            <a:r>
              <a:rPr lang="en-US" sz="2000" b="1" dirty="0"/>
              <a:t>8. Retrieve records of individuals older than 60 who are diagnosed with lung cancer.</a:t>
            </a:r>
          </a:p>
          <a:p>
            <a:r>
              <a:rPr lang="en-US" sz="2000" dirty="0"/>
              <a:t>QUERY: select * from </a:t>
            </a:r>
            <a:r>
              <a:rPr lang="en-US" sz="2000" dirty="0" err="1"/>
              <a:t>lung_cancer_datawhere</a:t>
            </a:r>
            <a:r>
              <a:rPr lang="en-US" sz="2000" dirty="0"/>
              <a:t> age&gt;60 AND </a:t>
            </a:r>
            <a:r>
              <a:rPr lang="en-US" sz="2000" dirty="0" err="1"/>
              <a:t>Lung_Cancer_Diagnosis</a:t>
            </a:r>
            <a:r>
              <a:rPr lang="en-US" sz="2000" dirty="0"/>
              <a:t>='Yes';</a:t>
            </a:r>
          </a:p>
        </p:txBody>
      </p:sp>
      <p:pic>
        <p:nvPicPr>
          <p:cNvPr id="32" name="Picture 31">
            <a:extLst>
              <a:ext uri="{FF2B5EF4-FFF2-40B4-BE49-F238E27FC236}">
                <a16:creationId xmlns:a16="http://schemas.microsoft.com/office/drawing/2014/main" id="{C61B2166-95C6-EFEA-3F58-773F0269780C}"/>
              </a:ext>
            </a:extLst>
          </p:cNvPr>
          <p:cNvPicPr>
            <a:picLocks noChangeAspect="1"/>
          </p:cNvPicPr>
          <p:nvPr/>
        </p:nvPicPr>
        <p:blipFill>
          <a:blip r:embed="rId4"/>
          <a:srcRect t="32505"/>
          <a:stretch/>
        </p:blipFill>
        <p:spPr>
          <a:xfrm>
            <a:off x="10578070" y="1149956"/>
            <a:ext cx="4597944" cy="1076739"/>
          </a:xfrm>
          <a:prstGeom prst="rect">
            <a:avLst/>
          </a:prstGeom>
        </p:spPr>
      </p:pic>
      <p:pic>
        <p:nvPicPr>
          <p:cNvPr id="33" name="Picture 32">
            <a:extLst>
              <a:ext uri="{FF2B5EF4-FFF2-40B4-BE49-F238E27FC236}">
                <a16:creationId xmlns:a16="http://schemas.microsoft.com/office/drawing/2014/main" id="{C8BD5B70-5E4E-80EC-FF09-C94F42D70103}"/>
              </a:ext>
            </a:extLst>
          </p:cNvPr>
          <p:cNvPicPr>
            <a:picLocks noChangeAspect="1"/>
          </p:cNvPicPr>
          <p:nvPr/>
        </p:nvPicPr>
        <p:blipFill>
          <a:blip r:embed="rId5"/>
          <a:srcRect t="17925"/>
          <a:stretch/>
        </p:blipFill>
        <p:spPr>
          <a:xfrm>
            <a:off x="9074967" y="2365486"/>
            <a:ext cx="4404853" cy="2442195"/>
          </a:xfrm>
          <a:prstGeom prst="rect">
            <a:avLst/>
          </a:prstGeom>
        </p:spPr>
      </p:pic>
      <p:pic>
        <p:nvPicPr>
          <p:cNvPr id="34" name="Picture 33">
            <a:extLst>
              <a:ext uri="{FF2B5EF4-FFF2-40B4-BE49-F238E27FC236}">
                <a16:creationId xmlns:a16="http://schemas.microsoft.com/office/drawing/2014/main" id="{51D04CF8-3413-D404-19C0-01644A766C6E}"/>
              </a:ext>
            </a:extLst>
          </p:cNvPr>
          <p:cNvPicPr>
            <a:picLocks noChangeAspect="1"/>
          </p:cNvPicPr>
          <p:nvPr/>
        </p:nvPicPr>
        <p:blipFill>
          <a:blip r:embed="rId6"/>
          <a:stretch>
            <a:fillRect/>
          </a:stretch>
        </p:blipFill>
        <p:spPr>
          <a:xfrm>
            <a:off x="10663693" y="4931799"/>
            <a:ext cx="4180036" cy="1809747"/>
          </a:xfrm>
          <a:prstGeom prst="rect">
            <a:avLst/>
          </a:prstGeom>
        </p:spPr>
      </p:pic>
      <p:pic>
        <p:nvPicPr>
          <p:cNvPr id="36" name="Picture 35">
            <a:extLst>
              <a:ext uri="{FF2B5EF4-FFF2-40B4-BE49-F238E27FC236}">
                <a16:creationId xmlns:a16="http://schemas.microsoft.com/office/drawing/2014/main" id="{0EDE32B3-F162-C281-A4F0-CC5094D9F3D8}"/>
              </a:ext>
            </a:extLst>
          </p:cNvPr>
          <p:cNvPicPr>
            <a:picLocks noChangeAspect="1"/>
          </p:cNvPicPr>
          <p:nvPr/>
        </p:nvPicPr>
        <p:blipFill>
          <a:blip r:embed="rId7"/>
          <a:stretch>
            <a:fillRect/>
          </a:stretch>
        </p:blipFill>
        <p:spPr>
          <a:xfrm>
            <a:off x="5280568" y="7477325"/>
            <a:ext cx="11993649" cy="2442195"/>
          </a:xfrm>
          <a:prstGeom prst="rect">
            <a:avLst/>
          </a:prstGeom>
        </p:spPr>
      </p:pic>
    </p:spTree>
    <p:extLst>
      <p:ext uri="{BB962C8B-B14F-4D97-AF65-F5344CB8AC3E}">
        <p14:creationId xmlns:p14="http://schemas.microsoft.com/office/powerpoint/2010/main" val="3911543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D5058-400E-FE93-8D67-39DDFC5B213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2EB67DF-7E4A-44B5-5682-B510C34831FD}"/>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8893FEA5-7412-7A49-B4D3-414D877E1FB3}"/>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14949C8B-8E3C-EF93-734C-7942D0A02662}"/>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E0196DC3-B623-61DB-EE2C-ED2989B8B488}"/>
              </a:ext>
            </a:extLst>
          </p:cNvPr>
          <p:cNvGrpSpPr/>
          <p:nvPr/>
        </p:nvGrpSpPr>
        <p:grpSpPr>
          <a:xfrm>
            <a:off x="1387962" y="1310678"/>
            <a:ext cx="12515240" cy="7936994"/>
            <a:chOff x="0" y="0"/>
            <a:chExt cx="3151241" cy="1624587"/>
          </a:xfrm>
        </p:grpSpPr>
        <p:sp>
          <p:nvSpPr>
            <p:cNvPr id="6" name="Freeform 6">
              <a:extLst>
                <a:ext uri="{FF2B5EF4-FFF2-40B4-BE49-F238E27FC236}">
                  <a16:creationId xmlns:a16="http://schemas.microsoft.com/office/drawing/2014/main" id="{DC45F94F-8C66-CFF1-C1F9-F3D0890785A4}"/>
                </a:ext>
              </a:extLst>
            </p:cNvPr>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sp>
        <p:sp>
          <p:nvSpPr>
            <p:cNvPr id="7" name="TextBox 7">
              <a:extLst>
                <a:ext uri="{FF2B5EF4-FFF2-40B4-BE49-F238E27FC236}">
                  <a16:creationId xmlns:a16="http://schemas.microsoft.com/office/drawing/2014/main" id="{A82A7505-E928-B4E5-D840-DE53025014C1}"/>
                </a:ext>
              </a:extLst>
            </p:cNvPr>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sp>
        <p:nvSpPr>
          <p:cNvPr id="8" name="TextBox 8">
            <a:extLst>
              <a:ext uri="{FF2B5EF4-FFF2-40B4-BE49-F238E27FC236}">
                <a16:creationId xmlns:a16="http://schemas.microsoft.com/office/drawing/2014/main" id="{89428182-638B-DBAB-C2AE-4B78CE967502}"/>
              </a:ext>
            </a:extLst>
          </p:cNvPr>
          <p:cNvSpPr txBox="1"/>
          <p:nvPr/>
        </p:nvSpPr>
        <p:spPr>
          <a:xfrm>
            <a:off x="1056605" y="915851"/>
            <a:ext cx="16108753" cy="8402300"/>
          </a:xfrm>
          <a:prstGeom prst="rect">
            <a:avLst/>
          </a:prstGeom>
        </p:spPr>
        <p:txBody>
          <a:bodyPr wrap="square" lIns="0" tIns="0" rIns="0" bIns="0" rtlCol="0" anchor="t">
            <a:spAutoFit/>
          </a:bodyPr>
          <a:lstStyle/>
          <a:p>
            <a:pPr marL="285750" indent="-285750">
              <a:buFont typeface="Wingdings" panose="05000000000000000000" pitchFamily="2" charset="2"/>
              <a:buChar char="n"/>
            </a:pPr>
            <a:r>
              <a:rPr lang="en-US" sz="2600" b="1" dirty="0"/>
              <a:t>-- Intermediate Level</a:t>
            </a:r>
          </a:p>
          <a:p>
            <a:r>
              <a:rPr lang="en-US" sz="2600" b="1" dirty="0"/>
              <a:t> 1. Find the percentage of smokers who developed lung cancer.</a:t>
            </a:r>
          </a:p>
          <a:p>
            <a:r>
              <a:rPr lang="en-US" sz="2600" dirty="0"/>
              <a:t>QUERY: select round((count(*)*100)/(select count(*) from </a:t>
            </a:r>
            <a:r>
              <a:rPr lang="en-US" sz="2600" dirty="0" err="1"/>
              <a:t>lung_cancer_data</a:t>
            </a:r>
            <a:r>
              <a:rPr lang="en-US" sz="2600" dirty="0"/>
              <a:t> where Smoker='Yes'),2)</a:t>
            </a:r>
          </a:p>
          <a:p>
            <a:r>
              <a:rPr lang="en-US" sz="2600" dirty="0"/>
              <a:t> AS </a:t>
            </a:r>
            <a:r>
              <a:rPr lang="en-US" sz="2600" dirty="0" err="1"/>
              <a:t>percentage_of_smokerfrom</a:t>
            </a:r>
            <a:r>
              <a:rPr lang="en-US" sz="2600" dirty="0"/>
              <a:t> </a:t>
            </a:r>
            <a:r>
              <a:rPr lang="en-US" sz="2600" dirty="0" err="1"/>
              <a:t>lung_cancer_data</a:t>
            </a:r>
            <a:r>
              <a:rPr lang="en-US" sz="2600" dirty="0"/>
              <a:t> </a:t>
            </a:r>
          </a:p>
          <a:p>
            <a:r>
              <a:rPr lang="en-US" sz="2600" dirty="0"/>
              <a:t>where Smoker='Yes' and </a:t>
            </a:r>
            <a:r>
              <a:rPr lang="en-US" sz="2600" dirty="0" err="1"/>
              <a:t>Lung_Cancer_Diagnosis</a:t>
            </a:r>
            <a:r>
              <a:rPr lang="en-US" sz="2600" dirty="0"/>
              <a:t>= ' Yes ‘;</a:t>
            </a:r>
          </a:p>
          <a:p>
            <a:endParaRPr lang="en-US" sz="2600" dirty="0"/>
          </a:p>
          <a:p>
            <a:endParaRPr lang="en-US" sz="2600" dirty="0"/>
          </a:p>
          <a:p>
            <a:endParaRPr lang="en-US" sz="2600" dirty="0"/>
          </a:p>
          <a:p>
            <a:r>
              <a:rPr lang="en-US" sz="2600" b="1" dirty="0"/>
              <a:t>2. Calculate the average survival years based on cancer stages.</a:t>
            </a:r>
          </a:p>
          <a:p>
            <a:r>
              <a:rPr lang="en-US" sz="2600" dirty="0"/>
              <a:t>QUERY: select </a:t>
            </a:r>
            <a:r>
              <a:rPr lang="en-US" sz="2600" dirty="0" err="1"/>
              <a:t>Cancer_Stage,round</a:t>
            </a:r>
            <a:r>
              <a:rPr lang="en-US" sz="2600" dirty="0"/>
              <a:t>(avg(</a:t>
            </a:r>
            <a:r>
              <a:rPr lang="en-US" sz="2600" dirty="0" err="1"/>
              <a:t>Survival_Years</a:t>
            </a:r>
            <a:r>
              <a:rPr lang="en-US" sz="2600" dirty="0"/>
              <a:t>),2) AS </a:t>
            </a:r>
            <a:r>
              <a:rPr lang="en-US" sz="2600" dirty="0" err="1"/>
              <a:t>average_of_survival_years</a:t>
            </a:r>
            <a:r>
              <a:rPr lang="en-US" sz="2600" dirty="0"/>
              <a:t> </a:t>
            </a:r>
          </a:p>
          <a:p>
            <a:r>
              <a:rPr lang="en-US" sz="2600" dirty="0"/>
              <a:t>from </a:t>
            </a:r>
            <a:r>
              <a:rPr lang="en-US" sz="2600" dirty="0" err="1"/>
              <a:t>lung_cancer_data</a:t>
            </a:r>
            <a:r>
              <a:rPr lang="en-US" sz="2600" dirty="0"/>
              <a:t> group by </a:t>
            </a:r>
            <a:r>
              <a:rPr lang="en-US" sz="2600" dirty="0" err="1"/>
              <a:t>Cancer_Stage</a:t>
            </a:r>
            <a:r>
              <a:rPr lang="en-US" sz="2600" dirty="0"/>
              <a:t> order by </a:t>
            </a:r>
            <a:r>
              <a:rPr lang="en-US" sz="2600" dirty="0" err="1"/>
              <a:t>Cancer_Stage</a:t>
            </a:r>
            <a:r>
              <a:rPr lang="en-US" sz="2600" dirty="0"/>
              <a:t>;</a:t>
            </a:r>
          </a:p>
          <a:p>
            <a:endParaRPr lang="en-US" sz="2600" dirty="0"/>
          </a:p>
          <a:p>
            <a:endParaRPr lang="en-US" sz="2600" dirty="0"/>
          </a:p>
          <a:p>
            <a:r>
              <a:rPr lang="en-US" sz="2600" b="1" dirty="0"/>
              <a:t>3. Count the number of lung cancer patients based on passive smoking.</a:t>
            </a:r>
          </a:p>
          <a:p>
            <a:r>
              <a:rPr lang="en-US" sz="2600" dirty="0"/>
              <a:t>QERY: select </a:t>
            </a:r>
            <a:r>
              <a:rPr lang="en-US" sz="2600" dirty="0" err="1"/>
              <a:t>Passive_Smoker</a:t>
            </a:r>
            <a:r>
              <a:rPr lang="en-US" sz="2600" dirty="0"/>
              <a:t> ,count(*) AS </a:t>
            </a:r>
            <a:r>
              <a:rPr lang="en-US" sz="2600" dirty="0" err="1"/>
              <a:t>Lung_Cancer_Patientfrom</a:t>
            </a:r>
            <a:r>
              <a:rPr lang="en-US" sz="2600" dirty="0"/>
              <a:t> </a:t>
            </a:r>
            <a:r>
              <a:rPr lang="en-US" sz="2600" dirty="0" err="1"/>
              <a:t>lung_cancer_data</a:t>
            </a:r>
            <a:endParaRPr lang="en-US" sz="2600" dirty="0"/>
          </a:p>
          <a:p>
            <a:r>
              <a:rPr lang="en-US" sz="2600" dirty="0"/>
              <a:t>where </a:t>
            </a:r>
            <a:r>
              <a:rPr lang="en-US" sz="2600" dirty="0" err="1"/>
              <a:t>Lung_Cancer_Diagnosis</a:t>
            </a:r>
            <a:r>
              <a:rPr lang="en-US" sz="2600" dirty="0"/>
              <a:t>='Yes’ group by </a:t>
            </a:r>
            <a:r>
              <a:rPr lang="en-US" sz="2600" dirty="0" err="1"/>
              <a:t>Passive_Smoker</a:t>
            </a:r>
            <a:r>
              <a:rPr lang="en-US" sz="2600" dirty="0"/>
              <a:t>;</a:t>
            </a:r>
          </a:p>
          <a:p>
            <a:endParaRPr lang="en-US" sz="2600" dirty="0"/>
          </a:p>
          <a:p>
            <a:endParaRPr lang="en-US" sz="2600" dirty="0"/>
          </a:p>
          <a:p>
            <a:r>
              <a:rPr lang="en-US" sz="2600" b="1" dirty="0"/>
              <a:t>4. Find the country with the highest lung cancer prevalence rate.</a:t>
            </a:r>
          </a:p>
          <a:p>
            <a:r>
              <a:rPr lang="en-US" sz="2600" dirty="0" err="1"/>
              <a:t>QUERY:select</a:t>
            </a:r>
            <a:r>
              <a:rPr lang="en-US" sz="2600" dirty="0"/>
              <a:t> </a:t>
            </a:r>
            <a:r>
              <a:rPr lang="en-US" sz="2600" dirty="0" err="1"/>
              <a:t>country,Lung_Cancer_Prevalence_Rate</a:t>
            </a:r>
            <a:r>
              <a:rPr lang="en-US" sz="2600" dirty="0"/>
              <a:t> from </a:t>
            </a:r>
            <a:r>
              <a:rPr lang="en-US" sz="2600" dirty="0" err="1"/>
              <a:t>lung_cancer_data</a:t>
            </a:r>
            <a:endParaRPr lang="en-US" sz="2600" dirty="0"/>
          </a:p>
          <a:p>
            <a:r>
              <a:rPr lang="en-US" sz="2600" dirty="0"/>
              <a:t>order by  </a:t>
            </a:r>
            <a:r>
              <a:rPr lang="en-US" sz="2600" dirty="0" err="1"/>
              <a:t>Lung_Cancer_Prevalence_Rate</a:t>
            </a:r>
            <a:r>
              <a:rPr lang="en-US" sz="2600" dirty="0"/>
              <a:t>  desc limit 1;</a:t>
            </a:r>
          </a:p>
        </p:txBody>
      </p:sp>
      <p:grpSp>
        <p:nvGrpSpPr>
          <p:cNvPr id="9" name="Group 9">
            <a:extLst>
              <a:ext uri="{FF2B5EF4-FFF2-40B4-BE49-F238E27FC236}">
                <a16:creationId xmlns:a16="http://schemas.microsoft.com/office/drawing/2014/main" id="{F02BA348-AA05-0500-EBDD-4508D0B799EE}"/>
              </a:ext>
            </a:extLst>
          </p:cNvPr>
          <p:cNvGrpSpPr/>
          <p:nvPr/>
        </p:nvGrpSpPr>
        <p:grpSpPr>
          <a:xfrm>
            <a:off x="11711679" y="233939"/>
            <a:ext cx="5780120" cy="1076739"/>
            <a:chOff x="0" y="0"/>
            <a:chExt cx="1183106" cy="220393"/>
          </a:xfrm>
        </p:grpSpPr>
        <p:sp>
          <p:nvSpPr>
            <p:cNvPr id="10" name="Freeform 10">
              <a:extLst>
                <a:ext uri="{FF2B5EF4-FFF2-40B4-BE49-F238E27FC236}">
                  <a16:creationId xmlns:a16="http://schemas.microsoft.com/office/drawing/2014/main" id="{CD1D8AAE-0E93-710F-97C2-385E901C2F54}"/>
                </a:ext>
              </a:extLst>
            </p:cNvPr>
            <p:cNvSpPr/>
            <p:nvPr/>
          </p:nvSpPr>
          <p:spPr>
            <a:xfrm>
              <a:off x="0" y="0"/>
              <a:ext cx="1183106" cy="220393"/>
            </a:xfrm>
            <a:custGeom>
              <a:avLst/>
              <a:gdLst/>
              <a:ahLst/>
              <a:cxnLst/>
              <a:rect l="l" t="t" r="r" b="b"/>
              <a:pathLst>
                <a:path w="1183106" h="220393">
                  <a:moveTo>
                    <a:pt x="110196" y="0"/>
                  </a:moveTo>
                  <a:lnTo>
                    <a:pt x="1072910" y="0"/>
                  </a:lnTo>
                  <a:cubicBezTo>
                    <a:pt x="1133770" y="0"/>
                    <a:pt x="1183106" y="49337"/>
                    <a:pt x="1183106" y="110196"/>
                  </a:cubicBezTo>
                  <a:lnTo>
                    <a:pt x="1183106" y="110196"/>
                  </a:lnTo>
                  <a:cubicBezTo>
                    <a:pt x="1183106" y="171056"/>
                    <a:pt x="1133770" y="220393"/>
                    <a:pt x="1072910" y="220393"/>
                  </a:cubicBezTo>
                  <a:lnTo>
                    <a:pt x="110196" y="220393"/>
                  </a:lnTo>
                  <a:cubicBezTo>
                    <a:pt x="49337" y="220393"/>
                    <a:pt x="0" y="171056"/>
                    <a:pt x="0" y="110196"/>
                  </a:cubicBezTo>
                  <a:lnTo>
                    <a:pt x="0" y="110196"/>
                  </a:lnTo>
                  <a:cubicBezTo>
                    <a:pt x="0" y="49337"/>
                    <a:pt x="49337" y="0"/>
                    <a:pt x="110196" y="0"/>
                  </a:cubicBezTo>
                  <a:close/>
                </a:path>
              </a:pathLst>
            </a:custGeom>
            <a:solidFill>
              <a:srgbClr val="F8F8F8"/>
            </a:solidFill>
          </p:spPr>
        </p:sp>
        <p:sp>
          <p:nvSpPr>
            <p:cNvPr id="11" name="TextBox 11">
              <a:extLst>
                <a:ext uri="{FF2B5EF4-FFF2-40B4-BE49-F238E27FC236}">
                  <a16:creationId xmlns:a16="http://schemas.microsoft.com/office/drawing/2014/main" id="{A5696E13-F352-72B8-69AD-44EDD0013A08}"/>
                </a:ext>
              </a:extLst>
            </p:cNvPr>
            <p:cNvSpPr txBox="1"/>
            <p:nvPr/>
          </p:nvSpPr>
          <p:spPr>
            <a:xfrm>
              <a:off x="0" y="-38100"/>
              <a:ext cx="1183106" cy="258493"/>
            </a:xfrm>
            <a:prstGeom prst="rect">
              <a:avLst/>
            </a:prstGeom>
          </p:spPr>
          <p:txBody>
            <a:bodyPr lIns="47086" tIns="47086" rIns="47086" bIns="47086" rtlCol="0" anchor="ctr"/>
            <a:lstStyle/>
            <a:p>
              <a:pPr algn="ctr">
                <a:lnSpc>
                  <a:spcPts val="2659"/>
                </a:lnSpc>
              </a:pPr>
              <a:endParaRPr/>
            </a:p>
          </p:txBody>
        </p:sp>
      </p:grpSp>
      <p:sp>
        <p:nvSpPr>
          <p:cNvPr id="12" name="AutoShape 12">
            <a:extLst>
              <a:ext uri="{FF2B5EF4-FFF2-40B4-BE49-F238E27FC236}">
                <a16:creationId xmlns:a16="http://schemas.microsoft.com/office/drawing/2014/main" id="{AA6B40EC-F450-F718-1EB7-2745E0642149}"/>
              </a:ext>
            </a:extLst>
          </p:cNvPr>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4" name="TextBox 14">
            <a:extLst>
              <a:ext uri="{FF2B5EF4-FFF2-40B4-BE49-F238E27FC236}">
                <a16:creationId xmlns:a16="http://schemas.microsoft.com/office/drawing/2014/main" id="{CD28D6E1-5242-61C4-4824-9C7BEF977A54}"/>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07</a:t>
            </a:r>
          </a:p>
        </p:txBody>
      </p:sp>
      <p:sp>
        <p:nvSpPr>
          <p:cNvPr id="15" name="TextBox 15">
            <a:extLst>
              <a:ext uri="{FF2B5EF4-FFF2-40B4-BE49-F238E27FC236}">
                <a16:creationId xmlns:a16="http://schemas.microsoft.com/office/drawing/2014/main" id="{2ADB58E1-0D86-97D2-F565-AF966A092778}"/>
              </a:ext>
            </a:extLst>
          </p:cNvPr>
          <p:cNvSpPr txBox="1"/>
          <p:nvPr/>
        </p:nvSpPr>
        <p:spPr>
          <a:xfrm>
            <a:off x="8229600" y="296759"/>
            <a:ext cx="8527757" cy="779316"/>
          </a:xfrm>
          <a:prstGeom prst="rect">
            <a:avLst/>
          </a:prstGeom>
        </p:spPr>
        <p:txBody>
          <a:bodyPr wrap="square" lIns="0" tIns="0" rIns="0" bIns="0" rtlCol="0" anchor="t">
            <a:spAutoFit/>
          </a:bodyPr>
          <a:lstStyle/>
          <a:p>
            <a:pPr algn="ctr">
              <a:lnSpc>
                <a:spcPts val="6385"/>
              </a:lnSpc>
              <a:spcBef>
                <a:spcPct val="0"/>
              </a:spcBef>
            </a:pPr>
            <a:r>
              <a:rPr lang="en-US" sz="4560" b="1" dirty="0">
                <a:solidFill>
                  <a:srgbClr val="FFC000"/>
                </a:solidFill>
                <a:latin typeface="Poppins Bold"/>
                <a:ea typeface="Poppins Bold"/>
                <a:cs typeface="Poppins Bold"/>
                <a:sym typeface="Poppins Bold"/>
              </a:rPr>
              <a:t>SQL QUERIES AND SOLUTION</a:t>
            </a:r>
          </a:p>
        </p:txBody>
      </p:sp>
      <p:grpSp>
        <p:nvGrpSpPr>
          <p:cNvPr id="16" name="Group 16">
            <a:extLst>
              <a:ext uri="{FF2B5EF4-FFF2-40B4-BE49-F238E27FC236}">
                <a16:creationId xmlns:a16="http://schemas.microsoft.com/office/drawing/2014/main" id="{C6F48CCB-E53F-CEB8-75A2-95D76E5E90FA}"/>
              </a:ext>
            </a:extLst>
          </p:cNvPr>
          <p:cNvGrpSpPr/>
          <p:nvPr/>
        </p:nvGrpSpPr>
        <p:grpSpPr>
          <a:xfrm>
            <a:off x="533524" y="346413"/>
            <a:ext cx="2974068" cy="851790"/>
            <a:chOff x="0" y="0"/>
            <a:chExt cx="3965424" cy="1135720"/>
          </a:xfrm>
        </p:grpSpPr>
        <p:sp>
          <p:nvSpPr>
            <p:cNvPr id="17" name="Freeform 17">
              <a:extLst>
                <a:ext uri="{FF2B5EF4-FFF2-40B4-BE49-F238E27FC236}">
                  <a16:creationId xmlns:a16="http://schemas.microsoft.com/office/drawing/2014/main" id="{FF9E15A3-84C0-7301-FF3E-6D012A8FC78F}"/>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162A396A-521D-5236-21D7-648C5E64108B}"/>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AEA11D8B-C732-434A-D036-C8A60A9EA412}"/>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pic>
        <p:nvPicPr>
          <p:cNvPr id="20" name="Picture 19">
            <a:extLst>
              <a:ext uri="{FF2B5EF4-FFF2-40B4-BE49-F238E27FC236}">
                <a16:creationId xmlns:a16="http://schemas.microsoft.com/office/drawing/2014/main" id="{52D4F08F-F1DC-80C3-1796-146F1BDC574C}"/>
              </a:ext>
            </a:extLst>
          </p:cNvPr>
          <p:cNvPicPr>
            <a:picLocks noChangeAspect="1"/>
          </p:cNvPicPr>
          <p:nvPr/>
        </p:nvPicPr>
        <p:blipFill>
          <a:blip r:embed="rId4"/>
          <a:stretch>
            <a:fillRect/>
          </a:stretch>
        </p:blipFill>
        <p:spPr>
          <a:xfrm>
            <a:off x="9008126" y="2192271"/>
            <a:ext cx="2912228" cy="917049"/>
          </a:xfrm>
          <a:prstGeom prst="rect">
            <a:avLst/>
          </a:prstGeom>
        </p:spPr>
      </p:pic>
      <p:pic>
        <p:nvPicPr>
          <p:cNvPr id="22" name="Picture 21">
            <a:extLst>
              <a:ext uri="{FF2B5EF4-FFF2-40B4-BE49-F238E27FC236}">
                <a16:creationId xmlns:a16="http://schemas.microsoft.com/office/drawing/2014/main" id="{3CE84085-E298-AD29-1936-04123116FE47}"/>
              </a:ext>
            </a:extLst>
          </p:cNvPr>
          <p:cNvPicPr>
            <a:picLocks noChangeAspect="1"/>
          </p:cNvPicPr>
          <p:nvPr/>
        </p:nvPicPr>
        <p:blipFill>
          <a:blip r:embed="rId5"/>
          <a:stretch>
            <a:fillRect/>
          </a:stretch>
        </p:blipFill>
        <p:spPr>
          <a:xfrm>
            <a:off x="13093200" y="3044736"/>
            <a:ext cx="3438962" cy="2232014"/>
          </a:xfrm>
          <a:prstGeom prst="rect">
            <a:avLst/>
          </a:prstGeom>
        </p:spPr>
      </p:pic>
      <p:pic>
        <p:nvPicPr>
          <p:cNvPr id="24" name="Picture 23">
            <a:extLst>
              <a:ext uri="{FF2B5EF4-FFF2-40B4-BE49-F238E27FC236}">
                <a16:creationId xmlns:a16="http://schemas.microsoft.com/office/drawing/2014/main" id="{7C92970B-190B-96B3-2F68-A028400D678D}"/>
              </a:ext>
            </a:extLst>
          </p:cNvPr>
          <p:cNvPicPr>
            <a:picLocks noChangeAspect="1"/>
          </p:cNvPicPr>
          <p:nvPr/>
        </p:nvPicPr>
        <p:blipFill>
          <a:blip r:embed="rId6"/>
          <a:stretch>
            <a:fillRect/>
          </a:stretch>
        </p:blipFill>
        <p:spPr>
          <a:xfrm>
            <a:off x="13054959" y="6189764"/>
            <a:ext cx="4958643" cy="1101003"/>
          </a:xfrm>
          <a:prstGeom prst="rect">
            <a:avLst/>
          </a:prstGeom>
        </p:spPr>
      </p:pic>
      <p:pic>
        <p:nvPicPr>
          <p:cNvPr id="26" name="Picture 25">
            <a:extLst>
              <a:ext uri="{FF2B5EF4-FFF2-40B4-BE49-F238E27FC236}">
                <a16:creationId xmlns:a16="http://schemas.microsoft.com/office/drawing/2014/main" id="{CB99715C-EF2C-E7BD-D3D3-AB8C3170EECA}"/>
              </a:ext>
            </a:extLst>
          </p:cNvPr>
          <p:cNvPicPr>
            <a:picLocks noChangeAspect="1"/>
          </p:cNvPicPr>
          <p:nvPr/>
        </p:nvPicPr>
        <p:blipFill>
          <a:blip r:embed="rId7"/>
          <a:stretch>
            <a:fillRect/>
          </a:stretch>
        </p:blipFill>
        <p:spPr>
          <a:xfrm>
            <a:off x="11976813" y="7860015"/>
            <a:ext cx="3745347" cy="1101003"/>
          </a:xfrm>
          <a:prstGeom prst="rect">
            <a:avLst/>
          </a:prstGeom>
        </p:spPr>
      </p:pic>
    </p:spTree>
    <p:extLst>
      <p:ext uri="{BB962C8B-B14F-4D97-AF65-F5344CB8AC3E}">
        <p14:creationId xmlns:p14="http://schemas.microsoft.com/office/powerpoint/2010/main" val="369186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2F3EA-A582-B561-300F-7D872102E93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08AF701-7A81-4469-0175-CFEA9BDAC2D4}"/>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AA183540-65D6-F712-5D42-22561BEF63B1}"/>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8FB5F0E5-8FDE-7660-C922-8DD24D0BECE5}"/>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1E768D70-3BA0-1437-9C96-7E224AFD96C7}"/>
              </a:ext>
            </a:extLst>
          </p:cNvPr>
          <p:cNvGrpSpPr/>
          <p:nvPr/>
        </p:nvGrpSpPr>
        <p:grpSpPr>
          <a:xfrm>
            <a:off x="1387962" y="1310678"/>
            <a:ext cx="12515240" cy="7936994"/>
            <a:chOff x="0" y="0"/>
            <a:chExt cx="3151241" cy="1624587"/>
          </a:xfrm>
        </p:grpSpPr>
        <p:sp>
          <p:nvSpPr>
            <p:cNvPr id="6" name="Freeform 6">
              <a:extLst>
                <a:ext uri="{FF2B5EF4-FFF2-40B4-BE49-F238E27FC236}">
                  <a16:creationId xmlns:a16="http://schemas.microsoft.com/office/drawing/2014/main" id="{A58EA153-B352-C73F-C59F-ABBE6EAA191A}"/>
                </a:ext>
              </a:extLst>
            </p:cNvPr>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sp>
        <p:sp>
          <p:nvSpPr>
            <p:cNvPr id="7" name="TextBox 7">
              <a:extLst>
                <a:ext uri="{FF2B5EF4-FFF2-40B4-BE49-F238E27FC236}">
                  <a16:creationId xmlns:a16="http://schemas.microsoft.com/office/drawing/2014/main" id="{336684DA-7268-4C98-3B32-090C4CAAE128}"/>
                </a:ext>
              </a:extLst>
            </p:cNvPr>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sp>
        <p:nvSpPr>
          <p:cNvPr id="8" name="TextBox 8">
            <a:extLst>
              <a:ext uri="{FF2B5EF4-FFF2-40B4-BE49-F238E27FC236}">
                <a16:creationId xmlns:a16="http://schemas.microsoft.com/office/drawing/2014/main" id="{77581DCC-BE47-4DF7-6F2E-3675D068F215}"/>
              </a:ext>
            </a:extLst>
          </p:cNvPr>
          <p:cNvSpPr txBox="1"/>
          <p:nvPr/>
        </p:nvSpPr>
        <p:spPr>
          <a:xfrm>
            <a:off x="1056605" y="915851"/>
            <a:ext cx="16108753" cy="7602081"/>
          </a:xfrm>
          <a:prstGeom prst="rect">
            <a:avLst/>
          </a:prstGeom>
        </p:spPr>
        <p:txBody>
          <a:bodyPr wrap="square" lIns="0" tIns="0" rIns="0" bIns="0" rtlCol="0" anchor="t">
            <a:spAutoFit/>
          </a:bodyPr>
          <a:lstStyle/>
          <a:p>
            <a:endParaRPr lang="en-US" sz="2600" dirty="0"/>
          </a:p>
          <a:p>
            <a:r>
              <a:rPr lang="en-US" sz="2600" b="1" dirty="0"/>
              <a:t>5. Identify the smoking years' impact on lung cancer.</a:t>
            </a:r>
          </a:p>
          <a:p>
            <a:r>
              <a:rPr lang="en-US" sz="2600" dirty="0"/>
              <a:t>QUERY: select </a:t>
            </a:r>
            <a:r>
              <a:rPr lang="en-US" sz="2600" dirty="0" err="1"/>
              <a:t>Years_of_Smoking,count</a:t>
            </a:r>
            <a:r>
              <a:rPr lang="en-US" sz="2600" dirty="0"/>
              <a:t>(*) AS </a:t>
            </a:r>
            <a:r>
              <a:rPr lang="en-US" sz="2600" dirty="0" err="1"/>
              <a:t>Smoking_years_impact_on_lungcancer</a:t>
            </a:r>
            <a:r>
              <a:rPr lang="en-US" sz="2600" dirty="0"/>
              <a:t> </a:t>
            </a:r>
          </a:p>
          <a:p>
            <a:r>
              <a:rPr lang="en-US" sz="2600" dirty="0"/>
              <a:t>from </a:t>
            </a:r>
            <a:r>
              <a:rPr lang="en-US" sz="2600" dirty="0" err="1"/>
              <a:t>lung_cancer_data</a:t>
            </a:r>
            <a:r>
              <a:rPr lang="en-US" sz="2600" dirty="0"/>
              <a:t> where </a:t>
            </a:r>
            <a:r>
              <a:rPr lang="en-US" sz="2600" dirty="0" err="1"/>
              <a:t>Lung_Cancer_Diagnosis</a:t>
            </a:r>
            <a:r>
              <a:rPr lang="en-US" sz="2600" dirty="0"/>
              <a:t>='Yes’</a:t>
            </a:r>
          </a:p>
          <a:p>
            <a:r>
              <a:rPr lang="en-US" sz="2600" dirty="0"/>
              <a:t>group by </a:t>
            </a:r>
            <a:r>
              <a:rPr lang="en-US" sz="2600" dirty="0" err="1"/>
              <a:t>Years_of_Smoking</a:t>
            </a:r>
            <a:r>
              <a:rPr lang="en-US" sz="2600" dirty="0"/>
              <a:t> order by </a:t>
            </a:r>
            <a:r>
              <a:rPr lang="en-US" sz="2600" dirty="0" err="1"/>
              <a:t>Years_of_Smoking</a:t>
            </a:r>
            <a:r>
              <a:rPr lang="en-US" sz="2600" dirty="0"/>
              <a:t>; </a:t>
            </a:r>
          </a:p>
          <a:p>
            <a:endParaRPr lang="en-US" sz="2600" b="1" dirty="0"/>
          </a:p>
          <a:p>
            <a:endParaRPr lang="en-US" sz="2600" b="1" dirty="0"/>
          </a:p>
          <a:p>
            <a:r>
              <a:rPr lang="en-US" sz="2600" b="1" dirty="0"/>
              <a:t>6. Determine the mortality rate for patients with and without early detection.</a:t>
            </a:r>
          </a:p>
          <a:p>
            <a:r>
              <a:rPr lang="en-US" sz="2600" dirty="0"/>
              <a:t>QUERY: select </a:t>
            </a:r>
            <a:r>
              <a:rPr lang="en-US" sz="2600" dirty="0" err="1"/>
              <a:t>Early_Detection,round</a:t>
            </a:r>
            <a:r>
              <a:rPr lang="en-US" sz="2600" dirty="0"/>
              <a:t>(avg(</a:t>
            </a:r>
            <a:r>
              <a:rPr lang="en-US" sz="2600" dirty="0" err="1"/>
              <a:t>Mortality_Rate</a:t>
            </a:r>
            <a:r>
              <a:rPr lang="en-US" sz="2600" dirty="0"/>
              <a:t>),2) AS </a:t>
            </a:r>
            <a:r>
              <a:rPr lang="en-US" sz="2600" dirty="0" err="1"/>
              <a:t>Mortality_rate</a:t>
            </a:r>
            <a:endParaRPr lang="en-US" sz="2600" dirty="0"/>
          </a:p>
          <a:p>
            <a:r>
              <a:rPr lang="en-US" sz="2600" dirty="0"/>
              <a:t>from </a:t>
            </a:r>
            <a:r>
              <a:rPr lang="en-US" sz="2600" dirty="0" err="1"/>
              <a:t>lung_cancer_data</a:t>
            </a:r>
            <a:r>
              <a:rPr lang="en-US" sz="2600" dirty="0"/>
              <a:t> group by </a:t>
            </a:r>
            <a:r>
              <a:rPr lang="en-US" sz="2600" dirty="0" err="1"/>
              <a:t>Early_Detection</a:t>
            </a:r>
            <a:r>
              <a:rPr lang="en-US" sz="2600" dirty="0"/>
              <a:t> order by </a:t>
            </a:r>
            <a:r>
              <a:rPr lang="en-US" sz="2600" dirty="0" err="1"/>
              <a:t>Early_Detection</a:t>
            </a:r>
            <a:r>
              <a:rPr lang="en-US" sz="2600" dirty="0"/>
              <a:t>;</a:t>
            </a:r>
          </a:p>
          <a:p>
            <a:endParaRPr lang="en-US" sz="2600" dirty="0"/>
          </a:p>
          <a:p>
            <a:endParaRPr lang="en-US" sz="2600" dirty="0"/>
          </a:p>
          <a:p>
            <a:endParaRPr lang="en-US" sz="2600" dirty="0"/>
          </a:p>
          <a:p>
            <a:endParaRPr lang="en-US" sz="2600" dirty="0"/>
          </a:p>
          <a:p>
            <a:endParaRPr lang="en-US" sz="2600" dirty="0"/>
          </a:p>
          <a:p>
            <a:r>
              <a:rPr lang="en-US" sz="2600" b="1" dirty="0"/>
              <a:t>7. Group the lung cancer prevalence rate by developed vs. developing countries.</a:t>
            </a:r>
          </a:p>
          <a:p>
            <a:r>
              <a:rPr lang="en-US" sz="2600" dirty="0"/>
              <a:t>QUERY: select </a:t>
            </a:r>
            <a:r>
              <a:rPr lang="en-US" sz="2600" dirty="0" err="1"/>
              <a:t>Developed_or_Developing,round</a:t>
            </a:r>
            <a:r>
              <a:rPr lang="en-US" sz="2600" dirty="0"/>
              <a:t>(avg(</a:t>
            </a:r>
            <a:r>
              <a:rPr lang="en-US" sz="2600" dirty="0" err="1"/>
              <a:t>Lung_Cancer_Prevalence_Rate</a:t>
            </a:r>
            <a:r>
              <a:rPr lang="en-US" sz="2600" dirty="0"/>
              <a:t>),2) </a:t>
            </a:r>
          </a:p>
          <a:p>
            <a:r>
              <a:rPr lang="en-US" sz="2600" dirty="0"/>
              <a:t>AS </a:t>
            </a:r>
            <a:r>
              <a:rPr lang="en-US" sz="2600" dirty="0" err="1"/>
              <a:t>lung_cancer_prevelence_rate</a:t>
            </a:r>
            <a:r>
              <a:rPr lang="en-US" sz="2600" dirty="0"/>
              <a:t> from </a:t>
            </a:r>
            <a:r>
              <a:rPr lang="en-US" sz="2600" dirty="0" err="1"/>
              <a:t>lung_cancer_data</a:t>
            </a:r>
            <a:endParaRPr lang="en-US" sz="2600" dirty="0"/>
          </a:p>
          <a:p>
            <a:r>
              <a:rPr lang="en-US" sz="2600" dirty="0"/>
              <a:t>group by  </a:t>
            </a:r>
            <a:r>
              <a:rPr lang="en-US" sz="2600" dirty="0" err="1"/>
              <a:t>Developed_or_Developing</a:t>
            </a:r>
            <a:r>
              <a:rPr lang="en-US" sz="2600" dirty="0"/>
              <a:t> order by  </a:t>
            </a:r>
            <a:r>
              <a:rPr lang="en-US" sz="2600" dirty="0" err="1"/>
              <a:t>Developed_or_Developing</a:t>
            </a:r>
            <a:r>
              <a:rPr lang="en-US" sz="2600" dirty="0"/>
              <a:t>;</a:t>
            </a:r>
          </a:p>
        </p:txBody>
      </p:sp>
      <p:grpSp>
        <p:nvGrpSpPr>
          <p:cNvPr id="9" name="Group 9">
            <a:extLst>
              <a:ext uri="{FF2B5EF4-FFF2-40B4-BE49-F238E27FC236}">
                <a16:creationId xmlns:a16="http://schemas.microsoft.com/office/drawing/2014/main" id="{DC3262AF-B480-4F63-D55A-425FB89A43E2}"/>
              </a:ext>
            </a:extLst>
          </p:cNvPr>
          <p:cNvGrpSpPr/>
          <p:nvPr/>
        </p:nvGrpSpPr>
        <p:grpSpPr>
          <a:xfrm>
            <a:off x="11711679" y="233939"/>
            <a:ext cx="5780120" cy="1076739"/>
            <a:chOff x="0" y="0"/>
            <a:chExt cx="1183106" cy="220393"/>
          </a:xfrm>
        </p:grpSpPr>
        <p:sp>
          <p:nvSpPr>
            <p:cNvPr id="10" name="Freeform 10">
              <a:extLst>
                <a:ext uri="{FF2B5EF4-FFF2-40B4-BE49-F238E27FC236}">
                  <a16:creationId xmlns:a16="http://schemas.microsoft.com/office/drawing/2014/main" id="{677D6BCD-8084-C3FE-D9D1-305790498B4F}"/>
                </a:ext>
              </a:extLst>
            </p:cNvPr>
            <p:cNvSpPr/>
            <p:nvPr/>
          </p:nvSpPr>
          <p:spPr>
            <a:xfrm>
              <a:off x="0" y="0"/>
              <a:ext cx="1183106" cy="220393"/>
            </a:xfrm>
            <a:custGeom>
              <a:avLst/>
              <a:gdLst/>
              <a:ahLst/>
              <a:cxnLst/>
              <a:rect l="l" t="t" r="r" b="b"/>
              <a:pathLst>
                <a:path w="1183106" h="220393">
                  <a:moveTo>
                    <a:pt x="110196" y="0"/>
                  </a:moveTo>
                  <a:lnTo>
                    <a:pt x="1072910" y="0"/>
                  </a:lnTo>
                  <a:cubicBezTo>
                    <a:pt x="1133770" y="0"/>
                    <a:pt x="1183106" y="49337"/>
                    <a:pt x="1183106" y="110196"/>
                  </a:cubicBezTo>
                  <a:lnTo>
                    <a:pt x="1183106" y="110196"/>
                  </a:lnTo>
                  <a:cubicBezTo>
                    <a:pt x="1183106" y="171056"/>
                    <a:pt x="1133770" y="220393"/>
                    <a:pt x="1072910" y="220393"/>
                  </a:cubicBezTo>
                  <a:lnTo>
                    <a:pt x="110196" y="220393"/>
                  </a:lnTo>
                  <a:cubicBezTo>
                    <a:pt x="49337" y="220393"/>
                    <a:pt x="0" y="171056"/>
                    <a:pt x="0" y="110196"/>
                  </a:cubicBezTo>
                  <a:lnTo>
                    <a:pt x="0" y="110196"/>
                  </a:lnTo>
                  <a:cubicBezTo>
                    <a:pt x="0" y="49337"/>
                    <a:pt x="49337" y="0"/>
                    <a:pt x="110196" y="0"/>
                  </a:cubicBezTo>
                  <a:close/>
                </a:path>
              </a:pathLst>
            </a:custGeom>
            <a:solidFill>
              <a:srgbClr val="F8F8F8"/>
            </a:solidFill>
          </p:spPr>
        </p:sp>
        <p:sp>
          <p:nvSpPr>
            <p:cNvPr id="11" name="TextBox 11">
              <a:extLst>
                <a:ext uri="{FF2B5EF4-FFF2-40B4-BE49-F238E27FC236}">
                  <a16:creationId xmlns:a16="http://schemas.microsoft.com/office/drawing/2014/main" id="{8DF7CED7-36A9-F4D7-62EC-4D779C5AE5DD}"/>
                </a:ext>
              </a:extLst>
            </p:cNvPr>
            <p:cNvSpPr txBox="1"/>
            <p:nvPr/>
          </p:nvSpPr>
          <p:spPr>
            <a:xfrm>
              <a:off x="0" y="-38100"/>
              <a:ext cx="1183106" cy="258493"/>
            </a:xfrm>
            <a:prstGeom prst="rect">
              <a:avLst/>
            </a:prstGeom>
          </p:spPr>
          <p:txBody>
            <a:bodyPr lIns="47086" tIns="47086" rIns="47086" bIns="47086" rtlCol="0" anchor="ctr"/>
            <a:lstStyle/>
            <a:p>
              <a:pPr algn="ctr">
                <a:lnSpc>
                  <a:spcPts val="2659"/>
                </a:lnSpc>
              </a:pPr>
              <a:endParaRPr/>
            </a:p>
          </p:txBody>
        </p:sp>
      </p:grpSp>
      <p:sp>
        <p:nvSpPr>
          <p:cNvPr id="12" name="AutoShape 12">
            <a:extLst>
              <a:ext uri="{FF2B5EF4-FFF2-40B4-BE49-F238E27FC236}">
                <a16:creationId xmlns:a16="http://schemas.microsoft.com/office/drawing/2014/main" id="{7737EFBA-FA92-94FA-8562-147856A43977}"/>
              </a:ext>
            </a:extLst>
          </p:cNvPr>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4" name="TextBox 14">
            <a:extLst>
              <a:ext uri="{FF2B5EF4-FFF2-40B4-BE49-F238E27FC236}">
                <a16:creationId xmlns:a16="http://schemas.microsoft.com/office/drawing/2014/main" id="{F0DA75B8-CE0B-DCB4-78A0-D25EEE77987D}"/>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08</a:t>
            </a:r>
          </a:p>
        </p:txBody>
      </p:sp>
      <p:sp>
        <p:nvSpPr>
          <p:cNvPr id="15" name="TextBox 15">
            <a:extLst>
              <a:ext uri="{FF2B5EF4-FFF2-40B4-BE49-F238E27FC236}">
                <a16:creationId xmlns:a16="http://schemas.microsoft.com/office/drawing/2014/main" id="{55672F67-30B6-9B87-EC9C-6746B0A8D9E6}"/>
              </a:ext>
            </a:extLst>
          </p:cNvPr>
          <p:cNvSpPr txBox="1"/>
          <p:nvPr/>
        </p:nvSpPr>
        <p:spPr>
          <a:xfrm>
            <a:off x="8229600" y="296759"/>
            <a:ext cx="8527757" cy="779316"/>
          </a:xfrm>
          <a:prstGeom prst="rect">
            <a:avLst/>
          </a:prstGeom>
        </p:spPr>
        <p:txBody>
          <a:bodyPr wrap="square" lIns="0" tIns="0" rIns="0" bIns="0" rtlCol="0" anchor="t">
            <a:spAutoFit/>
          </a:bodyPr>
          <a:lstStyle/>
          <a:p>
            <a:pPr algn="ctr">
              <a:lnSpc>
                <a:spcPts val="6385"/>
              </a:lnSpc>
              <a:spcBef>
                <a:spcPct val="0"/>
              </a:spcBef>
            </a:pPr>
            <a:r>
              <a:rPr lang="en-US" sz="4560" b="1" dirty="0">
                <a:solidFill>
                  <a:srgbClr val="FFC000"/>
                </a:solidFill>
                <a:latin typeface="Poppins Bold"/>
                <a:ea typeface="Poppins Bold"/>
                <a:cs typeface="Poppins Bold"/>
                <a:sym typeface="Poppins Bold"/>
              </a:rPr>
              <a:t>SQL QUERIES AND SOLUTION</a:t>
            </a:r>
          </a:p>
        </p:txBody>
      </p:sp>
      <p:grpSp>
        <p:nvGrpSpPr>
          <p:cNvPr id="16" name="Group 16">
            <a:extLst>
              <a:ext uri="{FF2B5EF4-FFF2-40B4-BE49-F238E27FC236}">
                <a16:creationId xmlns:a16="http://schemas.microsoft.com/office/drawing/2014/main" id="{2A72B667-1394-7778-751C-F28389D6B3E1}"/>
              </a:ext>
            </a:extLst>
          </p:cNvPr>
          <p:cNvGrpSpPr/>
          <p:nvPr/>
        </p:nvGrpSpPr>
        <p:grpSpPr>
          <a:xfrm>
            <a:off x="533524" y="346413"/>
            <a:ext cx="2974068" cy="851790"/>
            <a:chOff x="0" y="0"/>
            <a:chExt cx="3965424" cy="1135720"/>
          </a:xfrm>
        </p:grpSpPr>
        <p:sp>
          <p:nvSpPr>
            <p:cNvPr id="17" name="Freeform 17">
              <a:extLst>
                <a:ext uri="{FF2B5EF4-FFF2-40B4-BE49-F238E27FC236}">
                  <a16:creationId xmlns:a16="http://schemas.microsoft.com/office/drawing/2014/main" id="{962D6B78-770A-114F-B2F0-2AFE9A8E2B57}"/>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2A618D38-8626-7C10-71CF-D86E5D04AB80}"/>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F888C405-8C0D-0027-12F6-311B8F99DAC7}"/>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pic>
        <p:nvPicPr>
          <p:cNvPr id="28" name="Picture 27">
            <a:extLst>
              <a:ext uri="{FF2B5EF4-FFF2-40B4-BE49-F238E27FC236}">
                <a16:creationId xmlns:a16="http://schemas.microsoft.com/office/drawing/2014/main" id="{82143A5B-D3F1-F0D4-8ABB-4A776DFF7B45}"/>
              </a:ext>
            </a:extLst>
          </p:cNvPr>
          <p:cNvPicPr>
            <a:picLocks noChangeAspect="1"/>
          </p:cNvPicPr>
          <p:nvPr/>
        </p:nvPicPr>
        <p:blipFill>
          <a:blip r:embed="rId4"/>
          <a:stretch>
            <a:fillRect/>
          </a:stretch>
        </p:blipFill>
        <p:spPr>
          <a:xfrm>
            <a:off x="12942959" y="1072922"/>
            <a:ext cx="3902318" cy="3543298"/>
          </a:xfrm>
          <a:prstGeom prst="rect">
            <a:avLst/>
          </a:prstGeom>
        </p:spPr>
      </p:pic>
      <p:pic>
        <p:nvPicPr>
          <p:cNvPr id="21" name="Picture 20">
            <a:extLst>
              <a:ext uri="{FF2B5EF4-FFF2-40B4-BE49-F238E27FC236}">
                <a16:creationId xmlns:a16="http://schemas.microsoft.com/office/drawing/2014/main" id="{D05F3163-B7E6-D398-D355-332209A52FFF}"/>
              </a:ext>
            </a:extLst>
          </p:cNvPr>
          <p:cNvPicPr>
            <a:picLocks noChangeAspect="1"/>
          </p:cNvPicPr>
          <p:nvPr/>
        </p:nvPicPr>
        <p:blipFill>
          <a:blip r:embed="rId5"/>
          <a:stretch>
            <a:fillRect/>
          </a:stretch>
        </p:blipFill>
        <p:spPr>
          <a:xfrm>
            <a:off x="7766528" y="4864779"/>
            <a:ext cx="5339872" cy="1497921"/>
          </a:xfrm>
          <a:prstGeom prst="rect">
            <a:avLst/>
          </a:prstGeom>
        </p:spPr>
      </p:pic>
      <p:pic>
        <p:nvPicPr>
          <p:cNvPr id="25" name="Picture 24">
            <a:extLst>
              <a:ext uri="{FF2B5EF4-FFF2-40B4-BE49-F238E27FC236}">
                <a16:creationId xmlns:a16="http://schemas.microsoft.com/office/drawing/2014/main" id="{2B3FCC43-B550-A5FF-7071-6ACBF3F2F24C}"/>
              </a:ext>
            </a:extLst>
          </p:cNvPr>
          <p:cNvPicPr>
            <a:picLocks noChangeAspect="1"/>
          </p:cNvPicPr>
          <p:nvPr/>
        </p:nvPicPr>
        <p:blipFill>
          <a:blip r:embed="rId6"/>
          <a:stretch>
            <a:fillRect/>
          </a:stretch>
        </p:blipFill>
        <p:spPr>
          <a:xfrm>
            <a:off x="11230681" y="7738446"/>
            <a:ext cx="5345041" cy="1645500"/>
          </a:xfrm>
          <a:prstGeom prst="rect">
            <a:avLst/>
          </a:prstGeom>
        </p:spPr>
      </p:pic>
    </p:spTree>
    <p:extLst>
      <p:ext uri="{BB962C8B-B14F-4D97-AF65-F5344CB8AC3E}">
        <p14:creationId xmlns:p14="http://schemas.microsoft.com/office/powerpoint/2010/main" val="280706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38B30-E2B5-BB5D-1EEE-CF798C55AFC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9987076-A599-ABCF-3A41-3A778845FFB7}"/>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B14D46AE-00A3-F75C-61B3-A4EF9621B0E5}"/>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AEBFBE59-AFC4-2FE7-A52A-D632EF826B96}"/>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19AEAF48-73D2-4163-67DE-ECB9C9421369}"/>
              </a:ext>
            </a:extLst>
          </p:cNvPr>
          <p:cNvGrpSpPr/>
          <p:nvPr/>
        </p:nvGrpSpPr>
        <p:grpSpPr>
          <a:xfrm>
            <a:off x="1387962" y="1310678"/>
            <a:ext cx="12515240" cy="7936994"/>
            <a:chOff x="0" y="0"/>
            <a:chExt cx="3151241" cy="1624587"/>
          </a:xfrm>
        </p:grpSpPr>
        <p:sp>
          <p:nvSpPr>
            <p:cNvPr id="6" name="Freeform 6">
              <a:extLst>
                <a:ext uri="{FF2B5EF4-FFF2-40B4-BE49-F238E27FC236}">
                  <a16:creationId xmlns:a16="http://schemas.microsoft.com/office/drawing/2014/main" id="{8A855501-0BC6-1DF1-43CD-34554E56CAC4}"/>
                </a:ext>
              </a:extLst>
            </p:cNvPr>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sp>
        <p:sp>
          <p:nvSpPr>
            <p:cNvPr id="7" name="TextBox 7">
              <a:extLst>
                <a:ext uri="{FF2B5EF4-FFF2-40B4-BE49-F238E27FC236}">
                  <a16:creationId xmlns:a16="http://schemas.microsoft.com/office/drawing/2014/main" id="{84D10496-53E3-4E9E-2922-34A093E36BD5}"/>
                </a:ext>
              </a:extLst>
            </p:cNvPr>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sp>
        <p:nvSpPr>
          <p:cNvPr id="8" name="TextBox 8">
            <a:extLst>
              <a:ext uri="{FF2B5EF4-FFF2-40B4-BE49-F238E27FC236}">
                <a16:creationId xmlns:a16="http://schemas.microsoft.com/office/drawing/2014/main" id="{557FC360-4CB5-12DF-DC4F-29F2222DC2B8}"/>
              </a:ext>
            </a:extLst>
          </p:cNvPr>
          <p:cNvSpPr txBox="1"/>
          <p:nvPr/>
        </p:nvSpPr>
        <p:spPr>
          <a:xfrm>
            <a:off x="759330" y="1372888"/>
            <a:ext cx="16108753" cy="8186857"/>
          </a:xfrm>
          <a:prstGeom prst="rect">
            <a:avLst/>
          </a:prstGeom>
        </p:spPr>
        <p:txBody>
          <a:bodyPr wrap="square" lIns="0" tIns="0" rIns="0" bIns="0" rtlCol="0" anchor="t">
            <a:spAutoFit/>
          </a:bodyPr>
          <a:lstStyle/>
          <a:p>
            <a:pPr marL="285750" indent="-285750">
              <a:buFont typeface="Wingdings" panose="05000000000000000000" pitchFamily="2" charset="2"/>
              <a:buChar char="n"/>
            </a:pPr>
            <a:r>
              <a:rPr lang="en-US" sz="2800" b="1" dirty="0"/>
              <a:t>-- Advanced Level</a:t>
            </a:r>
          </a:p>
          <a:p>
            <a:pPr marL="457200" indent="-457200">
              <a:buAutoNum type="arabicPeriod"/>
            </a:pPr>
            <a:r>
              <a:rPr lang="en-US" sz="2800" b="1" dirty="0"/>
              <a:t>Identify the correlation between lung cancer prevalence and air pollution levels.</a:t>
            </a:r>
          </a:p>
          <a:p>
            <a:r>
              <a:rPr lang="en-US" sz="2800" dirty="0"/>
              <a:t>QUERY: select </a:t>
            </a:r>
            <a:r>
              <a:rPr lang="en-US" sz="2800" dirty="0" err="1"/>
              <a:t>Air_Pollution_Exposure,round</a:t>
            </a:r>
            <a:r>
              <a:rPr lang="en-US" sz="2800" dirty="0"/>
              <a:t>(avg(</a:t>
            </a:r>
            <a:r>
              <a:rPr lang="en-US" sz="2800" dirty="0" err="1"/>
              <a:t>Lung_Cancer_Prevalence_Rate</a:t>
            </a:r>
            <a:r>
              <a:rPr lang="en-US" sz="2800" dirty="0"/>
              <a:t>),2) AS </a:t>
            </a:r>
            <a:r>
              <a:rPr lang="en-US" sz="2800" dirty="0" err="1"/>
              <a:t>average_prevelence_rate</a:t>
            </a:r>
            <a:r>
              <a:rPr lang="en-US" sz="2800" dirty="0"/>
              <a:t> from </a:t>
            </a:r>
            <a:r>
              <a:rPr lang="en-US" sz="2800" dirty="0" err="1"/>
              <a:t>lung_cancer_data</a:t>
            </a:r>
            <a:r>
              <a:rPr lang="en-US" sz="2800" dirty="0"/>
              <a:t> group by </a:t>
            </a:r>
            <a:r>
              <a:rPr lang="en-US" sz="2800" dirty="0" err="1"/>
              <a:t>Air_Pollution_Exposure</a:t>
            </a:r>
            <a:endParaRPr lang="en-US" sz="2800" dirty="0"/>
          </a:p>
          <a:p>
            <a:r>
              <a:rPr lang="en-US" sz="2800" dirty="0"/>
              <a:t>order by  </a:t>
            </a:r>
            <a:r>
              <a:rPr lang="en-US" sz="2800" dirty="0" err="1"/>
              <a:t>Air_Pollution_Exposure</a:t>
            </a:r>
            <a:r>
              <a:rPr lang="en-US" sz="2800" dirty="0"/>
              <a:t>;</a:t>
            </a:r>
          </a:p>
          <a:p>
            <a:endParaRPr lang="en-US" sz="2800" dirty="0"/>
          </a:p>
          <a:p>
            <a:r>
              <a:rPr lang="en-US" sz="2800" b="1" dirty="0"/>
              <a:t> 2. Find the average age of lung cancer patients for each country.</a:t>
            </a:r>
          </a:p>
          <a:p>
            <a:r>
              <a:rPr lang="en-US" sz="2800" dirty="0"/>
              <a:t>QUERY: select </a:t>
            </a:r>
            <a:r>
              <a:rPr lang="en-US" sz="2800" dirty="0" err="1"/>
              <a:t>Country,round</a:t>
            </a:r>
            <a:r>
              <a:rPr lang="en-US" sz="2800" dirty="0"/>
              <a:t>(avg(Age),2) AS </a:t>
            </a:r>
            <a:r>
              <a:rPr lang="en-US" sz="2800" dirty="0" err="1"/>
              <a:t>average_agefrom</a:t>
            </a:r>
            <a:r>
              <a:rPr lang="en-US" sz="2800" dirty="0"/>
              <a:t> </a:t>
            </a:r>
            <a:r>
              <a:rPr lang="en-US" sz="2800" dirty="0" err="1"/>
              <a:t>lung_cancer_data</a:t>
            </a:r>
            <a:r>
              <a:rPr lang="en-US" sz="2800" dirty="0"/>
              <a:t> where </a:t>
            </a:r>
            <a:r>
              <a:rPr lang="en-US" sz="2800" dirty="0" err="1"/>
              <a:t>Lung_Cancer_Diagnosis</a:t>
            </a:r>
            <a:r>
              <a:rPr lang="en-US" sz="2800" dirty="0"/>
              <a:t>='Yes’ group by Country order by  </a:t>
            </a:r>
            <a:r>
              <a:rPr lang="en-US" sz="2800" dirty="0" err="1"/>
              <a:t>average_age</a:t>
            </a:r>
            <a:r>
              <a:rPr lang="en-US" sz="2800" dirty="0"/>
              <a:t> desc;</a:t>
            </a:r>
          </a:p>
          <a:p>
            <a:r>
              <a:rPr lang="en-US" sz="2800" b="1" dirty="0"/>
              <a:t>3. Calculate the risk factor of lung cancer by smoker status, passive smoking, </a:t>
            </a:r>
          </a:p>
          <a:p>
            <a:r>
              <a:rPr lang="en-US" sz="2800" b="1" dirty="0"/>
              <a:t>and family history.</a:t>
            </a:r>
          </a:p>
          <a:p>
            <a:r>
              <a:rPr lang="en-US" sz="2800" dirty="0"/>
              <a:t>QUERY: SELECT </a:t>
            </a:r>
            <a:r>
              <a:rPr lang="en-US" sz="2800" dirty="0" err="1"/>
              <a:t>Smoker,Passive_Smoker</a:t>
            </a:r>
            <a:r>
              <a:rPr lang="en-US" sz="2800" dirty="0"/>
              <a:t>, </a:t>
            </a:r>
            <a:r>
              <a:rPr lang="en-US" sz="2800" dirty="0" err="1"/>
              <a:t>Family_History</a:t>
            </a:r>
            <a:r>
              <a:rPr lang="en-US" sz="2800" dirty="0"/>
              <a:t>, </a:t>
            </a:r>
          </a:p>
          <a:p>
            <a:r>
              <a:rPr lang="en-US" sz="2800" dirty="0"/>
              <a:t>ROUND((COUNT(CASE WHEN </a:t>
            </a:r>
            <a:r>
              <a:rPr lang="en-US" sz="2800" dirty="0" err="1"/>
              <a:t>Lung_Cancer_Diagnosis</a:t>
            </a:r>
            <a:r>
              <a:rPr lang="en-US" sz="2800" dirty="0"/>
              <a:t> = 'Yes' THEN 1 END) * 100.0) / </a:t>
            </a:r>
          </a:p>
          <a:p>
            <a:r>
              <a:rPr lang="en-US" sz="2800" dirty="0"/>
              <a:t>COUNT(*), 2) AS </a:t>
            </a:r>
            <a:r>
              <a:rPr lang="en-US" sz="2800" dirty="0" err="1"/>
              <a:t>Risk_Percentage</a:t>
            </a:r>
            <a:r>
              <a:rPr lang="en-US" sz="2800" dirty="0"/>
              <a:t> FROM </a:t>
            </a:r>
            <a:r>
              <a:rPr lang="en-US" sz="2800" dirty="0" err="1"/>
              <a:t>lung_cancer_data</a:t>
            </a:r>
            <a:r>
              <a:rPr lang="en-US" sz="2800" dirty="0"/>
              <a:t> GROUP BY Smoker, </a:t>
            </a:r>
          </a:p>
          <a:p>
            <a:r>
              <a:rPr lang="en-US" sz="2800" dirty="0" err="1"/>
              <a:t>Passive_Smoker</a:t>
            </a:r>
            <a:r>
              <a:rPr lang="en-US" sz="2800" dirty="0"/>
              <a:t>, </a:t>
            </a:r>
            <a:r>
              <a:rPr lang="en-US" sz="2800" dirty="0" err="1"/>
              <a:t>Family_History</a:t>
            </a:r>
            <a:r>
              <a:rPr lang="en-US" sz="2800" dirty="0"/>
              <a:t> ORDER BY </a:t>
            </a:r>
            <a:r>
              <a:rPr lang="en-US" sz="2800" dirty="0" err="1"/>
              <a:t>Risk_Percentage</a:t>
            </a:r>
            <a:r>
              <a:rPr lang="en-US" sz="2800" dirty="0"/>
              <a:t> DESC;</a:t>
            </a:r>
          </a:p>
          <a:p>
            <a:r>
              <a:rPr lang="en-US" sz="2800" b="1" dirty="0"/>
              <a:t>4. Rank countries based on their mortality rate.</a:t>
            </a:r>
          </a:p>
          <a:p>
            <a:r>
              <a:rPr lang="en-US" sz="2800" dirty="0"/>
              <a:t>QUERY: select </a:t>
            </a:r>
            <a:r>
              <a:rPr lang="en-US" sz="2800" dirty="0" err="1"/>
              <a:t>Country,round</a:t>
            </a:r>
            <a:r>
              <a:rPr lang="en-US" sz="2800" dirty="0"/>
              <a:t>(avg(</a:t>
            </a:r>
            <a:r>
              <a:rPr lang="en-US" sz="2800" dirty="0" err="1"/>
              <a:t>Mortality_Rate</a:t>
            </a:r>
            <a:r>
              <a:rPr lang="en-US" sz="2800" dirty="0"/>
              <a:t>),2) ,rank() </a:t>
            </a:r>
          </a:p>
          <a:p>
            <a:r>
              <a:rPr lang="en-US" sz="2800" dirty="0"/>
              <a:t>over(order by avg(</a:t>
            </a:r>
            <a:r>
              <a:rPr lang="en-US" sz="2800" dirty="0" err="1"/>
              <a:t>Mortality_Rate</a:t>
            </a:r>
            <a:r>
              <a:rPr lang="en-US" sz="2800" dirty="0"/>
              <a:t>) desc) AS </a:t>
            </a:r>
            <a:r>
              <a:rPr lang="en-US" sz="2800" dirty="0" err="1"/>
              <a:t>Average_mortality_rate</a:t>
            </a:r>
            <a:endParaRPr lang="en-US" sz="2800" dirty="0"/>
          </a:p>
          <a:p>
            <a:r>
              <a:rPr lang="en-US" sz="2800" dirty="0"/>
              <a:t>from </a:t>
            </a:r>
            <a:r>
              <a:rPr lang="en-US" sz="2800" dirty="0" err="1"/>
              <a:t>lung_cancer_data</a:t>
            </a:r>
            <a:r>
              <a:rPr lang="en-US" sz="2800" dirty="0"/>
              <a:t> group by Country;</a:t>
            </a:r>
          </a:p>
        </p:txBody>
      </p:sp>
      <p:grpSp>
        <p:nvGrpSpPr>
          <p:cNvPr id="9" name="Group 9">
            <a:extLst>
              <a:ext uri="{FF2B5EF4-FFF2-40B4-BE49-F238E27FC236}">
                <a16:creationId xmlns:a16="http://schemas.microsoft.com/office/drawing/2014/main" id="{53C54358-E9C4-9413-2A4B-1699EFB09ADB}"/>
              </a:ext>
            </a:extLst>
          </p:cNvPr>
          <p:cNvGrpSpPr/>
          <p:nvPr/>
        </p:nvGrpSpPr>
        <p:grpSpPr>
          <a:xfrm>
            <a:off x="11711679" y="233939"/>
            <a:ext cx="5780120" cy="1076739"/>
            <a:chOff x="0" y="0"/>
            <a:chExt cx="1183106" cy="220393"/>
          </a:xfrm>
        </p:grpSpPr>
        <p:sp>
          <p:nvSpPr>
            <p:cNvPr id="10" name="Freeform 10">
              <a:extLst>
                <a:ext uri="{FF2B5EF4-FFF2-40B4-BE49-F238E27FC236}">
                  <a16:creationId xmlns:a16="http://schemas.microsoft.com/office/drawing/2014/main" id="{9847DF23-820C-F33F-7B6F-D29F23385D7F}"/>
                </a:ext>
              </a:extLst>
            </p:cNvPr>
            <p:cNvSpPr/>
            <p:nvPr/>
          </p:nvSpPr>
          <p:spPr>
            <a:xfrm>
              <a:off x="0" y="0"/>
              <a:ext cx="1183106" cy="220393"/>
            </a:xfrm>
            <a:custGeom>
              <a:avLst/>
              <a:gdLst/>
              <a:ahLst/>
              <a:cxnLst/>
              <a:rect l="l" t="t" r="r" b="b"/>
              <a:pathLst>
                <a:path w="1183106" h="220393">
                  <a:moveTo>
                    <a:pt x="110196" y="0"/>
                  </a:moveTo>
                  <a:lnTo>
                    <a:pt x="1072910" y="0"/>
                  </a:lnTo>
                  <a:cubicBezTo>
                    <a:pt x="1133770" y="0"/>
                    <a:pt x="1183106" y="49337"/>
                    <a:pt x="1183106" y="110196"/>
                  </a:cubicBezTo>
                  <a:lnTo>
                    <a:pt x="1183106" y="110196"/>
                  </a:lnTo>
                  <a:cubicBezTo>
                    <a:pt x="1183106" y="171056"/>
                    <a:pt x="1133770" y="220393"/>
                    <a:pt x="1072910" y="220393"/>
                  </a:cubicBezTo>
                  <a:lnTo>
                    <a:pt x="110196" y="220393"/>
                  </a:lnTo>
                  <a:cubicBezTo>
                    <a:pt x="49337" y="220393"/>
                    <a:pt x="0" y="171056"/>
                    <a:pt x="0" y="110196"/>
                  </a:cubicBezTo>
                  <a:lnTo>
                    <a:pt x="0" y="110196"/>
                  </a:lnTo>
                  <a:cubicBezTo>
                    <a:pt x="0" y="49337"/>
                    <a:pt x="49337" y="0"/>
                    <a:pt x="110196" y="0"/>
                  </a:cubicBezTo>
                  <a:close/>
                </a:path>
              </a:pathLst>
            </a:custGeom>
            <a:solidFill>
              <a:srgbClr val="F8F8F8"/>
            </a:solidFill>
          </p:spPr>
        </p:sp>
        <p:sp>
          <p:nvSpPr>
            <p:cNvPr id="11" name="TextBox 11">
              <a:extLst>
                <a:ext uri="{FF2B5EF4-FFF2-40B4-BE49-F238E27FC236}">
                  <a16:creationId xmlns:a16="http://schemas.microsoft.com/office/drawing/2014/main" id="{F81885D1-0654-C843-1222-482B57B675FF}"/>
                </a:ext>
              </a:extLst>
            </p:cNvPr>
            <p:cNvSpPr txBox="1"/>
            <p:nvPr/>
          </p:nvSpPr>
          <p:spPr>
            <a:xfrm>
              <a:off x="0" y="-38100"/>
              <a:ext cx="1183106" cy="258493"/>
            </a:xfrm>
            <a:prstGeom prst="rect">
              <a:avLst/>
            </a:prstGeom>
          </p:spPr>
          <p:txBody>
            <a:bodyPr lIns="47086" tIns="47086" rIns="47086" bIns="47086" rtlCol="0" anchor="ctr"/>
            <a:lstStyle/>
            <a:p>
              <a:pPr algn="ctr">
                <a:lnSpc>
                  <a:spcPts val="2659"/>
                </a:lnSpc>
              </a:pPr>
              <a:endParaRPr/>
            </a:p>
          </p:txBody>
        </p:sp>
      </p:grpSp>
      <p:sp>
        <p:nvSpPr>
          <p:cNvPr id="12" name="AutoShape 12">
            <a:extLst>
              <a:ext uri="{FF2B5EF4-FFF2-40B4-BE49-F238E27FC236}">
                <a16:creationId xmlns:a16="http://schemas.microsoft.com/office/drawing/2014/main" id="{0B3E60AC-9AAD-CD00-E78F-02B516E2A057}"/>
              </a:ext>
            </a:extLst>
          </p:cNvPr>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4" name="TextBox 14">
            <a:extLst>
              <a:ext uri="{FF2B5EF4-FFF2-40B4-BE49-F238E27FC236}">
                <a16:creationId xmlns:a16="http://schemas.microsoft.com/office/drawing/2014/main" id="{2D3B6ABA-8B33-7351-4941-8B26F583A122}"/>
              </a:ext>
            </a:extLst>
          </p:cNvPr>
          <p:cNvSpPr txBox="1"/>
          <p:nvPr/>
        </p:nvSpPr>
        <p:spPr>
          <a:xfrm>
            <a:off x="17674380" y="8710688"/>
            <a:ext cx="442747" cy="254685"/>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09</a:t>
            </a:r>
          </a:p>
        </p:txBody>
      </p:sp>
      <p:sp>
        <p:nvSpPr>
          <p:cNvPr id="15" name="TextBox 15">
            <a:extLst>
              <a:ext uri="{FF2B5EF4-FFF2-40B4-BE49-F238E27FC236}">
                <a16:creationId xmlns:a16="http://schemas.microsoft.com/office/drawing/2014/main" id="{F1F2B7D5-485D-FD71-CEF0-8294BD46EC10}"/>
              </a:ext>
            </a:extLst>
          </p:cNvPr>
          <p:cNvSpPr txBox="1"/>
          <p:nvPr/>
        </p:nvSpPr>
        <p:spPr>
          <a:xfrm>
            <a:off x="8229600" y="296759"/>
            <a:ext cx="8527757" cy="779316"/>
          </a:xfrm>
          <a:prstGeom prst="rect">
            <a:avLst/>
          </a:prstGeom>
        </p:spPr>
        <p:txBody>
          <a:bodyPr wrap="square" lIns="0" tIns="0" rIns="0" bIns="0" rtlCol="0" anchor="t">
            <a:spAutoFit/>
          </a:bodyPr>
          <a:lstStyle/>
          <a:p>
            <a:pPr algn="ctr">
              <a:lnSpc>
                <a:spcPts val="6385"/>
              </a:lnSpc>
              <a:spcBef>
                <a:spcPct val="0"/>
              </a:spcBef>
            </a:pPr>
            <a:r>
              <a:rPr lang="en-US" sz="4560" b="1" dirty="0">
                <a:solidFill>
                  <a:srgbClr val="FFC000"/>
                </a:solidFill>
                <a:latin typeface="Poppins Bold"/>
                <a:ea typeface="Poppins Bold"/>
                <a:cs typeface="Poppins Bold"/>
                <a:sym typeface="Poppins Bold"/>
              </a:rPr>
              <a:t>SQL QUERIES AND SOLUTION</a:t>
            </a:r>
          </a:p>
        </p:txBody>
      </p:sp>
      <p:grpSp>
        <p:nvGrpSpPr>
          <p:cNvPr id="16" name="Group 16">
            <a:extLst>
              <a:ext uri="{FF2B5EF4-FFF2-40B4-BE49-F238E27FC236}">
                <a16:creationId xmlns:a16="http://schemas.microsoft.com/office/drawing/2014/main" id="{6908403E-8FEF-65F8-F1CF-94A5F9421844}"/>
              </a:ext>
            </a:extLst>
          </p:cNvPr>
          <p:cNvGrpSpPr/>
          <p:nvPr/>
        </p:nvGrpSpPr>
        <p:grpSpPr>
          <a:xfrm>
            <a:off x="533524" y="346413"/>
            <a:ext cx="2974068" cy="851790"/>
            <a:chOff x="0" y="0"/>
            <a:chExt cx="3965424" cy="1135720"/>
          </a:xfrm>
        </p:grpSpPr>
        <p:sp>
          <p:nvSpPr>
            <p:cNvPr id="17" name="Freeform 17">
              <a:extLst>
                <a:ext uri="{FF2B5EF4-FFF2-40B4-BE49-F238E27FC236}">
                  <a16:creationId xmlns:a16="http://schemas.microsoft.com/office/drawing/2014/main" id="{0C6FD15A-0F70-B204-C36B-CC7B320FC6AA}"/>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D96D01F8-9483-C94F-E3AD-9C68BF51DFC6}"/>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776C5A47-9CF4-4428-FCCF-822E6E9F1E19}"/>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pic>
        <p:nvPicPr>
          <p:cNvPr id="20" name="Picture 19">
            <a:extLst>
              <a:ext uri="{FF2B5EF4-FFF2-40B4-BE49-F238E27FC236}">
                <a16:creationId xmlns:a16="http://schemas.microsoft.com/office/drawing/2014/main" id="{B8AF9963-3AA7-C211-A8C9-790EB8A07530}"/>
              </a:ext>
            </a:extLst>
          </p:cNvPr>
          <p:cNvPicPr>
            <a:picLocks noChangeAspect="1"/>
          </p:cNvPicPr>
          <p:nvPr/>
        </p:nvPicPr>
        <p:blipFill>
          <a:blip r:embed="rId4"/>
          <a:stretch>
            <a:fillRect/>
          </a:stretch>
        </p:blipFill>
        <p:spPr>
          <a:xfrm>
            <a:off x="13278704" y="1030368"/>
            <a:ext cx="3744493" cy="1752600"/>
          </a:xfrm>
          <a:prstGeom prst="rect">
            <a:avLst/>
          </a:prstGeom>
        </p:spPr>
      </p:pic>
      <p:pic>
        <p:nvPicPr>
          <p:cNvPr id="22" name="Picture 21">
            <a:extLst>
              <a:ext uri="{FF2B5EF4-FFF2-40B4-BE49-F238E27FC236}">
                <a16:creationId xmlns:a16="http://schemas.microsoft.com/office/drawing/2014/main" id="{D34A0C1B-C0EE-CB4A-D77A-F25FF843F2C4}"/>
              </a:ext>
            </a:extLst>
          </p:cNvPr>
          <p:cNvPicPr>
            <a:picLocks noChangeAspect="1"/>
          </p:cNvPicPr>
          <p:nvPr/>
        </p:nvPicPr>
        <p:blipFill>
          <a:blip r:embed="rId5"/>
          <a:stretch>
            <a:fillRect/>
          </a:stretch>
        </p:blipFill>
        <p:spPr>
          <a:xfrm>
            <a:off x="13371552" y="2552683"/>
            <a:ext cx="3212807" cy="3104602"/>
          </a:xfrm>
          <a:prstGeom prst="rect">
            <a:avLst/>
          </a:prstGeom>
        </p:spPr>
      </p:pic>
      <p:pic>
        <p:nvPicPr>
          <p:cNvPr id="24" name="Picture 23">
            <a:extLst>
              <a:ext uri="{FF2B5EF4-FFF2-40B4-BE49-F238E27FC236}">
                <a16:creationId xmlns:a16="http://schemas.microsoft.com/office/drawing/2014/main" id="{5DDEBF41-783E-B6B6-DFFF-6BF722210540}"/>
              </a:ext>
            </a:extLst>
          </p:cNvPr>
          <p:cNvPicPr>
            <a:picLocks noChangeAspect="1"/>
          </p:cNvPicPr>
          <p:nvPr/>
        </p:nvPicPr>
        <p:blipFill>
          <a:blip r:embed="rId6"/>
          <a:stretch>
            <a:fillRect/>
          </a:stretch>
        </p:blipFill>
        <p:spPr>
          <a:xfrm>
            <a:off x="13278704" y="5731827"/>
            <a:ext cx="4239217" cy="1876687"/>
          </a:xfrm>
          <a:prstGeom prst="rect">
            <a:avLst/>
          </a:prstGeom>
        </p:spPr>
      </p:pic>
      <p:pic>
        <p:nvPicPr>
          <p:cNvPr id="26" name="Picture 25">
            <a:extLst>
              <a:ext uri="{FF2B5EF4-FFF2-40B4-BE49-F238E27FC236}">
                <a16:creationId xmlns:a16="http://schemas.microsoft.com/office/drawing/2014/main" id="{DC57F547-751C-DF17-F9E2-1421BACA2554}"/>
              </a:ext>
            </a:extLst>
          </p:cNvPr>
          <p:cNvPicPr>
            <a:picLocks noChangeAspect="1"/>
          </p:cNvPicPr>
          <p:nvPr/>
        </p:nvPicPr>
        <p:blipFill>
          <a:blip r:embed="rId7"/>
          <a:stretch>
            <a:fillRect/>
          </a:stretch>
        </p:blipFill>
        <p:spPr>
          <a:xfrm>
            <a:off x="10713886" y="7347118"/>
            <a:ext cx="4696480" cy="2924583"/>
          </a:xfrm>
          <a:prstGeom prst="rect">
            <a:avLst/>
          </a:prstGeom>
        </p:spPr>
      </p:pic>
    </p:spTree>
    <p:extLst>
      <p:ext uri="{BB962C8B-B14F-4D97-AF65-F5344CB8AC3E}">
        <p14:creationId xmlns:p14="http://schemas.microsoft.com/office/powerpoint/2010/main" val="2765886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2187</Words>
  <Application>Microsoft Office PowerPoint</Application>
  <PresentationFormat>Custom</PresentationFormat>
  <Paragraphs>227</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Poppins Bold</vt:lpstr>
      <vt:lpstr>Calibri</vt:lpstr>
      <vt:lpstr>Canva Sans Bold Italics</vt:lpstr>
      <vt:lpstr>Canva Sans Bold</vt:lpstr>
      <vt:lpstr>Poppins</vt:lpstr>
      <vt:lpstr>Wingdings</vt:lpstr>
      <vt:lpstr>Canva Sans</vt:lpstr>
      <vt:lpstr>Arial</vt:lpstr>
      <vt:lpstr>Arial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cp:lastModifiedBy>Shivangi Singh</cp:lastModifiedBy>
  <cp:revision>90</cp:revision>
  <dcterms:created xsi:type="dcterms:W3CDTF">2006-08-16T00:00:00Z</dcterms:created>
  <dcterms:modified xsi:type="dcterms:W3CDTF">2025-02-21T05:50:51Z</dcterms:modified>
  <dc:identifier>DAGd4dElOz8</dc:identifier>
</cp:coreProperties>
</file>