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5" d="100"/>
          <a:sy n="55" d="100"/>
        </p:scale>
        <p:origin x="-918" y="-3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C95B2AE3-8F7C-44E4-8D9C-1A44D0FA719E}" type="datetimeFigureOut">
              <a:rPr lang="en-US" smtClean="0"/>
              <a:pPr/>
              <a:t>3/6/2024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E19570A-3E30-4A2A-A276-49542AFE1D9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5B2AE3-8F7C-44E4-8D9C-1A44D0FA719E}"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9570A-3E30-4A2A-A276-49542AFE1D9D}"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5B2AE3-8F7C-44E4-8D9C-1A44D0FA719E}"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9570A-3E30-4A2A-A276-49542AFE1D9D}"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95B2AE3-8F7C-44E4-8D9C-1A44D0FA719E}" type="datetimeFigureOut">
              <a:rPr lang="en-US" smtClean="0"/>
              <a:pPr/>
              <a:t>3/6/2024</a:t>
            </a:fld>
            <a:endParaRPr lang="en-US"/>
          </a:p>
        </p:txBody>
      </p:sp>
      <p:sp>
        <p:nvSpPr>
          <p:cNvPr id="9" name="Slide Number Placeholder 8"/>
          <p:cNvSpPr>
            <a:spLocks noGrp="1"/>
          </p:cNvSpPr>
          <p:nvPr>
            <p:ph type="sldNum" sz="quarter" idx="15"/>
          </p:nvPr>
        </p:nvSpPr>
        <p:spPr/>
        <p:txBody>
          <a:bodyPr rtlCol="0"/>
          <a:lstStyle/>
          <a:p>
            <a:fld id="{FE19570A-3E30-4A2A-A276-49542AFE1D9D}"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95B2AE3-8F7C-44E4-8D9C-1A44D0FA719E}" type="datetimeFigureOut">
              <a:rPr lang="en-US" smtClean="0"/>
              <a:pPr/>
              <a:t>3/6/2024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E19570A-3E30-4A2A-A276-49542AFE1D9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95B2AE3-8F7C-44E4-8D9C-1A44D0FA719E}" type="datetimeFigureOut">
              <a:rPr lang="en-US" smtClean="0"/>
              <a:pPr/>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9570A-3E30-4A2A-A276-49542AFE1D9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95B2AE3-8F7C-44E4-8D9C-1A44D0FA719E}" type="datetimeFigureOut">
              <a:rPr lang="en-US" smtClean="0"/>
              <a:pPr/>
              <a:t>3/6/2024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19570A-3E30-4A2A-A276-49542AFE1D9D}"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C95B2AE3-8F7C-44E4-8D9C-1A44D0FA719E}" type="datetimeFigureOut">
              <a:rPr lang="en-US" smtClean="0"/>
              <a:pPr/>
              <a:t>3/6/2024</a:t>
            </a:fld>
            <a:endParaRPr lang="en-US"/>
          </a:p>
        </p:txBody>
      </p:sp>
      <p:sp>
        <p:nvSpPr>
          <p:cNvPr id="7" name="Slide Number Placeholder 6"/>
          <p:cNvSpPr>
            <a:spLocks noGrp="1"/>
          </p:cNvSpPr>
          <p:nvPr>
            <p:ph type="sldNum" sz="quarter" idx="11"/>
          </p:nvPr>
        </p:nvSpPr>
        <p:spPr/>
        <p:txBody>
          <a:bodyPr rtlCol="0"/>
          <a:lstStyle/>
          <a:p>
            <a:fld id="{FE19570A-3E30-4A2A-A276-49542AFE1D9D}"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B2AE3-8F7C-44E4-8D9C-1A44D0FA719E}" type="datetimeFigureOut">
              <a:rPr lang="en-US" smtClean="0"/>
              <a:pPr/>
              <a:t>3/6/2024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19570A-3E30-4A2A-A276-49542AFE1D9D}"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C95B2AE3-8F7C-44E4-8D9C-1A44D0FA719E}" type="datetimeFigureOut">
              <a:rPr lang="en-US" smtClean="0"/>
              <a:pPr/>
              <a:t>3/6/2024</a:t>
            </a:fld>
            <a:endParaRPr lang="en-US"/>
          </a:p>
        </p:txBody>
      </p:sp>
      <p:sp>
        <p:nvSpPr>
          <p:cNvPr id="22" name="Slide Number Placeholder 21"/>
          <p:cNvSpPr>
            <a:spLocks noGrp="1"/>
          </p:cNvSpPr>
          <p:nvPr>
            <p:ph type="sldNum" sz="quarter" idx="15"/>
          </p:nvPr>
        </p:nvSpPr>
        <p:spPr/>
        <p:txBody>
          <a:bodyPr rtlCol="0"/>
          <a:lstStyle/>
          <a:p>
            <a:fld id="{FE19570A-3E30-4A2A-A276-49542AFE1D9D}"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95B2AE3-8F7C-44E4-8D9C-1A44D0FA719E}" type="datetimeFigureOut">
              <a:rPr lang="en-US" smtClean="0"/>
              <a:pPr/>
              <a:t>3/6/2024</a:t>
            </a:fld>
            <a:endParaRPr lang="en-US"/>
          </a:p>
        </p:txBody>
      </p:sp>
      <p:sp>
        <p:nvSpPr>
          <p:cNvPr id="18" name="Slide Number Placeholder 17"/>
          <p:cNvSpPr>
            <a:spLocks noGrp="1"/>
          </p:cNvSpPr>
          <p:nvPr>
            <p:ph type="sldNum" sz="quarter" idx="11"/>
          </p:nvPr>
        </p:nvSpPr>
        <p:spPr/>
        <p:txBody>
          <a:bodyPr rtlCol="0"/>
          <a:lstStyle/>
          <a:p>
            <a:fld id="{FE19570A-3E30-4A2A-A276-49542AFE1D9D}"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95B2AE3-8F7C-44E4-8D9C-1A44D0FA719E}" type="datetimeFigureOut">
              <a:rPr lang="en-US" smtClean="0"/>
              <a:pPr/>
              <a:t>3/6/2024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E19570A-3E30-4A2A-A276-49542AFE1D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iammustafatz/diabetes-prediction-datase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8601"/>
            <a:ext cx="7162800" cy="1752600"/>
          </a:xfrm>
        </p:spPr>
        <p:txBody>
          <a:bodyPr>
            <a:normAutofit/>
          </a:bodyPr>
          <a:lstStyle/>
          <a:p>
            <a:pPr algn="ctr"/>
            <a:r>
              <a:rPr lang="en-US" sz="3600" dirty="0" smtClean="0">
                <a:solidFill>
                  <a:schemeClr val="tx1">
                    <a:lumMod val="95000"/>
                    <a:lumOff val="5000"/>
                  </a:schemeClr>
                </a:solidFill>
                <a:latin typeface="Arial Narrow" pitchFamily="34" charset="0"/>
              </a:rPr>
              <a:t>DIABETES PREDICTION SYSTEM</a:t>
            </a:r>
            <a:br>
              <a:rPr lang="en-US" sz="3600" dirty="0" smtClean="0">
                <a:solidFill>
                  <a:schemeClr val="tx1">
                    <a:lumMod val="95000"/>
                    <a:lumOff val="5000"/>
                  </a:schemeClr>
                </a:solidFill>
                <a:latin typeface="Arial Narrow" pitchFamily="34" charset="0"/>
              </a:rPr>
            </a:br>
            <a:r>
              <a:rPr lang="en-US" sz="3600" dirty="0" smtClean="0">
                <a:solidFill>
                  <a:schemeClr val="tx1">
                    <a:lumMod val="95000"/>
                    <a:lumOff val="5000"/>
                  </a:schemeClr>
                </a:solidFill>
                <a:latin typeface="Arial Narrow" pitchFamily="34" charset="0"/>
              </a:rPr>
              <a:t>USING MACHINE LEARNING</a:t>
            </a:r>
            <a:endParaRPr lang="en-US" sz="3600" dirty="0">
              <a:solidFill>
                <a:schemeClr val="tx1">
                  <a:lumMod val="95000"/>
                  <a:lumOff val="5000"/>
                </a:schemeClr>
              </a:solidFill>
              <a:latin typeface="Arial Narrow" pitchFamily="34" charset="0"/>
            </a:endParaRPr>
          </a:p>
        </p:txBody>
      </p:sp>
      <p:pic>
        <p:nvPicPr>
          <p:cNvPr id="14338" name="Picture 2" descr="Diabetes Prediction Using Machine Learning - Analytics Vidhya"/>
          <p:cNvPicPr>
            <a:picLocks noChangeAspect="1" noChangeArrowheads="1"/>
          </p:cNvPicPr>
          <p:nvPr/>
        </p:nvPicPr>
        <p:blipFill>
          <a:blip r:embed="rId2"/>
          <a:srcRect/>
          <a:stretch>
            <a:fillRect/>
          </a:stretch>
        </p:blipFill>
        <p:spPr bwMode="auto">
          <a:xfrm>
            <a:off x="3276600" y="2286000"/>
            <a:ext cx="5257800" cy="4114800"/>
          </a:xfrm>
          <a:prstGeom prst="rect">
            <a:avLst/>
          </a:prstGeom>
          <a:noFill/>
        </p:spPr>
      </p:pic>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t="6032" b="5397"/>
          <a:stretch>
            <a:fillRect/>
          </a:stretch>
        </p:blipFill>
        <p:spPr bwMode="auto">
          <a:xfrm>
            <a:off x="304800" y="457200"/>
            <a:ext cx="3810000" cy="3248167"/>
          </a:xfrm>
          <a:prstGeom prst="rect">
            <a:avLst/>
          </a:prstGeom>
          <a:noFill/>
          <a:ln w="9525">
            <a:noFill/>
            <a:miter lim="800000"/>
            <a:headEnd/>
            <a:tailEnd/>
          </a:ln>
        </p:spPr>
      </p:pic>
      <p:sp>
        <p:nvSpPr>
          <p:cNvPr id="3" name="TextBox 2"/>
          <p:cNvSpPr txBox="1"/>
          <p:nvPr/>
        </p:nvSpPr>
        <p:spPr>
          <a:xfrm>
            <a:off x="838200" y="3581400"/>
            <a:ext cx="2286000" cy="369332"/>
          </a:xfrm>
          <a:prstGeom prst="rect">
            <a:avLst/>
          </a:prstGeom>
          <a:noFill/>
        </p:spPr>
        <p:txBody>
          <a:bodyPr wrap="square" rtlCol="0">
            <a:spAutoFit/>
          </a:bodyPr>
          <a:lstStyle/>
          <a:p>
            <a:pPr algn="ctr"/>
            <a:r>
              <a:rPr lang="en-US" b="1" dirty="0" smtClean="0">
                <a:latin typeface="Arial" pitchFamily="34" charset="0"/>
                <a:cs typeface="Arial" pitchFamily="34" charset="0"/>
              </a:rPr>
              <a:t>HOME PAGE </a:t>
            </a:r>
            <a:endParaRPr lang="en-US" b="1" dirty="0">
              <a:latin typeface="Arial" pitchFamily="34" charset="0"/>
              <a:cs typeface="Arial" pitchFamily="34" charset="0"/>
            </a:endParaRPr>
          </a:p>
        </p:txBody>
      </p:sp>
      <p:pic>
        <p:nvPicPr>
          <p:cNvPr id="4" name="Picture 3"/>
          <p:cNvPicPr/>
          <p:nvPr/>
        </p:nvPicPr>
        <p:blipFill>
          <a:blip r:embed="rId3"/>
          <a:srcRect t="4762" b="5079"/>
          <a:stretch>
            <a:fillRect/>
          </a:stretch>
        </p:blipFill>
        <p:spPr bwMode="auto">
          <a:xfrm>
            <a:off x="4343400" y="1752600"/>
            <a:ext cx="4038600" cy="3810000"/>
          </a:xfrm>
          <a:prstGeom prst="rect">
            <a:avLst/>
          </a:prstGeom>
          <a:noFill/>
          <a:ln w="9525">
            <a:noFill/>
            <a:miter lim="800000"/>
            <a:headEnd/>
            <a:tailEnd/>
          </a:ln>
        </p:spPr>
      </p:pic>
      <p:sp>
        <p:nvSpPr>
          <p:cNvPr id="5" name="TextBox 4"/>
          <p:cNvSpPr txBox="1"/>
          <p:nvPr/>
        </p:nvSpPr>
        <p:spPr>
          <a:xfrm>
            <a:off x="5562600" y="6019800"/>
            <a:ext cx="2209800" cy="381000"/>
          </a:xfrm>
          <a:prstGeom prst="rect">
            <a:avLst/>
          </a:prstGeom>
          <a:noFill/>
        </p:spPr>
        <p:txBody>
          <a:bodyPr wrap="square" rtlCol="0">
            <a:spAutoFit/>
          </a:bodyPr>
          <a:lstStyle/>
          <a:p>
            <a:pPr algn="ctr"/>
            <a:r>
              <a:rPr lang="en-US" b="1" dirty="0" smtClean="0">
                <a:latin typeface="Arial" pitchFamily="34" charset="0"/>
                <a:cs typeface="Arial" pitchFamily="34" charset="0"/>
              </a:rPr>
              <a:t>LOGIN PAGE</a:t>
            </a:r>
            <a:endParaRPr lang="en-US" b="1"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l="2759" t="7619" r="8805" b="4762"/>
          <a:stretch>
            <a:fillRect/>
          </a:stretch>
        </p:blipFill>
        <p:spPr bwMode="auto">
          <a:xfrm>
            <a:off x="1981200" y="762000"/>
            <a:ext cx="5410200" cy="4876800"/>
          </a:xfrm>
          <a:prstGeom prst="rect">
            <a:avLst/>
          </a:prstGeom>
          <a:noFill/>
          <a:ln w="9525">
            <a:noFill/>
            <a:miter lim="800000"/>
            <a:headEnd/>
            <a:tailEnd/>
          </a:ln>
        </p:spPr>
      </p:pic>
      <p:sp>
        <p:nvSpPr>
          <p:cNvPr id="3" name="TextBox 2"/>
          <p:cNvSpPr txBox="1"/>
          <p:nvPr/>
        </p:nvSpPr>
        <p:spPr>
          <a:xfrm>
            <a:off x="3657600" y="5867400"/>
            <a:ext cx="2209800" cy="369332"/>
          </a:xfrm>
          <a:prstGeom prst="rect">
            <a:avLst/>
          </a:prstGeom>
          <a:noFill/>
        </p:spPr>
        <p:txBody>
          <a:bodyPr wrap="square" rtlCol="0">
            <a:spAutoFit/>
          </a:bodyPr>
          <a:lstStyle/>
          <a:p>
            <a:pPr algn="ctr"/>
            <a:r>
              <a:rPr lang="en-US" b="1" dirty="0" smtClean="0">
                <a:latin typeface="Arial" pitchFamily="34" charset="0"/>
                <a:cs typeface="Arial" pitchFamily="34" charset="0"/>
              </a:rPr>
              <a:t>PREDICTION</a:t>
            </a:r>
            <a:endParaRPr lang="en-US" b="1" dirty="0">
              <a:latin typeface="Arial" pitchFamily="34" charset="0"/>
              <a:cs typeface="Arial" pitchFamily="34" charset="0"/>
            </a:endParaRPr>
          </a:p>
        </p:txBody>
      </p:sp>
      <p:sp>
        <p:nvSpPr>
          <p:cNvPr id="4" name="TextBox 3"/>
          <p:cNvSpPr txBox="1"/>
          <p:nvPr/>
        </p:nvSpPr>
        <p:spPr>
          <a:xfrm>
            <a:off x="3048000" y="381000"/>
            <a:ext cx="2743200" cy="369332"/>
          </a:xfrm>
          <a:prstGeom prst="rect">
            <a:avLst/>
          </a:prstGeom>
          <a:noFill/>
        </p:spPr>
        <p:txBody>
          <a:bodyPr wrap="square" rtlCol="0">
            <a:spAutoFit/>
          </a:bodyPr>
          <a:lstStyle/>
          <a:p>
            <a:pPr algn="ctr"/>
            <a:r>
              <a:rPr lang="en-US" b="1" dirty="0" smtClean="0">
                <a:latin typeface="Arial" pitchFamily="34" charset="0"/>
                <a:cs typeface="Arial" pitchFamily="34" charset="0"/>
              </a:rPr>
              <a:t>OUTPUT PAGE</a:t>
            </a:r>
            <a:endParaRPr lang="en-US" b="1"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lstStyle/>
          <a:p>
            <a:pPr algn="ctr"/>
            <a:r>
              <a:rPr lang="en-US" b="1" dirty="0" smtClean="0">
                <a:solidFill>
                  <a:srgbClr val="0070C0"/>
                </a:solidFill>
                <a:latin typeface="Arial" pitchFamily="34" charset="0"/>
                <a:cs typeface="Arial" pitchFamily="34" charset="0"/>
              </a:rPr>
              <a:t>FUTURE SCOPE</a:t>
            </a:r>
            <a:endParaRPr lang="en-US" b="1" dirty="0">
              <a:solidFill>
                <a:srgbClr val="0070C0"/>
              </a:solidFill>
              <a:latin typeface="Arial" pitchFamily="34" charset="0"/>
              <a:cs typeface="Arial" pitchFamily="34" charset="0"/>
            </a:endParaRPr>
          </a:p>
        </p:txBody>
      </p:sp>
      <p:sp>
        <p:nvSpPr>
          <p:cNvPr id="3" name="Content Placeholder 2"/>
          <p:cNvSpPr>
            <a:spLocks noGrp="1"/>
          </p:cNvSpPr>
          <p:nvPr>
            <p:ph sz="quarter" idx="1"/>
          </p:nvPr>
        </p:nvSpPr>
        <p:spPr/>
        <p:txBody>
          <a:bodyPr/>
          <a:lstStyle/>
          <a:p>
            <a:pPr marL="457200" lvl="0" indent="-457200">
              <a:buFont typeface="+mj-lt"/>
              <a:buAutoNum type="arabicPeriod"/>
            </a:pPr>
            <a:r>
              <a:rPr lang="en-US" sz="2000" dirty="0" smtClean="0">
                <a:latin typeface="Arial" pitchFamily="34" charset="0"/>
                <a:cs typeface="Arial" pitchFamily="34" charset="0"/>
              </a:rPr>
              <a:t>Add more sophisticated machine learning algorithms for comparison.</a:t>
            </a:r>
          </a:p>
          <a:p>
            <a:pPr marL="457200" lvl="0" indent="-457200">
              <a:buFont typeface="+mj-lt"/>
              <a:buAutoNum type="arabicPeriod"/>
            </a:pPr>
            <a:r>
              <a:rPr lang="en-US" sz="2000" dirty="0" smtClean="0">
                <a:latin typeface="Arial" pitchFamily="34" charset="0"/>
                <a:cs typeface="Arial" pitchFamily="34" charset="0"/>
              </a:rPr>
              <a:t>Enhance the user interface with more features or better styling.</a:t>
            </a:r>
          </a:p>
          <a:p>
            <a:pPr marL="457200" lvl="0" indent="-457200">
              <a:buFont typeface="+mj-lt"/>
              <a:buAutoNum type="arabicPeriod"/>
            </a:pPr>
            <a:r>
              <a:rPr lang="en-US" sz="2000" dirty="0" smtClean="0">
                <a:latin typeface="Arial" pitchFamily="34" charset="0"/>
                <a:cs typeface="Arial" pitchFamily="34" charset="0"/>
              </a:rPr>
              <a:t>Deploy the application to a production server for public access</a:t>
            </a:r>
          </a:p>
          <a:p>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Thank You Ppt Images - Free Download on Freepi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Thank You Ppt Images - Free Download on Freepi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Thank You Ppt Images - Free Download on Freepi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Thank You Ppt Images - Free Download on Freepi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Thank You Ppt Images - Free Download on Freepi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Thank You Ppt Images - Free Download on Freepi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8" name="AutoShape 14" descr="Thank You Ppt Images - Free Download on Freepi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40" name="Picture 16" descr="Free Cute Thank You Label template to design"/>
          <p:cNvPicPr>
            <a:picLocks noChangeAspect="1" noChangeArrowheads="1"/>
          </p:cNvPicPr>
          <p:nvPr/>
        </p:nvPicPr>
        <p:blipFill>
          <a:blip r:embed="rId2"/>
          <a:srcRect/>
          <a:stretch>
            <a:fillRect/>
          </a:stretch>
        </p:blipFill>
        <p:spPr bwMode="auto">
          <a:xfrm>
            <a:off x="762000" y="762000"/>
            <a:ext cx="7391400" cy="5257800"/>
          </a:xfrm>
          <a:prstGeom prst="rect">
            <a:avLst/>
          </a:prstGeom>
          <a:noFill/>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rgbClr val="0070C0"/>
                </a:solidFill>
                <a:latin typeface="Arial Black" pitchFamily="34" charset="0"/>
              </a:rPr>
              <a:t>Contents</a:t>
            </a:r>
            <a:endParaRPr lang="en-US" sz="4000" dirty="0">
              <a:solidFill>
                <a:srgbClr val="0070C0"/>
              </a:solidFill>
              <a:latin typeface="Arial Black" pitchFamily="34" charset="0"/>
            </a:endParaRPr>
          </a:p>
        </p:txBody>
      </p:sp>
      <p:sp>
        <p:nvSpPr>
          <p:cNvPr id="3" name="Content Placeholder 2"/>
          <p:cNvSpPr>
            <a:spLocks noGrp="1"/>
          </p:cNvSpPr>
          <p:nvPr>
            <p:ph sz="quarter" idx="1"/>
          </p:nvPr>
        </p:nvSpPr>
        <p:spPr/>
        <p:txBody>
          <a:bodyPr/>
          <a:lstStyle/>
          <a:p>
            <a:pPr marL="457200" indent="-457200">
              <a:buFont typeface="+mj-lt"/>
              <a:buAutoNum type="arabicPeriod"/>
            </a:pPr>
            <a:r>
              <a:rPr lang="en-US" dirty="0" smtClean="0">
                <a:solidFill>
                  <a:schemeClr val="tx1">
                    <a:lumMod val="95000"/>
                    <a:lumOff val="5000"/>
                  </a:schemeClr>
                </a:solidFill>
                <a:latin typeface="Arial" pitchFamily="34" charset="0"/>
                <a:cs typeface="Arial" pitchFamily="34" charset="0"/>
              </a:rPr>
              <a:t>Introduction</a:t>
            </a:r>
          </a:p>
          <a:p>
            <a:pPr marL="457200" indent="-457200">
              <a:buFont typeface="+mj-lt"/>
              <a:buAutoNum type="arabicPeriod"/>
            </a:pPr>
            <a:r>
              <a:rPr lang="en-US" dirty="0" smtClean="0">
                <a:solidFill>
                  <a:schemeClr val="tx1">
                    <a:lumMod val="95000"/>
                    <a:lumOff val="5000"/>
                  </a:schemeClr>
                </a:solidFill>
                <a:latin typeface="Arial" pitchFamily="34" charset="0"/>
                <a:cs typeface="Arial" pitchFamily="34" charset="0"/>
              </a:rPr>
              <a:t>Objectives</a:t>
            </a:r>
          </a:p>
          <a:p>
            <a:pPr marL="457200" indent="-457200">
              <a:buFont typeface="+mj-lt"/>
              <a:buAutoNum type="arabicPeriod"/>
            </a:pPr>
            <a:r>
              <a:rPr lang="en-US" dirty="0" smtClean="0">
                <a:solidFill>
                  <a:schemeClr val="tx1">
                    <a:lumMod val="95000"/>
                    <a:lumOff val="5000"/>
                  </a:schemeClr>
                </a:solidFill>
                <a:latin typeface="Arial" pitchFamily="34" charset="0"/>
                <a:cs typeface="Arial" pitchFamily="34" charset="0"/>
              </a:rPr>
              <a:t>Algorithm</a:t>
            </a:r>
          </a:p>
          <a:p>
            <a:pPr marL="457200" indent="-457200">
              <a:buFont typeface="+mj-lt"/>
              <a:buAutoNum type="arabicPeriod"/>
            </a:pPr>
            <a:r>
              <a:rPr lang="en-US" dirty="0" smtClean="0">
                <a:solidFill>
                  <a:schemeClr val="tx1">
                    <a:lumMod val="95000"/>
                    <a:lumOff val="5000"/>
                  </a:schemeClr>
                </a:solidFill>
                <a:latin typeface="Arial" pitchFamily="34" charset="0"/>
                <a:cs typeface="Arial" pitchFamily="34" charset="0"/>
              </a:rPr>
              <a:t>Working of </a:t>
            </a:r>
            <a:r>
              <a:rPr lang="en-US" dirty="0" smtClean="0">
                <a:solidFill>
                  <a:schemeClr val="tx1">
                    <a:lumMod val="95000"/>
                    <a:lumOff val="5000"/>
                  </a:schemeClr>
                </a:solidFill>
                <a:latin typeface="Arial" pitchFamily="34" charset="0"/>
                <a:cs typeface="Arial" pitchFamily="34" charset="0"/>
              </a:rPr>
              <a:t>KNN</a:t>
            </a:r>
          </a:p>
          <a:p>
            <a:pPr marL="457200" indent="-457200">
              <a:buFont typeface="+mj-lt"/>
              <a:buAutoNum type="arabicPeriod"/>
            </a:pPr>
            <a:r>
              <a:rPr lang="en-US" dirty="0" smtClean="0">
                <a:solidFill>
                  <a:schemeClr val="tx1">
                    <a:lumMod val="95000"/>
                    <a:lumOff val="5000"/>
                  </a:schemeClr>
                </a:solidFill>
                <a:latin typeface="Arial" pitchFamily="34" charset="0"/>
                <a:cs typeface="Arial" pitchFamily="34" charset="0"/>
              </a:rPr>
              <a:t>Data </a:t>
            </a:r>
            <a:r>
              <a:rPr lang="en-US" dirty="0" smtClean="0">
                <a:solidFill>
                  <a:schemeClr val="tx1">
                    <a:lumMod val="95000"/>
                    <a:lumOff val="5000"/>
                  </a:schemeClr>
                </a:solidFill>
                <a:latin typeface="Arial" pitchFamily="34" charset="0"/>
                <a:cs typeface="Arial" pitchFamily="34" charset="0"/>
              </a:rPr>
              <a:t>Collection</a:t>
            </a:r>
          </a:p>
          <a:p>
            <a:pPr marL="457200" indent="-457200">
              <a:buFont typeface="+mj-lt"/>
              <a:buAutoNum type="arabicPeriod"/>
            </a:pPr>
            <a:r>
              <a:rPr lang="en-US" dirty="0" smtClean="0">
                <a:solidFill>
                  <a:schemeClr val="tx1">
                    <a:lumMod val="95000"/>
                    <a:lumOff val="5000"/>
                  </a:schemeClr>
                </a:solidFill>
                <a:latin typeface="Arial" pitchFamily="34" charset="0"/>
                <a:cs typeface="Arial" pitchFamily="34" charset="0"/>
              </a:rPr>
              <a:t>Data</a:t>
            </a:r>
            <a:r>
              <a:rPr lang="en-US" dirty="0" smtClean="0">
                <a:solidFill>
                  <a:schemeClr val="tx1">
                    <a:lumMod val="95000"/>
                    <a:lumOff val="5000"/>
                  </a:schemeClr>
                </a:solidFill>
                <a:latin typeface="Arial" pitchFamily="34" charset="0"/>
                <a:cs typeface="Arial" pitchFamily="34" charset="0"/>
              </a:rPr>
              <a:t> </a:t>
            </a:r>
            <a:r>
              <a:rPr lang="en-US" dirty="0" smtClean="0">
                <a:solidFill>
                  <a:schemeClr val="tx1">
                    <a:lumMod val="95000"/>
                    <a:lumOff val="5000"/>
                  </a:schemeClr>
                </a:solidFill>
                <a:latin typeface="Arial" pitchFamily="34" charset="0"/>
                <a:cs typeface="Arial" pitchFamily="34" charset="0"/>
              </a:rPr>
              <a:t>Preprocessing</a:t>
            </a:r>
            <a:endParaRPr lang="en-US" dirty="0" smtClean="0">
              <a:solidFill>
                <a:schemeClr val="tx1">
                  <a:lumMod val="95000"/>
                  <a:lumOff val="5000"/>
                </a:schemeClr>
              </a:solidFill>
              <a:latin typeface="Arial" pitchFamily="34" charset="0"/>
              <a:cs typeface="Arial" pitchFamily="34" charset="0"/>
            </a:endParaRPr>
          </a:p>
          <a:p>
            <a:pPr marL="457200" indent="-457200">
              <a:buFont typeface="+mj-lt"/>
              <a:buAutoNum type="arabicPeriod"/>
            </a:pPr>
            <a:r>
              <a:rPr lang="en-US" dirty="0" smtClean="0">
                <a:solidFill>
                  <a:schemeClr val="tx1">
                    <a:lumMod val="95000"/>
                    <a:lumOff val="5000"/>
                  </a:schemeClr>
                </a:solidFill>
                <a:latin typeface="Arial" pitchFamily="34" charset="0"/>
                <a:cs typeface="Arial" pitchFamily="34" charset="0"/>
              </a:rPr>
              <a:t>Implementation</a:t>
            </a:r>
          </a:p>
          <a:p>
            <a:pPr marL="457200" indent="-457200">
              <a:buFont typeface="+mj-lt"/>
              <a:buAutoNum type="arabicPeriod"/>
            </a:pPr>
            <a:r>
              <a:rPr lang="en-US" dirty="0" smtClean="0">
                <a:solidFill>
                  <a:schemeClr val="tx1">
                    <a:lumMod val="95000"/>
                    <a:lumOff val="5000"/>
                  </a:schemeClr>
                </a:solidFill>
                <a:latin typeface="Arial" pitchFamily="34" charset="0"/>
                <a:cs typeface="Arial" pitchFamily="34" charset="0"/>
              </a:rPr>
              <a:t>Snapshots</a:t>
            </a:r>
          </a:p>
          <a:p>
            <a:pPr marL="457200" indent="-457200">
              <a:buFont typeface="+mj-lt"/>
              <a:buAutoNum type="arabicPeriod"/>
            </a:pPr>
            <a:r>
              <a:rPr lang="en-US" dirty="0" smtClean="0">
                <a:solidFill>
                  <a:schemeClr val="tx1">
                    <a:lumMod val="95000"/>
                    <a:lumOff val="5000"/>
                  </a:schemeClr>
                </a:solidFill>
                <a:latin typeface="Arial" pitchFamily="34" charset="0"/>
                <a:cs typeface="Arial" pitchFamily="34" charset="0"/>
              </a:rPr>
              <a:t>Output page</a:t>
            </a:r>
          </a:p>
          <a:p>
            <a:pPr marL="457200" indent="-457200">
              <a:buFont typeface="+mj-lt"/>
              <a:buAutoNum type="arabicPeriod"/>
            </a:pPr>
            <a:r>
              <a:rPr lang="en-US" dirty="0" smtClean="0">
                <a:solidFill>
                  <a:schemeClr val="tx1">
                    <a:lumMod val="95000"/>
                    <a:lumOff val="5000"/>
                  </a:schemeClr>
                </a:solidFill>
                <a:latin typeface="Arial" pitchFamily="34" charset="0"/>
                <a:cs typeface="Arial" pitchFamily="34" charset="0"/>
              </a:rPr>
              <a:t>Future scope</a:t>
            </a:r>
            <a:endParaRPr lang="en-US" dirty="0" smtClean="0">
              <a:solidFill>
                <a:schemeClr val="tx1">
                  <a:lumMod val="95000"/>
                  <a:lumOff val="5000"/>
                </a:schemeClr>
              </a:solidFill>
              <a:latin typeface="Arial" pitchFamily="34" charset="0"/>
              <a:cs typeface="Arial" pitchFamily="34" charset="0"/>
            </a:endParaRPr>
          </a:p>
          <a:p>
            <a:endParaRPr lang="en-US" dirty="0">
              <a:solidFill>
                <a:schemeClr val="tx1">
                  <a:lumMod val="95000"/>
                  <a:lumOff val="5000"/>
                </a:schemeClr>
              </a:solidFill>
              <a:latin typeface="Arial" pitchFamily="34" charset="0"/>
              <a:cs typeface="Arial" pitchFamily="34" charset="0"/>
            </a:endParaRPr>
          </a:p>
        </p:txBody>
      </p:sp>
      <p:pic>
        <p:nvPicPr>
          <p:cNvPr id="13314" name="Picture 2" descr="Content slide time management ppt powerpoint presentation pictures icon |  Presentation Graphics | Presentation PowerPoint Example | Slide Templates"/>
          <p:cNvPicPr>
            <a:picLocks noChangeAspect="1" noChangeArrowheads="1"/>
          </p:cNvPicPr>
          <p:nvPr/>
        </p:nvPicPr>
        <p:blipFill>
          <a:blip r:embed="rId2"/>
          <a:srcRect l="6667" t="22222" r="47500" b="15556"/>
          <a:stretch>
            <a:fillRect/>
          </a:stretch>
        </p:blipFill>
        <p:spPr bwMode="auto">
          <a:xfrm>
            <a:off x="5334000" y="2438400"/>
            <a:ext cx="2286000" cy="2667000"/>
          </a:xfrm>
          <a:prstGeom prst="rect">
            <a:avLst/>
          </a:prstGeom>
          <a:noFill/>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70C0"/>
                </a:solidFill>
                <a:latin typeface="Arial" pitchFamily="34" charset="0"/>
                <a:cs typeface="Arial" pitchFamily="34" charset="0"/>
              </a:rPr>
              <a:t>INTRODUCTION</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1800" dirty="0" smtClean="0">
                <a:solidFill>
                  <a:schemeClr val="tx1">
                    <a:lumMod val="95000"/>
                    <a:lumOff val="5000"/>
                  </a:schemeClr>
                </a:solidFill>
                <a:latin typeface="Arial" pitchFamily="34" charset="0"/>
                <a:cs typeface="Arial" pitchFamily="34" charset="0"/>
              </a:rPr>
              <a:t>Diabetes mellitus, commonly known as diabetes, is a chronic diseases.</a:t>
            </a:r>
          </a:p>
          <a:p>
            <a:r>
              <a:rPr lang="en-US" sz="1800" dirty="0" smtClean="0">
                <a:solidFill>
                  <a:schemeClr val="tx1">
                    <a:lumMod val="95000"/>
                    <a:lumOff val="5000"/>
                  </a:schemeClr>
                </a:solidFill>
                <a:latin typeface="Arial" pitchFamily="34" charset="0"/>
                <a:cs typeface="Arial" pitchFamily="34" charset="0"/>
              </a:rPr>
              <a:t>characterized by high levels of blood glucose (hyperglycemia) over a prolonged period.</a:t>
            </a:r>
          </a:p>
          <a:p>
            <a:r>
              <a:rPr lang="en-US" sz="1800" dirty="0" smtClean="0">
                <a:solidFill>
                  <a:schemeClr val="tx1">
                    <a:lumMod val="95000"/>
                    <a:lumOff val="5000"/>
                  </a:schemeClr>
                </a:solidFill>
                <a:latin typeface="Arial" pitchFamily="34" charset="0"/>
                <a:cs typeface="Arial" pitchFamily="34" charset="0"/>
              </a:rPr>
              <a:t>Diabetes can be categorized into two types: Type 1 diabetes and Type 2 diabetes</a:t>
            </a:r>
          </a:p>
          <a:p>
            <a:r>
              <a:rPr lang="en-US" sz="1800" dirty="0" smtClean="0">
                <a:solidFill>
                  <a:schemeClr val="tx1">
                    <a:lumMod val="95000"/>
                    <a:lumOff val="5000"/>
                  </a:schemeClr>
                </a:solidFill>
                <a:latin typeface="Arial" pitchFamily="34" charset="0"/>
                <a:cs typeface="Arial" pitchFamily="34" charset="0"/>
              </a:rPr>
              <a:t>Type 1 : This occurs when the immune system mistakenly attacks and destroys the insulin-producing beta cells in the pancreas.</a:t>
            </a:r>
          </a:p>
          <a:p>
            <a:r>
              <a:rPr lang="en-US" sz="1800" dirty="0" smtClean="0">
                <a:solidFill>
                  <a:schemeClr val="tx1">
                    <a:lumMod val="95000"/>
                    <a:lumOff val="5000"/>
                  </a:schemeClr>
                </a:solidFill>
                <a:latin typeface="Arial" pitchFamily="34" charset="0"/>
                <a:cs typeface="Arial" pitchFamily="34" charset="0"/>
              </a:rPr>
              <a:t>Type 2 : This is the most prevalent form of diabetes, accounting for the majority of cases worldwide.</a:t>
            </a:r>
            <a:endParaRPr lang="en-US" sz="1800" dirty="0">
              <a:solidFill>
                <a:schemeClr val="tx1">
                  <a:lumMod val="95000"/>
                  <a:lumOff val="5000"/>
                </a:schemeClr>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70C0"/>
                </a:solidFill>
                <a:latin typeface="Arial" pitchFamily="34" charset="0"/>
                <a:cs typeface="Arial" pitchFamily="34" charset="0"/>
              </a:rPr>
              <a:t>OBJECTIVES</a:t>
            </a:r>
            <a:endParaRPr lang="en-US" b="1" dirty="0">
              <a:solidFill>
                <a:srgbClr val="0070C0"/>
              </a:solidFill>
              <a:latin typeface="Arial" pitchFamily="34" charset="0"/>
              <a:cs typeface="Arial" pitchFamily="34" charset="0"/>
            </a:endParaRPr>
          </a:p>
        </p:txBody>
      </p:sp>
      <p:sp>
        <p:nvSpPr>
          <p:cNvPr id="3" name="Content Placeholder 2"/>
          <p:cNvSpPr>
            <a:spLocks noGrp="1"/>
          </p:cNvSpPr>
          <p:nvPr>
            <p:ph sz="quarter" idx="1"/>
          </p:nvPr>
        </p:nvSpPr>
        <p:spPr/>
        <p:txBody>
          <a:bodyPr/>
          <a:lstStyle/>
          <a:p>
            <a:r>
              <a:rPr lang="en-US" dirty="0" smtClean="0">
                <a:solidFill>
                  <a:schemeClr val="tx1">
                    <a:lumMod val="95000"/>
                    <a:lumOff val="5000"/>
                  </a:schemeClr>
                </a:solidFill>
                <a:latin typeface="Arial" pitchFamily="34" charset="0"/>
                <a:cs typeface="Arial" pitchFamily="34" charset="0"/>
              </a:rPr>
              <a:t>The primary objective of the diabetes prediction system is to identify individuals at risk of developing diabetes at an early stage. Early detection allows for timely interventions, lifestyle modifications, and preventive measures to mitigate the progression of the disease and reduce the risk of complications.</a:t>
            </a:r>
          </a:p>
          <a:p>
            <a:r>
              <a:rPr lang="en-US" dirty="0" smtClean="0">
                <a:solidFill>
                  <a:schemeClr val="tx1">
                    <a:lumMod val="95000"/>
                    <a:lumOff val="5000"/>
                  </a:schemeClr>
                </a:solidFill>
                <a:latin typeface="Arial" pitchFamily="34" charset="0"/>
                <a:cs typeface="Arial" pitchFamily="34" charset="0"/>
              </a:rPr>
              <a:t>Early Intervention and Prevention.</a:t>
            </a:r>
          </a:p>
          <a:p>
            <a:r>
              <a:rPr lang="en-US" dirty="0" smtClean="0">
                <a:solidFill>
                  <a:schemeClr val="tx1">
                    <a:lumMod val="95000"/>
                    <a:lumOff val="5000"/>
                  </a:schemeClr>
                </a:solidFill>
                <a:latin typeface="Arial" pitchFamily="34" charset="0"/>
                <a:cs typeface="Arial" pitchFamily="34" charset="0"/>
              </a:rPr>
              <a:t>Reduced Healthcare Burden.</a:t>
            </a:r>
            <a:endParaRPr lang="en-US" dirty="0">
              <a:solidFill>
                <a:schemeClr val="tx1">
                  <a:lumMod val="95000"/>
                  <a:lumOff val="5000"/>
                </a:schemeClr>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0070C0"/>
                </a:solidFill>
                <a:latin typeface="Arial" pitchFamily="34" charset="0"/>
                <a:cs typeface="Arial" pitchFamily="34" charset="0"/>
              </a:rPr>
              <a:t>ALGORITHM</a:t>
            </a:r>
            <a:endParaRPr lang="en-US" sz="3200" b="1" dirty="0">
              <a:solidFill>
                <a:srgbClr val="0070C0"/>
              </a:solidFill>
              <a:latin typeface="Arial" pitchFamily="34" charset="0"/>
              <a:cs typeface="Arial" pitchFamily="34" charset="0"/>
            </a:endParaRPr>
          </a:p>
        </p:txBody>
      </p:sp>
      <p:sp>
        <p:nvSpPr>
          <p:cNvPr id="3" name="Content Placeholder 2"/>
          <p:cNvSpPr>
            <a:spLocks noGrp="1"/>
          </p:cNvSpPr>
          <p:nvPr>
            <p:ph sz="quarter" idx="1"/>
          </p:nvPr>
        </p:nvSpPr>
        <p:spPr/>
        <p:txBody>
          <a:bodyPr>
            <a:normAutofit/>
          </a:bodyPr>
          <a:lstStyle/>
          <a:p>
            <a:r>
              <a:rPr lang="en-US" sz="2000" dirty="0" smtClean="0"/>
              <a:t>In this project we use KNN algorithm to predict our model.</a:t>
            </a:r>
          </a:p>
          <a:p>
            <a:r>
              <a:rPr lang="en-US" sz="2000" dirty="0" smtClean="0"/>
              <a:t>The k-Nearest Neighbors (k-NN) algorithm is a simple yet effective supervised machine learning technique used for classification and regression tasks. In classification tasks, it is particularly useful for identifying the class of a new data point based on the majority class of its nearest neighbors in the feature space.</a:t>
            </a:r>
          </a:p>
          <a:p>
            <a:endParaRPr lang="en-US" sz="2000" dirty="0"/>
          </a:p>
        </p:txBody>
      </p:sp>
      <p:pic>
        <p:nvPicPr>
          <p:cNvPr id="4" name="Picture 3" descr="K-Nearest Neighbor(KNN) Algorithm for Machine Learning"/>
          <p:cNvPicPr/>
          <p:nvPr/>
        </p:nvPicPr>
        <p:blipFill>
          <a:blip r:embed="rId2"/>
          <a:srcRect/>
          <a:stretch>
            <a:fillRect/>
          </a:stretch>
        </p:blipFill>
        <p:spPr bwMode="auto">
          <a:xfrm>
            <a:off x="3352800" y="3886200"/>
            <a:ext cx="4890334" cy="238608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229600" cy="838200"/>
          </a:xfrm>
        </p:spPr>
        <p:txBody>
          <a:bodyPr/>
          <a:lstStyle/>
          <a:p>
            <a:pPr algn="ctr"/>
            <a:r>
              <a:rPr lang="en-US" b="1" dirty="0" smtClean="0">
                <a:solidFill>
                  <a:srgbClr val="0070C0"/>
                </a:solidFill>
                <a:latin typeface="Arial" pitchFamily="34" charset="0"/>
                <a:cs typeface="Arial" pitchFamily="34" charset="0"/>
              </a:rPr>
              <a:t>WORKING OF KNN</a:t>
            </a:r>
            <a:endParaRPr lang="en-US" b="1" dirty="0">
              <a:solidFill>
                <a:srgbClr val="0070C0"/>
              </a:solidFill>
              <a:latin typeface="Arial" pitchFamily="34" charset="0"/>
              <a:cs typeface="Arial" pitchFamily="34" charset="0"/>
            </a:endParaRPr>
          </a:p>
        </p:txBody>
      </p:sp>
      <p:sp>
        <p:nvSpPr>
          <p:cNvPr id="3" name="Content Placeholder 2"/>
          <p:cNvSpPr>
            <a:spLocks noGrp="1"/>
          </p:cNvSpPr>
          <p:nvPr>
            <p:ph sz="quarter" idx="1"/>
          </p:nvPr>
        </p:nvSpPr>
        <p:spPr/>
        <p:txBody>
          <a:bodyPr>
            <a:normAutofit/>
          </a:bodyPr>
          <a:lstStyle/>
          <a:p>
            <a:r>
              <a:rPr lang="en-US" sz="1800" b="1" dirty="0" smtClean="0">
                <a:latin typeface="Arial" pitchFamily="34" charset="0"/>
                <a:cs typeface="Arial" pitchFamily="34" charset="0"/>
              </a:rPr>
              <a:t>1. Training Phase:</a:t>
            </a:r>
            <a:r>
              <a:rPr lang="en-US" sz="1800" dirty="0" smtClean="0">
                <a:latin typeface="Arial" pitchFamily="34" charset="0"/>
                <a:cs typeface="Arial" pitchFamily="34" charset="0"/>
              </a:rPr>
              <a:t> During the training phase, the algorithm simply stores all available data points along with their corresponding class labels.</a:t>
            </a:r>
          </a:p>
          <a:p>
            <a:r>
              <a:rPr lang="en-US" sz="1800" b="1" dirty="0" smtClean="0">
                <a:latin typeface="Arial" pitchFamily="34" charset="0"/>
                <a:cs typeface="Arial" pitchFamily="34" charset="0"/>
              </a:rPr>
              <a:t>2. Prediction Phase:</a:t>
            </a:r>
            <a:endParaRPr lang="en-US" sz="1800" dirty="0" smtClean="0">
              <a:latin typeface="Arial" pitchFamily="34" charset="0"/>
              <a:cs typeface="Arial" pitchFamily="34" charset="0"/>
            </a:endParaRPr>
          </a:p>
          <a:p>
            <a:pPr lvl="0"/>
            <a:r>
              <a:rPr lang="en-US" sz="1800" dirty="0" smtClean="0">
                <a:latin typeface="Arial" pitchFamily="34" charset="0"/>
                <a:cs typeface="Arial" pitchFamily="34" charset="0"/>
              </a:rPr>
              <a:t>Given a new data point, the algorithm calculates its distance to all other data points in the training set. The most commonly used distance metric is Euclidean distance, although other metrics like Manhattan or cosine distance can also be used.</a:t>
            </a:r>
          </a:p>
          <a:p>
            <a:pPr lvl="0"/>
            <a:r>
              <a:rPr lang="en-US" sz="1800" dirty="0" smtClean="0">
                <a:latin typeface="Arial" pitchFamily="34" charset="0"/>
                <a:cs typeface="Arial" pitchFamily="34" charset="0"/>
              </a:rPr>
              <a:t>It then selects the k nearest data points (neighbors) to the new data point based on the calculated distances.</a:t>
            </a:r>
          </a:p>
          <a:p>
            <a:pPr lvl="0"/>
            <a:r>
              <a:rPr lang="en-US" sz="1800" dirty="0" smtClean="0">
                <a:latin typeface="Arial" pitchFamily="34" charset="0"/>
                <a:cs typeface="Arial" pitchFamily="34" charset="0"/>
              </a:rPr>
              <a:t>For classification, the algorithm assigns the class label that is most frequent among the k nearest neighbors to the new data point. In regression tasks, it computes the average (or weighted average) of the target values of the k nearest neighbors and assigns it as the predicted value for the new data point.</a:t>
            </a:r>
          </a:p>
          <a:p>
            <a:endParaRPr lang="en-US" sz="1800"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pPr algn="ctr"/>
            <a:r>
              <a:rPr lang="en-US" b="1" dirty="0" smtClean="0">
                <a:solidFill>
                  <a:srgbClr val="0070C0"/>
                </a:solidFill>
                <a:latin typeface="Arial" pitchFamily="34" charset="0"/>
                <a:cs typeface="Arial" pitchFamily="34" charset="0"/>
              </a:rPr>
              <a:t>DATA COLLECTION</a:t>
            </a:r>
            <a:endParaRPr lang="en-US" b="1" dirty="0">
              <a:solidFill>
                <a:srgbClr val="0070C0"/>
              </a:solidFill>
              <a:latin typeface="Arial" pitchFamily="34" charset="0"/>
              <a:cs typeface="Arial" pitchFamily="34" charset="0"/>
            </a:endParaRPr>
          </a:p>
        </p:txBody>
      </p:sp>
      <p:sp>
        <p:nvSpPr>
          <p:cNvPr id="3" name="Content Placeholder 2"/>
          <p:cNvSpPr>
            <a:spLocks noGrp="1"/>
          </p:cNvSpPr>
          <p:nvPr>
            <p:ph sz="quarter" idx="1"/>
          </p:nvPr>
        </p:nvSpPr>
        <p:spPr/>
        <p:txBody>
          <a:bodyPr>
            <a:normAutofit fontScale="62500" lnSpcReduction="20000"/>
          </a:bodyPr>
          <a:lstStyle/>
          <a:p>
            <a:r>
              <a:rPr lang="en-US" sz="2000" dirty="0" smtClean="0">
                <a:latin typeface="Arial" pitchFamily="34" charset="0"/>
                <a:cs typeface="Arial" pitchFamily="34" charset="0"/>
              </a:rPr>
              <a:t>Sources of data (</a:t>
            </a:r>
            <a:r>
              <a:rPr lang="en-US" sz="2000" u="sng" dirty="0" smtClean="0">
                <a:latin typeface="Arial" pitchFamily="34" charset="0"/>
                <a:cs typeface="Arial" pitchFamily="34" charset="0"/>
                <a:hlinkClick r:id="rId2"/>
              </a:rPr>
              <a:t>https://www.kaggle.com/datasets/iammustafatz/diabetes-prediction-dataset</a:t>
            </a:r>
            <a:r>
              <a:rPr lang="en-US" sz="2000" dirty="0" smtClean="0">
                <a:latin typeface="Arial" pitchFamily="34" charset="0"/>
                <a:cs typeface="Arial" pitchFamily="34" charset="0"/>
              </a:rPr>
              <a:t>)</a:t>
            </a:r>
          </a:p>
          <a:p>
            <a:r>
              <a:rPr lang="en-US" sz="2000" dirty="0" smtClean="0">
                <a:latin typeface="Arial" pitchFamily="34" charset="0"/>
                <a:cs typeface="Arial" pitchFamily="34" charset="0"/>
              </a:rPr>
              <a:t>Features used in project</a:t>
            </a:r>
          </a:p>
          <a:p>
            <a:r>
              <a:rPr lang="en-US" dirty="0" smtClean="0">
                <a:latin typeface="Arial" pitchFamily="34" charset="0"/>
                <a:cs typeface="Arial" pitchFamily="34" charset="0"/>
              </a:rPr>
              <a:t>Pregnancies: This variable represents the number of times a woman has been pregnant.</a:t>
            </a:r>
          </a:p>
          <a:p>
            <a:r>
              <a:rPr lang="en-US" sz="2200" dirty="0" smtClean="0">
                <a:latin typeface="Arial" pitchFamily="34" charset="0"/>
                <a:cs typeface="Arial" pitchFamily="34" charset="0"/>
              </a:rPr>
              <a:t>Glucose: Plasma glucose concentration a 2 hours in an oral glucose tolerance test.</a:t>
            </a:r>
          </a:p>
          <a:p>
            <a:r>
              <a:rPr lang="en-US" sz="2200" dirty="0" smtClean="0">
                <a:latin typeface="Arial" pitchFamily="34" charset="0"/>
                <a:cs typeface="Arial" pitchFamily="34" charset="0"/>
              </a:rPr>
              <a:t>Blood Pressure: This variable represents the diastolic blood pressure (mm Hg) of the individual.</a:t>
            </a:r>
          </a:p>
          <a:p>
            <a:r>
              <a:rPr lang="en-US" sz="2200" dirty="0" smtClean="0">
                <a:latin typeface="Arial" pitchFamily="34" charset="0"/>
                <a:cs typeface="Arial" pitchFamily="34" charset="0"/>
              </a:rPr>
              <a:t>Skin Thickness: This variable indicates the thickness of the triceps skin fold in millimeters.</a:t>
            </a:r>
          </a:p>
          <a:p>
            <a:r>
              <a:rPr lang="en-US" sz="2200" dirty="0" smtClean="0">
                <a:latin typeface="Arial" pitchFamily="34" charset="0"/>
                <a:cs typeface="Arial" pitchFamily="34" charset="0"/>
              </a:rPr>
              <a:t>Insulin: This variable represents the 2-hour serum insulin level measured in micro units per milliliter (mu U/ml) during a glucose tolerance test.</a:t>
            </a:r>
          </a:p>
          <a:p>
            <a:r>
              <a:rPr lang="en-US" sz="2200" dirty="0" smtClean="0">
                <a:latin typeface="Arial" pitchFamily="34" charset="0"/>
                <a:cs typeface="Arial" pitchFamily="34" charset="0"/>
              </a:rPr>
              <a:t>BMI: Body Mass Index (BMI) is calculated as the individual's weight in kilograms divided by the square of their height in meters.</a:t>
            </a:r>
          </a:p>
          <a:p>
            <a:r>
              <a:rPr lang="en-US" sz="2200" dirty="0" smtClean="0">
                <a:latin typeface="Arial" pitchFamily="34" charset="0"/>
                <a:cs typeface="Arial" pitchFamily="34" charset="0"/>
              </a:rPr>
              <a:t>Diabetes Pedigree Function: This variable is a function that represents the likelihood of diabetes based on family history. It combines information about the diabetes history of relatives and the age of onset to provide a numerical value indicating genetic predisposition to diabetes.</a:t>
            </a:r>
          </a:p>
          <a:p>
            <a:r>
              <a:rPr lang="en-US" sz="2200" dirty="0" smtClean="0">
                <a:latin typeface="Arial" pitchFamily="34" charset="0"/>
                <a:cs typeface="Arial" pitchFamily="34" charset="0"/>
              </a:rPr>
              <a:t>Age: Age is the age of the individual in years.</a:t>
            </a:r>
          </a:p>
          <a:p>
            <a:r>
              <a:rPr lang="en-US" sz="2200" dirty="0" smtClean="0">
                <a:latin typeface="Arial" pitchFamily="34" charset="0"/>
                <a:cs typeface="Arial" pitchFamily="34" charset="0"/>
              </a:rPr>
              <a:t>Outcome: This variable is a binary indicator (0 or 1) representing the presence or absence of diabetes. A value of 1 typically indicates that the individual has been diagnosed with diabetes, while a value of 0 indicates no diagnosis.</a:t>
            </a:r>
          </a:p>
          <a:p>
            <a:endParaRPr lang="en-US"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pPr algn="ctr"/>
            <a:r>
              <a:rPr lang="en-US" b="1" dirty="0" smtClean="0">
                <a:solidFill>
                  <a:srgbClr val="0070C0"/>
                </a:solidFill>
                <a:latin typeface="Arial" pitchFamily="34" charset="0"/>
                <a:cs typeface="Arial" pitchFamily="34" charset="0"/>
              </a:rPr>
              <a:t>DATA PREPROCESSING</a:t>
            </a:r>
            <a:endParaRPr lang="en-US" b="1" dirty="0">
              <a:solidFill>
                <a:srgbClr val="0070C0"/>
              </a:solidFill>
              <a:latin typeface="Arial" pitchFamily="34" charset="0"/>
              <a:cs typeface="Arial" pitchFamily="34" charset="0"/>
            </a:endParaRPr>
          </a:p>
        </p:txBody>
      </p:sp>
      <p:sp>
        <p:nvSpPr>
          <p:cNvPr id="3" name="Content Placeholder 2"/>
          <p:cNvSpPr>
            <a:spLocks noGrp="1"/>
          </p:cNvSpPr>
          <p:nvPr>
            <p:ph sz="quarter" idx="1"/>
          </p:nvPr>
        </p:nvSpPr>
        <p:spPr/>
        <p:txBody>
          <a:bodyPr>
            <a:normAutofit/>
          </a:bodyPr>
          <a:lstStyle/>
          <a:p>
            <a:r>
              <a:rPr lang="en-US" sz="1400" b="1" dirty="0" smtClean="0">
                <a:solidFill>
                  <a:schemeClr val="tx1">
                    <a:lumMod val="95000"/>
                    <a:lumOff val="5000"/>
                  </a:schemeClr>
                </a:solidFill>
                <a:latin typeface="Arial" pitchFamily="34" charset="0"/>
                <a:cs typeface="Arial" pitchFamily="34" charset="0"/>
              </a:rPr>
              <a:t>Data Cleaning Steps</a:t>
            </a:r>
            <a:r>
              <a:rPr lang="en-US" sz="1400" dirty="0" smtClean="0">
                <a:solidFill>
                  <a:schemeClr val="tx1">
                    <a:lumMod val="95000"/>
                    <a:lumOff val="5000"/>
                  </a:schemeClr>
                </a:solidFill>
                <a:latin typeface="Arial" pitchFamily="34" charset="0"/>
                <a:cs typeface="Arial" pitchFamily="34" charset="0"/>
              </a:rPr>
              <a:t>:</a:t>
            </a:r>
          </a:p>
          <a:p>
            <a:pPr marL="457200" indent="-457200">
              <a:buFont typeface="+mj-lt"/>
              <a:buAutoNum type="arabicPeriod"/>
            </a:pPr>
            <a:r>
              <a:rPr lang="en-US" sz="1400" dirty="0" smtClean="0">
                <a:solidFill>
                  <a:schemeClr val="tx1">
                    <a:lumMod val="95000"/>
                    <a:lumOff val="5000"/>
                  </a:schemeClr>
                </a:solidFill>
                <a:latin typeface="Arial" pitchFamily="34" charset="0"/>
                <a:cs typeface="Arial" pitchFamily="34" charset="0"/>
              </a:rPr>
              <a:t>Handling Missing Values:</a:t>
            </a:r>
          </a:p>
          <a:p>
            <a:pPr lvl="1"/>
            <a:r>
              <a:rPr lang="en-US" sz="1400" dirty="0" smtClean="0">
                <a:solidFill>
                  <a:schemeClr val="tx1">
                    <a:lumMod val="95000"/>
                    <a:lumOff val="5000"/>
                  </a:schemeClr>
                </a:solidFill>
                <a:latin typeface="Arial" pitchFamily="34" charset="0"/>
                <a:cs typeface="Arial" pitchFamily="34" charset="0"/>
              </a:rPr>
              <a:t>Identify and assess missing values in the dataset.</a:t>
            </a:r>
          </a:p>
          <a:p>
            <a:pPr marL="457200" indent="-457200">
              <a:buFont typeface="+mj-lt"/>
              <a:buAutoNum type="arabicPeriod"/>
            </a:pPr>
            <a:r>
              <a:rPr lang="en-US" sz="1400" dirty="0" smtClean="0">
                <a:solidFill>
                  <a:schemeClr val="tx1">
                    <a:lumMod val="95000"/>
                    <a:lumOff val="5000"/>
                  </a:schemeClr>
                </a:solidFill>
                <a:latin typeface="Arial" pitchFamily="34" charset="0"/>
                <a:cs typeface="Arial" pitchFamily="34" charset="0"/>
              </a:rPr>
              <a:t>Handling Outliers:</a:t>
            </a:r>
          </a:p>
          <a:p>
            <a:r>
              <a:rPr lang="en-US" sz="1400" dirty="0" smtClean="0">
                <a:solidFill>
                  <a:schemeClr val="tx1">
                    <a:lumMod val="95000"/>
                    <a:lumOff val="5000"/>
                  </a:schemeClr>
                </a:solidFill>
                <a:latin typeface="Arial" pitchFamily="34" charset="0"/>
                <a:cs typeface="Arial" pitchFamily="34" charset="0"/>
              </a:rPr>
              <a:t>Identify outliers, which are data points that significantly deviate from the rest of the dataset.</a:t>
            </a:r>
          </a:p>
          <a:p>
            <a:r>
              <a:rPr lang="en-US" sz="1400" b="1" dirty="0" smtClean="0">
                <a:solidFill>
                  <a:schemeClr val="tx1">
                    <a:lumMod val="95000"/>
                    <a:lumOff val="5000"/>
                  </a:schemeClr>
                </a:solidFill>
                <a:latin typeface="Arial" pitchFamily="34" charset="0"/>
                <a:cs typeface="Arial" pitchFamily="34" charset="0"/>
              </a:rPr>
              <a:t>Feature Scaling and Normalization:</a:t>
            </a:r>
          </a:p>
          <a:p>
            <a:pPr marL="457200" indent="-457200">
              <a:buFont typeface="+mj-lt"/>
              <a:buAutoNum type="arabicPeriod"/>
            </a:pPr>
            <a:r>
              <a:rPr lang="en-US" sz="1400" dirty="0" smtClean="0">
                <a:solidFill>
                  <a:schemeClr val="tx1">
                    <a:lumMod val="95000"/>
                    <a:lumOff val="5000"/>
                  </a:schemeClr>
                </a:solidFill>
                <a:latin typeface="Arial" pitchFamily="34" charset="0"/>
                <a:cs typeface="Arial" pitchFamily="34" charset="0"/>
              </a:rPr>
              <a:t>Feature Scaling:</a:t>
            </a:r>
          </a:p>
          <a:p>
            <a:pPr lvl="1"/>
            <a:r>
              <a:rPr lang="en-US" sz="1400" dirty="0" smtClean="0">
                <a:solidFill>
                  <a:schemeClr val="tx1">
                    <a:lumMod val="95000"/>
                    <a:lumOff val="5000"/>
                  </a:schemeClr>
                </a:solidFill>
                <a:latin typeface="Arial" pitchFamily="34" charset="0"/>
                <a:cs typeface="Arial" pitchFamily="34" charset="0"/>
              </a:rPr>
              <a:t>Normalize the scale of features to ensure that all features contribute equally to model training.</a:t>
            </a:r>
          </a:p>
          <a:p>
            <a:pPr marL="457200" indent="-457200">
              <a:buFont typeface="+mj-lt"/>
              <a:buAutoNum type="arabicPeriod"/>
            </a:pPr>
            <a:r>
              <a:rPr lang="en-US" sz="1400" dirty="0" smtClean="0">
                <a:solidFill>
                  <a:schemeClr val="tx1">
                    <a:lumMod val="95000"/>
                    <a:lumOff val="5000"/>
                  </a:schemeClr>
                </a:solidFill>
                <a:latin typeface="Arial" pitchFamily="34" charset="0"/>
                <a:cs typeface="Arial" pitchFamily="34" charset="0"/>
              </a:rPr>
              <a:t>Normalization:</a:t>
            </a:r>
          </a:p>
          <a:p>
            <a:r>
              <a:rPr lang="en-US" sz="1400" dirty="0" smtClean="0">
                <a:solidFill>
                  <a:schemeClr val="tx1">
                    <a:lumMod val="95000"/>
                    <a:lumOff val="5000"/>
                  </a:schemeClr>
                </a:solidFill>
                <a:latin typeface="Arial" pitchFamily="34" charset="0"/>
                <a:cs typeface="Arial" pitchFamily="34" charset="0"/>
              </a:rPr>
              <a:t>Normalize the distribution of features to make them comparable and easier for the model to </a:t>
            </a:r>
            <a:r>
              <a:rPr lang="en-US" sz="1400" dirty="0" smtClean="0">
                <a:solidFill>
                  <a:schemeClr val="tx1">
                    <a:lumMod val="95000"/>
                    <a:lumOff val="5000"/>
                  </a:schemeClr>
                </a:solidFill>
                <a:latin typeface="Arial" pitchFamily="34" charset="0"/>
                <a:cs typeface="Arial" pitchFamily="34" charset="0"/>
              </a:rPr>
              <a:t>interpret.</a:t>
            </a:r>
          </a:p>
          <a:p>
            <a:r>
              <a:rPr lang="en-US" sz="1500" b="1" dirty="0" smtClean="0">
                <a:latin typeface="Arial" pitchFamily="34" charset="0"/>
                <a:cs typeface="Arial" pitchFamily="34" charset="0"/>
              </a:rPr>
              <a:t>Ensuring Data Quality for Model Training:</a:t>
            </a:r>
          </a:p>
          <a:p>
            <a:pPr marL="342900" indent="-342900">
              <a:buFont typeface="+mj-lt"/>
              <a:buAutoNum type="arabicPeriod"/>
            </a:pPr>
            <a:r>
              <a:rPr lang="en-US" sz="1500" dirty="0" smtClean="0">
                <a:latin typeface="Arial" pitchFamily="34" charset="0"/>
                <a:cs typeface="Arial" pitchFamily="34" charset="0"/>
              </a:rPr>
              <a:t>Validation and Verification:</a:t>
            </a:r>
          </a:p>
          <a:p>
            <a:pPr lvl="1"/>
            <a:r>
              <a:rPr lang="en-US" sz="1500" dirty="0" smtClean="0">
                <a:latin typeface="Arial" pitchFamily="34" charset="0"/>
                <a:cs typeface="Arial" pitchFamily="34" charset="0"/>
              </a:rPr>
              <a:t>Validate the integrity and accuracy of the dataset through rigorous validation processes.</a:t>
            </a:r>
          </a:p>
          <a:p>
            <a:endParaRPr lang="en-US" sz="1500"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70C0"/>
                </a:solidFill>
              </a:rPr>
              <a:t>IMPLEMENTATION</a:t>
            </a:r>
            <a:endParaRPr lang="en-US" b="1" dirty="0">
              <a:solidFill>
                <a:srgbClr val="0070C0"/>
              </a:solidFill>
            </a:endParaRPr>
          </a:p>
        </p:txBody>
      </p:sp>
      <p:sp>
        <p:nvSpPr>
          <p:cNvPr id="3" name="Content Placeholder 2"/>
          <p:cNvSpPr>
            <a:spLocks noGrp="1"/>
          </p:cNvSpPr>
          <p:nvPr>
            <p:ph sz="quarter" idx="1"/>
          </p:nvPr>
        </p:nvSpPr>
        <p:spPr/>
        <p:txBody>
          <a:bodyPr>
            <a:normAutofit/>
          </a:bodyPr>
          <a:lstStyle/>
          <a:p>
            <a:r>
              <a:rPr lang="en-US" sz="1600" dirty="0" smtClean="0">
                <a:latin typeface="Arial" pitchFamily="34" charset="0"/>
                <a:cs typeface="Arial" pitchFamily="34" charset="0"/>
              </a:rPr>
              <a:t>Tools and technique used in project</a:t>
            </a:r>
          </a:p>
          <a:p>
            <a:r>
              <a:rPr lang="en-US" sz="1600" dirty="0" smtClean="0">
                <a:latin typeface="Arial" pitchFamily="34" charset="0"/>
                <a:cs typeface="Arial" pitchFamily="34" charset="0"/>
              </a:rPr>
              <a:t>Programming language: Python</a:t>
            </a:r>
          </a:p>
          <a:p>
            <a:r>
              <a:rPr lang="en-US" sz="1600" dirty="0" smtClean="0">
                <a:latin typeface="Arial" pitchFamily="34" charset="0"/>
                <a:cs typeface="Arial" pitchFamily="34" charset="0"/>
              </a:rPr>
              <a:t>Data analysis: Pandas , Scikit-learn</a:t>
            </a:r>
          </a:p>
          <a:p>
            <a:r>
              <a:rPr lang="en-US" sz="1600" dirty="0" smtClean="0">
                <a:latin typeface="Arial" pitchFamily="34" charset="0"/>
                <a:cs typeface="Arial" pitchFamily="34" charset="0"/>
              </a:rPr>
              <a:t>Data visualization: Matplotlib</a:t>
            </a:r>
          </a:p>
          <a:p>
            <a:r>
              <a:rPr lang="en-US" sz="1600" dirty="0" smtClean="0">
                <a:latin typeface="Arial" pitchFamily="34" charset="0"/>
                <a:cs typeface="Arial" pitchFamily="34" charset="0"/>
              </a:rPr>
              <a:t>Integrated Development Environments (IDEs): Vs code</a:t>
            </a:r>
          </a:p>
          <a:p>
            <a:r>
              <a:rPr lang="en-US" sz="1600" dirty="0" smtClean="0">
                <a:latin typeface="Arial" pitchFamily="34" charset="0"/>
                <a:cs typeface="Arial" pitchFamily="34" charset="0"/>
              </a:rPr>
              <a:t>Data Preprocessing Tools: Excel</a:t>
            </a:r>
          </a:p>
          <a:p>
            <a:r>
              <a:rPr lang="en-US" sz="1600" dirty="0" smtClean="0">
                <a:latin typeface="Arial" pitchFamily="34" charset="0"/>
                <a:cs typeface="Arial" pitchFamily="34" charset="0"/>
              </a:rPr>
              <a:t>Cloud Computing Platforms : </a:t>
            </a:r>
            <a:r>
              <a:rPr lang="en-US" sz="1600" dirty="0" smtClean="0">
                <a:latin typeface="Arial" pitchFamily="34" charset="0"/>
                <a:cs typeface="Arial" pitchFamily="34" charset="0"/>
              </a:rPr>
              <a:t>Google </a:t>
            </a:r>
            <a:r>
              <a:rPr lang="en-US" sz="1600" dirty="0" smtClean="0">
                <a:latin typeface="Arial" pitchFamily="34" charset="0"/>
                <a:cs typeface="Arial" pitchFamily="34" charset="0"/>
              </a:rPr>
              <a:t>colab</a:t>
            </a:r>
          </a:p>
          <a:p>
            <a:r>
              <a:rPr lang="en-US" sz="1600" dirty="0" smtClean="0">
                <a:latin typeface="Arial" pitchFamily="34" charset="0"/>
                <a:cs typeface="Arial" pitchFamily="34" charset="0"/>
              </a:rPr>
              <a:t>Deployment: Flask</a:t>
            </a:r>
            <a:endParaRPr lang="en-US" sz="1600" dirty="0">
              <a:latin typeface="Arial" pitchFamily="34" charset="0"/>
              <a:cs typeface="Arial" pitchFamily="34" charset="0"/>
            </a:endParaRPr>
          </a:p>
        </p:txBody>
      </p:sp>
      <p:pic>
        <p:nvPicPr>
          <p:cNvPr id="7170" name="Picture 2" descr="Implementation Vector Line Icon Stock Vector (Royalty Free) 595929011 |  Shutterstock"/>
          <p:cNvPicPr>
            <a:picLocks noChangeAspect="1" noChangeArrowheads="1"/>
          </p:cNvPicPr>
          <p:nvPr/>
        </p:nvPicPr>
        <p:blipFill>
          <a:blip r:embed="rId2" cstate="print"/>
          <a:srcRect l="20253" t="14500" r="18987" b="17500"/>
          <a:stretch>
            <a:fillRect/>
          </a:stretch>
        </p:blipFill>
        <p:spPr bwMode="auto">
          <a:xfrm>
            <a:off x="5486400" y="3657600"/>
            <a:ext cx="2286000" cy="2590800"/>
          </a:xfrm>
          <a:prstGeom prst="rect">
            <a:avLst/>
          </a:prstGeom>
          <a:noFill/>
        </p:spPr>
      </p:pic>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60</TotalTime>
  <Words>809</Words>
  <Application>Microsoft Office PowerPoint</Application>
  <PresentationFormat>On-screen Show (4:3)</PresentationFormat>
  <Paragraphs>74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DIABETES PREDICTION SYSTEM USING MACHINE LEARNING</vt:lpstr>
      <vt:lpstr>Contents</vt:lpstr>
      <vt:lpstr>INTRODUCTION </vt:lpstr>
      <vt:lpstr>OBJECTIVES</vt:lpstr>
      <vt:lpstr>ALGORITHM</vt:lpstr>
      <vt:lpstr>WORKING OF KNN</vt:lpstr>
      <vt:lpstr>DATA COLLECTION</vt:lpstr>
      <vt:lpstr>DATA PREPROCESSING</vt:lpstr>
      <vt:lpstr>IMPLEMENTATION</vt:lpstr>
      <vt:lpstr>Slide 10</vt:lpstr>
      <vt:lpstr>Slide 11</vt:lpstr>
      <vt:lpstr>FUTURE SCOPE</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SYSTEM</dc:title>
  <dc:creator>Windows User</dc:creator>
  <cp:lastModifiedBy>Windows User</cp:lastModifiedBy>
  <cp:revision>29</cp:revision>
  <dcterms:created xsi:type="dcterms:W3CDTF">2024-03-06T20:10:59Z</dcterms:created>
  <dcterms:modified xsi:type="dcterms:W3CDTF">2024-03-06T22:24:58Z</dcterms:modified>
</cp:coreProperties>
</file>