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10876-34C1-4D6E-86C1-57F9F3BF1901}" type="datetimeFigureOut">
              <a:rPr lang="en-IN" smtClean="0"/>
              <a:t>20/09/2020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F0A4102-2029-427A-8FEA-33F4FF29282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91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0876-34C1-4D6E-86C1-57F9F3BF190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A4102-2029-427A-8FEA-33F4FF29282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87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0876-34C1-4D6E-86C1-57F9F3BF190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A4102-2029-427A-8FEA-33F4FF29282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60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10876-34C1-4D6E-86C1-57F9F3BF190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A4102-2029-427A-8FEA-33F4FF29282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65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10876-34C1-4D6E-86C1-57F9F3BF1901}"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0A4102-2029-427A-8FEA-33F4FF29282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00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10876-34C1-4D6E-86C1-57F9F3BF1901}"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0A4102-2029-427A-8FEA-33F4FF29282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06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10876-34C1-4D6E-86C1-57F9F3BF1901}"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0A4102-2029-427A-8FEA-33F4FF29282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23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10876-34C1-4D6E-86C1-57F9F3BF1901}"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0A4102-2029-427A-8FEA-33F4FF29282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000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10876-34C1-4D6E-86C1-57F9F3BF1901}"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0A4102-2029-427A-8FEA-33F4FF292824}" type="slidenum">
              <a:rPr lang="en-IN" smtClean="0"/>
              <a:t>‹#›</a:t>
            </a:fld>
            <a:endParaRPr lang="en-IN"/>
          </a:p>
        </p:txBody>
      </p:sp>
    </p:spTree>
    <p:extLst>
      <p:ext uri="{BB962C8B-B14F-4D97-AF65-F5344CB8AC3E}">
        <p14:creationId xmlns:p14="http://schemas.microsoft.com/office/powerpoint/2010/main" val="378826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10876-34C1-4D6E-86C1-57F9F3BF1901}"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0A4102-2029-427A-8FEA-33F4FF29282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09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510876-34C1-4D6E-86C1-57F9F3BF1901}" type="datetimeFigureOut">
              <a:rPr lang="en-IN" smtClean="0"/>
              <a:t>20/09/2020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F0A4102-2029-427A-8FEA-33F4FF29282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26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510876-34C1-4D6E-86C1-57F9F3BF1901}" type="datetimeFigureOut">
              <a:rPr lang="en-IN" smtClean="0"/>
              <a:t>20/09/2020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0A4102-2029-427A-8FEA-33F4FF29282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5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05EFCC-D359-450C-88FD-615432D80468}"/>
              </a:ext>
            </a:extLst>
          </p:cNvPr>
          <p:cNvSpPr txBox="1"/>
          <p:nvPr/>
        </p:nvSpPr>
        <p:spPr>
          <a:xfrm>
            <a:off x="4388695" y="183882"/>
            <a:ext cx="3405160" cy="707886"/>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effectLst>
                  <a:outerShdw blurRad="38100" dist="38100" dir="2700000" algn="tl">
                    <a:srgbClr val="000000">
                      <a:alpha val="43137"/>
                    </a:srgbClr>
                  </a:outerShdw>
                </a:effectLst>
                <a:latin typeface="Franklin Gothic Demi Cond" panose="020B0706030402020204" pitchFamily="34" charset="0"/>
              </a:rPr>
              <a:t>SMART CALORIE</a:t>
            </a:r>
          </a:p>
        </p:txBody>
      </p:sp>
      <p:sp>
        <p:nvSpPr>
          <p:cNvPr id="11" name="TextBox 10">
            <a:extLst>
              <a:ext uri="{FF2B5EF4-FFF2-40B4-BE49-F238E27FC236}">
                <a16:creationId xmlns:a16="http://schemas.microsoft.com/office/drawing/2014/main" id="{BB0E9099-CDAA-461E-BEC1-FEEC952701CA}"/>
              </a:ext>
            </a:extLst>
          </p:cNvPr>
          <p:cNvSpPr txBox="1"/>
          <p:nvPr/>
        </p:nvSpPr>
        <p:spPr>
          <a:xfrm>
            <a:off x="3042543" y="1282333"/>
            <a:ext cx="6097464" cy="1421992"/>
          </a:xfrm>
          <a:prstGeom prst="rect">
            <a:avLst/>
          </a:prstGeom>
          <a:noFill/>
        </p:spPr>
        <p:txBody>
          <a:bodyPr wrap="square">
            <a:spAutoFit/>
          </a:bodyPr>
          <a:lstStyle/>
          <a:p>
            <a:pPr algn="ctr">
              <a:lnSpc>
                <a:spcPct val="150000"/>
              </a:lnSpc>
            </a:pPr>
            <a:r>
              <a:rPr lang="en-GB" sz="2000" dirty="0">
                <a:effectLst/>
                <a:latin typeface="Times New Roman" panose="02020603050405020304" pitchFamily="18" charset="0"/>
                <a:ea typeface="Calibri" panose="020F0502020204030204" pitchFamily="34" charset="0"/>
              </a:rPr>
              <a:t>Under the Supervision of </a:t>
            </a:r>
            <a:endParaRPr lang="en-IN" sz="1600" dirty="0">
              <a:effectLst/>
              <a:latin typeface="Times New Roman" panose="02020603050405020304" pitchFamily="18" charset="0"/>
              <a:ea typeface="Calibri" panose="020F0502020204030204" pitchFamily="34" charset="0"/>
            </a:endParaRPr>
          </a:p>
          <a:p>
            <a:pPr algn="ctr">
              <a:lnSpc>
                <a:spcPct val="150000"/>
              </a:lnSpc>
            </a:pPr>
            <a:r>
              <a:rPr lang="en-GB" sz="2000" b="1" dirty="0">
                <a:effectLst/>
                <a:latin typeface="Times New Roman" panose="02020603050405020304" pitchFamily="18" charset="0"/>
                <a:ea typeface="Calibri" panose="020F0502020204030204" pitchFamily="34" charset="0"/>
              </a:rPr>
              <a:t>Mr. </a:t>
            </a:r>
            <a:r>
              <a:rPr lang="en-GB" sz="2000" b="1" dirty="0" err="1">
                <a:effectLst/>
                <a:latin typeface="Times New Roman" panose="02020603050405020304" pitchFamily="18" charset="0"/>
                <a:ea typeface="Calibri" panose="020F0502020204030204" pitchFamily="34" charset="0"/>
              </a:rPr>
              <a:t>Arvindhan</a:t>
            </a:r>
            <a:r>
              <a:rPr lang="en-GB" sz="2000" b="1" dirty="0">
                <a:effectLst/>
                <a:latin typeface="Times New Roman" panose="02020603050405020304" pitchFamily="18" charset="0"/>
                <a:ea typeface="Calibri" panose="020F0502020204030204" pitchFamily="34" charset="0"/>
              </a:rPr>
              <a:t> M.,</a:t>
            </a:r>
            <a:endParaRPr lang="en-IN" sz="1600" dirty="0">
              <a:effectLst/>
              <a:latin typeface="Times New Roman" panose="02020603050405020304" pitchFamily="18" charset="0"/>
              <a:ea typeface="Calibri" panose="020F0502020204030204" pitchFamily="34" charset="0"/>
            </a:endParaRPr>
          </a:p>
          <a:p>
            <a:pPr algn="ctr">
              <a:lnSpc>
                <a:spcPct val="150000"/>
              </a:lnSpc>
            </a:pPr>
            <a:r>
              <a:rPr lang="en-GB" sz="2000" b="1" dirty="0">
                <a:effectLst/>
                <a:latin typeface="Times New Roman" panose="02020603050405020304" pitchFamily="18" charset="0"/>
                <a:ea typeface="Calibri" panose="020F0502020204030204" pitchFamily="34" charset="0"/>
              </a:rPr>
              <a:t>Assistant Professor</a:t>
            </a:r>
            <a:endParaRPr lang="en-IN" sz="1600" dirty="0">
              <a:effectLst/>
              <a:latin typeface="Times New Roman" panose="02020603050405020304" pitchFamily="18" charset="0"/>
              <a:ea typeface="Calibri" panose="020F0502020204030204" pitchFamily="34" charset="0"/>
            </a:endParaRPr>
          </a:p>
        </p:txBody>
      </p:sp>
      <p:pic>
        <p:nvPicPr>
          <p:cNvPr id="12" name="Picture 11">
            <a:extLst>
              <a:ext uri="{FF2B5EF4-FFF2-40B4-BE49-F238E27FC236}">
                <a16:creationId xmlns:a16="http://schemas.microsoft.com/office/drawing/2014/main" id="{56940FC5-B35C-4946-A953-D3DE89ED71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70195" y="2902867"/>
            <a:ext cx="2042160" cy="1508760"/>
          </a:xfrm>
          <a:prstGeom prst="rect">
            <a:avLst/>
          </a:prstGeom>
          <a:noFill/>
          <a:ln>
            <a:noFill/>
          </a:ln>
        </p:spPr>
      </p:pic>
      <p:sp>
        <p:nvSpPr>
          <p:cNvPr id="14" name="TextBox 13">
            <a:extLst>
              <a:ext uri="{FF2B5EF4-FFF2-40B4-BE49-F238E27FC236}">
                <a16:creationId xmlns:a16="http://schemas.microsoft.com/office/drawing/2014/main" id="{B048A82A-9452-4AAF-B65D-B669D1370915}"/>
              </a:ext>
            </a:extLst>
          </p:cNvPr>
          <p:cNvSpPr txBox="1"/>
          <p:nvPr/>
        </p:nvSpPr>
        <p:spPr>
          <a:xfrm>
            <a:off x="3042543" y="4610169"/>
            <a:ext cx="6097464" cy="1022459"/>
          </a:xfrm>
          <a:prstGeom prst="rect">
            <a:avLst/>
          </a:prstGeom>
          <a:noFill/>
        </p:spPr>
        <p:txBody>
          <a:bodyPr wrap="square">
            <a:spAutoFit/>
          </a:bodyPr>
          <a:lstStyle/>
          <a:p>
            <a:pPr algn="ctr">
              <a:lnSpc>
                <a:spcPct val="115000"/>
              </a:lnSpc>
            </a:pPr>
            <a:r>
              <a:rPr lang="en-GB" sz="1800" b="1" dirty="0">
                <a:effectLst/>
                <a:latin typeface="Times New Roman" panose="02020603050405020304" pitchFamily="18" charset="0"/>
                <a:ea typeface="Calibri" panose="020F0502020204030204" pitchFamily="34" charset="0"/>
              </a:rPr>
              <a:t>School of Computing Science and Engineering</a:t>
            </a:r>
            <a:endParaRPr lang="en-IN" sz="1100" dirty="0">
              <a:effectLst/>
              <a:latin typeface="Times New Roman" panose="02020603050405020304" pitchFamily="18" charset="0"/>
              <a:ea typeface="Calibri" panose="020F0502020204030204" pitchFamily="34" charset="0"/>
            </a:endParaRPr>
          </a:p>
          <a:p>
            <a:pPr algn="ctr">
              <a:lnSpc>
                <a:spcPct val="115000"/>
              </a:lnSpc>
            </a:pPr>
            <a:r>
              <a:rPr lang="en-GB" sz="1800" b="1" dirty="0">
                <a:effectLst/>
                <a:latin typeface="Times New Roman" panose="02020603050405020304" pitchFamily="18" charset="0"/>
                <a:ea typeface="Calibri" panose="020F0502020204030204" pitchFamily="34" charset="0"/>
              </a:rPr>
              <a:t>Greater Noida, Uttar Pradesh</a:t>
            </a:r>
            <a:endParaRPr lang="en-IN" sz="1100" dirty="0">
              <a:effectLst/>
              <a:latin typeface="Times New Roman" panose="02020603050405020304" pitchFamily="18" charset="0"/>
              <a:ea typeface="Calibri" panose="020F0502020204030204" pitchFamily="34" charset="0"/>
            </a:endParaRPr>
          </a:p>
          <a:p>
            <a:pPr algn="ctr">
              <a:lnSpc>
                <a:spcPct val="115000"/>
              </a:lnSpc>
            </a:pPr>
            <a:r>
              <a:rPr lang="en-GB" sz="1800" b="1" dirty="0">
                <a:effectLst/>
                <a:latin typeface="Times New Roman" panose="02020603050405020304" pitchFamily="18" charset="0"/>
                <a:ea typeface="Calibri" panose="020F0502020204030204" pitchFamily="34" charset="0"/>
              </a:rPr>
              <a:t>Fall 2020 - 2021</a:t>
            </a:r>
            <a:endParaRPr lang="en-IN" sz="11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4667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6D77CE-EEBE-4E7B-8D40-001F8DA603EC}"/>
              </a:ext>
            </a:extLst>
          </p:cNvPr>
          <p:cNvSpPr txBox="1"/>
          <p:nvPr/>
        </p:nvSpPr>
        <p:spPr>
          <a:xfrm>
            <a:off x="765810" y="520872"/>
            <a:ext cx="9063990" cy="4859407"/>
          </a:xfrm>
          <a:prstGeom prst="rect">
            <a:avLst/>
          </a:prstGeom>
          <a:noFill/>
        </p:spPr>
        <p:txBody>
          <a:bodyPr wrap="square">
            <a:spAutoFit/>
          </a:bodyPr>
          <a:lstStyle/>
          <a:p>
            <a:pPr>
              <a:lnSpc>
                <a:spcPct val="150000"/>
              </a:lnSpc>
              <a:spcAft>
                <a:spcPts val="1000"/>
              </a:spcAft>
            </a:pPr>
            <a:r>
              <a:rPr lang="en-US" sz="2800" b="1" u="sng" dirty="0">
                <a:effectLst/>
                <a:latin typeface="+mj-lt"/>
                <a:ea typeface="Calibri" panose="020F0502020204030204" pitchFamily="34" charset="0"/>
                <a:cs typeface="Times New Roman" panose="02020603050405020304" pitchFamily="18" charset="0"/>
              </a:rPr>
              <a:t>Applications:</a:t>
            </a:r>
          </a:p>
          <a:p>
            <a:pPr>
              <a:lnSpc>
                <a:spcPct val="150000"/>
              </a:lnSpc>
              <a:spcAft>
                <a:spcPts val="1000"/>
              </a:spcAft>
            </a:pPr>
            <a:endParaRPr lang="en-IN" sz="1400" dirty="0">
              <a:effectLst/>
              <a:latin typeface="+mj-lt"/>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mj-lt"/>
                <a:ea typeface="Calibri" panose="020F0502020204030204" pitchFamily="34" charset="0"/>
                <a:cs typeface="Times New Roman" panose="02020603050405020304" pitchFamily="18" charset="0"/>
              </a:rPr>
              <a:t>	</a:t>
            </a:r>
            <a:r>
              <a:rPr lang="en-US" sz="2400" dirty="0">
                <a:effectLst/>
                <a:latin typeface="+mj-lt"/>
                <a:ea typeface="Calibri" panose="020F0502020204030204" pitchFamily="34" charset="0"/>
                <a:cs typeface="Times New Roman" panose="02020603050405020304" pitchFamily="18" charset="0"/>
              </a:rPr>
              <a:t>The system can be used by any users who are diet conscious and want to keep a track of the food consumed and how much more they should consume </a:t>
            </a:r>
            <a:r>
              <a:rPr lang="en-US" sz="2400" dirty="0">
                <a:latin typeface="+mj-lt"/>
                <a:ea typeface="Calibri" panose="020F0502020204030204" pitchFamily="34" charset="0"/>
                <a:cs typeface="Times New Roman" panose="02020603050405020304" pitchFamily="18" charset="0"/>
              </a:rPr>
              <a:t>accordingly.</a:t>
            </a:r>
          </a:p>
          <a:p>
            <a:pPr>
              <a:lnSpc>
                <a:spcPct val="115000"/>
              </a:lnSpc>
              <a:spcAft>
                <a:spcPts val="1000"/>
              </a:spcAft>
            </a:pPr>
            <a:r>
              <a:rPr lang="en-US" sz="2400" dirty="0">
                <a:latin typeface="+mj-lt"/>
                <a:ea typeface="Calibri" panose="020F0502020204030204" pitchFamily="34" charset="0"/>
                <a:cs typeface="Times New Roman" panose="02020603050405020304" pitchFamily="18" charset="0"/>
              </a:rPr>
              <a:t> </a:t>
            </a:r>
          </a:p>
          <a:p>
            <a:pPr>
              <a:lnSpc>
                <a:spcPct val="115000"/>
              </a:lnSpc>
              <a:spcAft>
                <a:spcPts val="1000"/>
              </a:spcAft>
            </a:pPr>
            <a:r>
              <a:rPr lang="en-US" sz="2400" dirty="0">
                <a:latin typeface="+mj-lt"/>
                <a:ea typeface="Calibri" panose="020F0502020204030204" pitchFamily="34" charset="0"/>
                <a:cs typeface="Times New Roman" panose="02020603050405020304" pitchFamily="18" charset="0"/>
              </a:rPr>
              <a:t>Secondly , people can look over the weight rather they are overweighted or underweighted and respectively control their health by different ways like cycling , yoga , jumping rope etc. </a:t>
            </a:r>
          </a:p>
          <a:p>
            <a:pPr>
              <a:lnSpc>
                <a:spcPct val="115000"/>
              </a:lnSpc>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89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5C371-9057-45BC-8228-950674BFB492}"/>
              </a:ext>
            </a:extLst>
          </p:cNvPr>
          <p:cNvSpPr txBox="1"/>
          <p:nvPr/>
        </p:nvSpPr>
        <p:spPr>
          <a:xfrm>
            <a:off x="1170432" y="1051560"/>
            <a:ext cx="8092440" cy="3231654"/>
          </a:xfrm>
          <a:prstGeom prst="rect">
            <a:avLst/>
          </a:prstGeom>
          <a:noFill/>
        </p:spPr>
        <p:txBody>
          <a:bodyPr wrap="square">
            <a:spAutoFit/>
          </a:bodyPr>
          <a:lstStyle/>
          <a:p>
            <a:r>
              <a:rPr lang="en-US" sz="2400" b="1" u="sng" dirty="0"/>
              <a:t>SUMMARY </a:t>
            </a:r>
            <a:r>
              <a:rPr lang="en-US" b="1" dirty="0"/>
              <a:t>-:</a:t>
            </a:r>
          </a:p>
          <a:p>
            <a:endParaRPr lang="en-US" b="1" dirty="0"/>
          </a:p>
          <a:p>
            <a:endParaRPr lang="en-US" dirty="0"/>
          </a:p>
          <a:p>
            <a:r>
              <a:rPr lang="en-US" dirty="0"/>
              <a:t> Health Control: 	This app helps in identifying and improving many overweighted 					or underweighted people. </a:t>
            </a:r>
          </a:p>
          <a:p>
            <a:endParaRPr lang="en-US" dirty="0"/>
          </a:p>
          <a:p>
            <a:r>
              <a:rPr lang="en-US" dirty="0"/>
              <a:t> Easy access :   	This application can be accessed anytime and anywhere in the 					world.</a:t>
            </a:r>
          </a:p>
          <a:p>
            <a:r>
              <a:rPr lang="en-US" dirty="0"/>
              <a:t> </a:t>
            </a:r>
          </a:p>
          <a:p>
            <a:r>
              <a:rPr lang="en-US" dirty="0"/>
              <a:t> User friendly :  	 This application will be user friendly since the user interface 					will be simple and easy to understand. </a:t>
            </a:r>
            <a:endParaRPr lang="en-IN" dirty="0"/>
          </a:p>
        </p:txBody>
      </p:sp>
      <p:pic>
        <p:nvPicPr>
          <p:cNvPr id="6148" name="Picture 4" descr="User friendly sign or stamp Royalty Free Vector Image">
            <a:extLst>
              <a:ext uri="{FF2B5EF4-FFF2-40B4-BE49-F238E27FC236}">
                <a16:creationId xmlns:a16="http://schemas.microsoft.com/office/drawing/2014/main" id="{FF679101-C9BB-49B9-918B-626F50029F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76" t="5059" r="6134" b="13991"/>
          <a:stretch/>
        </p:blipFill>
        <p:spPr bwMode="auto">
          <a:xfrm rot="21379157">
            <a:off x="9328853" y="1815006"/>
            <a:ext cx="2145499" cy="2124533"/>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81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A6EDE-DD80-4702-B321-02F2C3486DD8}"/>
              </a:ext>
            </a:extLst>
          </p:cNvPr>
          <p:cNvSpPr txBox="1"/>
          <p:nvPr/>
        </p:nvSpPr>
        <p:spPr>
          <a:xfrm>
            <a:off x="3314757" y="2084832"/>
            <a:ext cx="5562485" cy="1446550"/>
          </a:xfrm>
          <a:prstGeom prst="rect">
            <a:avLst/>
          </a:prstGeom>
          <a:noFill/>
        </p:spPr>
        <p:txBody>
          <a:bodyPr wrap="none" rtlCol="0">
            <a:spAutoFit/>
          </a:bodyPr>
          <a:lstStyle/>
          <a:p>
            <a:r>
              <a:rPr lang="en-IN" sz="8800" spc="600" dirty="0">
                <a:solidFill>
                  <a:schemeClr val="bg2">
                    <a:lumMod val="10000"/>
                  </a:schemeClr>
                </a:solidFill>
              </a:rPr>
              <a:t>Thank You</a:t>
            </a:r>
          </a:p>
        </p:txBody>
      </p:sp>
    </p:spTree>
    <p:extLst>
      <p:ext uri="{BB962C8B-B14F-4D97-AF65-F5344CB8AC3E}">
        <p14:creationId xmlns:p14="http://schemas.microsoft.com/office/powerpoint/2010/main" val="12913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27EAE7-99A6-4769-93A2-7EF5D98DE0E0}"/>
              </a:ext>
            </a:extLst>
          </p:cNvPr>
          <p:cNvSpPr txBox="1"/>
          <p:nvPr/>
        </p:nvSpPr>
        <p:spPr>
          <a:xfrm>
            <a:off x="1579626" y="994873"/>
            <a:ext cx="6103620" cy="461665"/>
          </a:xfrm>
          <a:prstGeom prst="rect">
            <a:avLst/>
          </a:prstGeom>
          <a:noFill/>
        </p:spPr>
        <p:txBody>
          <a:bodyPr wrap="square">
            <a:spAutoFit/>
          </a:bodyPr>
          <a:lstStyle/>
          <a:p>
            <a:r>
              <a:rPr lang="en-US" sz="2400" dirty="0"/>
              <a:t>GROUP No. BT5054</a:t>
            </a:r>
          </a:p>
        </p:txBody>
      </p:sp>
      <p:sp>
        <p:nvSpPr>
          <p:cNvPr id="5" name="TextBox 4">
            <a:extLst>
              <a:ext uri="{FF2B5EF4-FFF2-40B4-BE49-F238E27FC236}">
                <a16:creationId xmlns:a16="http://schemas.microsoft.com/office/drawing/2014/main" id="{C384B632-C828-4647-8F9F-45D04E3E538E}"/>
              </a:ext>
            </a:extLst>
          </p:cNvPr>
          <p:cNvSpPr txBox="1"/>
          <p:nvPr/>
        </p:nvSpPr>
        <p:spPr>
          <a:xfrm>
            <a:off x="1579626" y="2178498"/>
            <a:ext cx="6103620" cy="461665"/>
          </a:xfrm>
          <a:prstGeom prst="rect">
            <a:avLst/>
          </a:prstGeom>
          <a:noFill/>
        </p:spPr>
        <p:txBody>
          <a:bodyPr wrap="square">
            <a:spAutoFit/>
          </a:bodyPr>
          <a:lstStyle/>
          <a:p>
            <a:r>
              <a:rPr lang="en-US" sz="2400" dirty="0"/>
              <a:t>GROUP members:</a:t>
            </a:r>
          </a:p>
        </p:txBody>
      </p:sp>
      <p:sp>
        <p:nvSpPr>
          <p:cNvPr id="7" name="TextBox 6">
            <a:extLst>
              <a:ext uri="{FF2B5EF4-FFF2-40B4-BE49-F238E27FC236}">
                <a16:creationId xmlns:a16="http://schemas.microsoft.com/office/drawing/2014/main" id="{6F487EAD-B543-475A-B1EB-7DA207068C96}"/>
              </a:ext>
            </a:extLst>
          </p:cNvPr>
          <p:cNvSpPr txBox="1"/>
          <p:nvPr/>
        </p:nvSpPr>
        <p:spPr>
          <a:xfrm>
            <a:off x="4014216" y="3127248"/>
            <a:ext cx="6327648" cy="2308324"/>
          </a:xfrm>
          <a:prstGeom prst="rect">
            <a:avLst/>
          </a:prstGeom>
          <a:noFill/>
        </p:spPr>
        <p:txBody>
          <a:bodyPr wrap="square" rtlCol="0">
            <a:spAutoFit/>
          </a:bodyPr>
          <a:lstStyle/>
          <a:p>
            <a:r>
              <a:rPr lang="en-IN" sz="2400" dirty="0"/>
              <a:t>Shivang Gupta 									  						- 18SCSE1010039</a:t>
            </a:r>
          </a:p>
          <a:p>
            <a:r>
              <a:rPr lang="en-IN" sz="2400" dirty="0"/>
              <a:t>Vibhu Mishra 		</a:t>
            </a:r>
          </a:p>
          <a:p>
            <a:r>
              <a:rPr lang="en-IN" sz="2400" dirty="0"/>
              <a:t>    						- 18SCSE1010052</a:t>
            </a:r>
          </a:p>
          <a:p>
            <a:r>
              <a:rPr lang="en-IN" sz="2400" dirty="0"/>
              <a:t>Abhishek Dubey		</a:t>
            </a:r>
          </a:p>
          <a:p>
            <a:r>
              <a:rPr lang="en-IN" sz="2400" dirty="0"/>
              <a:t>						- 18SCSE1010427</a:t>
            </a:r>
          </a:p>
        </p:txBody>
      </p:sp>
    </p:spTree>
    <p:extLst>
      <p:ext uri="{BB962C8B-B14F-4D97-AF65-F5344CB8AC3E}">
        <p14:creationId xmlns:p14="http://schemas.microsoft.com/office/powerpoint/2010/main" val="300602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25B7D-884E-42CC-B24F-93823665F726}"/>
              </a:ext>
            </a:extLst>
          </p:cNvPr>
          <p:cNvSpPr txBox="1"/>
          <p:nvPr/>
        </p:nvSpPr>
        <p:spPr>
          <a:xfrm>
            <a:off x="1076706" y="812584"/>
            <a:ext cx="6103620" cy="4285404"/>
          </a:xfrm>
          <a:prstGeom prst="rect">
            <a:avLst/>
          </a:prstGeom>
          <a:noFill/>
        </p:spPr>
        <p:txBody>
          <a:bodyPr wrap="square">
            <a:spAutoFit/>
          </a:bodyPr>
          <a:lstStyle/>
          <a:p>
            <a:pPr>
              <a:lnSpc>
                <a:spcPct val="150000"/>
              </a:lnSpc>
            </a:pPr>
            <a:r>
              <a:rPr lang="en-US" sz="2400" dirty="0"/>
              <a:t>Software used</a:t>
            </a:r>
            <a:r>
              <a:rPr lang="en-US" sz="2000" dirty="0"/>
              <a:t>:  Android Studio for Windows </a:t>
            </a:r>
          </a:p>
          <a:p>
            <a:pPr>
              <a:lnSpc>
                <a:spcPct val="150000"/>
              </a:lnSpc>
            </a:pPr>
            <a:r>
              <a:rPr lang="en-US" sz="2000" dirty="0"/>
              <a:t>OS: Android v2.3 and up </a:t>
            </a:r>
          </a:p>
          <a:p>
            <a:pPr>
              <a:lnSpc>
                <a:spcPct val="150000"/>
              </a:lnSpc>
            </a:pPr>
            <a:r>
              <a:rPr lang="en-US" sz="2000" dirty="0"/>
              <a:t>Hardware: </a:t>
            </a:r>
          </a:p>
          <a:p>
            <a:pPr>
              <a:lnSpc>
                <a:spcPct val="150000"/>
              </a:lnSpc>
            </a:pPr>
            <a:r>
              <a:rPr lang="en-US" sz="2000" dirty="0"/>
              <a:t>System :32 bits </a:t>
            </a:r>
          </a:p>
          <a:p>
            <a:pPr>
              <a:lnSpc>
                <a:spcPct val="150000"/>
              </a:lnSpc>
            </a:pPr>
            <a:r>
              <a:rPr lang="en-US" sz="2000" dirty="0"/>
              <a:t>RAM :256MB of RAM </a:t>
            </a:r>
          </a:p>
          <a:p>
            <a:pPr>
              <a:lnSpc>
                <a:spcPct val="150000"/>
              </a:lnSpc>
            </a:pPr>
            <a:r>
              <a:rPr lang="en-US" sz="2000" dirty="0"/>
              <a:t>HDD :40 GB or higher </a:t>
            </a:r>
          </a:p>
          <a:p>
            <a:pPr>
              <a:lnSpc>
                <a:spcPct val="150000"/>
              </a:lnSpc>
            </a:pPr>
            <a:r>
              <a:rPr lang="en-US" sz="2000" dirty="0"/>
              <a:t>Monitor : SVGA COLOR</a:t>
            </a:r>
          </a:p>
          <a:p>
            <a:pPr>
              <a:lnSpc>
                <a:spcPct val="150000"/>
              </a:lnSpc>
            </a:pPr>
            <a:r>
              <a:rPr lang="en-US" sz="2000" dirty="0"/>
              <a:t> Keyboard : 108 keys </a:t>
            </a:r>
          </a:p>
          <a:p>
            <a:pPr>
              <a:lnSpc>
                <a:spcPct val="150000"/>
              </a:lnSpc>
            </a:pPr>
            <a:r>
              <a:rPr lang="en-US" sz="2000" dirty="0"/>
              <a:t>Mouse :3 button mouse</a:t>
            </a:r>
            <a:endParaRPr lang="en-IN" sz="2000" dirty="0"/>
          </a:p>
        </p:txBody>
      </p:sp>
      <p:pic>
        <p:nvPicPr>
          <p:cNvPr id="3074" name="Picture 2" descr="Why is Android Studio still such a gruesome embarrassment? | TechCrunch">
            <a:extLst>
              <a:ext uri="{FF2B5EF4-FFF2-40B4-BE49-F238E27FC236}">
                <a16:creationId xmlns:a16="http://schemas.microsoft.com/office/drawing/2014/main" id="{0283F39A-6EC2-4D59-8B49-37E47136E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24" y="1772985"/>
            <a:ext cx="5159120" cy="257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03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640749-A984-45C4-960A-93F435425C7F}"/>
              </a:ext>
            </a:extLst>
          </p:cNvPr>
          <p:cNvSpPr txBox="1"/>
          <p:nvPr/>
        </p:nvSpPr>
        <p:spPr>
          <a:xfrm>
            <a:off x="252984" y="1206276"/>
            <a:ext cx="11686032" cy="4445448"/>
          </a:xfrm>
          <a:prstGeom prst="rect">
            <a:avLst/>
          </a:prstGeom>
          <a:noFill/>
        </p:spPr>
        <p:txBody>
          <a:bodyPr wrap="square">
            <a:spAutoFit/>
          </a:bodyPr>
          <a:lstStyle/>
          <a:p>
            <a:pPr>
              <a:lnSpc>
                <a:spcPct val="200000"/>
              </a:lnSpc>
            </a:pPr>
            <a:r>
              <a:rPr lang="en-US" dirty="0">
                <a:latin typeface="Calibri" panose="020F0502020204030204" pitchFamily="34" charset="0"/>
                <a:ea typeface="Calibri" panose="020F0502020204030204" pitchFamily="34" charset="0"/>
                <a:cs typeface="Times New Roman" panose="02020603050405020304" pitchFamily="18" charset="0"/>
              </a:rPr>
              <a:t>Health tracking systems can be categorized based on technological advancement into two groups namely: traditional and electronic health tracking systems . In times past, individual’s health activity was measured in an analogue manner requiring the use of analogue scales and thermometers . As the readings were taken, they were recorded in the file of the individual at a given medical center . Such records were only found in the health facility where the readings were taken. The drawbacks of this approach includes among others : the difficult to comprehend handwriting of a number of health practitioners, the records soon become bulky and duplications are often inevitable. In addition, the records are not always readily available and accessible unless a visit is made to the medical center. Electronic health tracking systems overcame the limitations of the traditional health tracking systems and also heralded the advent of fitness tracking devices</a:t>
            </a:r>
            <a:r>
              <a:rPr lang="en-US" spc="50" dirty="0">
                <a:latin typeface="Calibri" panose="020F0502020204030204" pitchFamily="34" charset="0"/>
                <a:ea typeface="Calibri" panose="020F0502020204030204" pitchFamily="34" charset="0"/>
                <a:cs typeface="Times New Roman" panose="02020603050405020304" pitchFamily="18" charset="0"/>
              </a:rPr>
              <a:t>.</a:t>
            </a:r>
            <a:endParaRPr lang="en-IN" spc="50" dirty="0"/>
          </a:p>
        </p:txBody>
      </p:sp>
      <p:sp>
        <p:nvSpPr>
          <p:cNvPr id="6" name="TextBox 5">
            <a:extLst>
              <a:ext uri="{FF2B5EF4-FFF2-40B4-BE49-F238E27FC236}">
                <a16:creationId xmlns:a16="http://schemas.microsoft.com/office/drawing/2014/main" id="{79277164-39C1-44BF-A7AD-FFA9D546195A}"/>
              </a:ext>
            </a:extLst>
          </p:cNvPr>
          <p:cNvSpPr txBox="1"/>
          <p:nvPr/>
        </p:nvSpPr>
        <p:spPr>
          <a:xfrm>
            <a:off x="0" y="344502"/>
            <a:ext cx="2947666" cy="584775"/>
          </a:xfrm>
          <a:prstGeom prst="rect">
            <a:avLst/>
          </a:prstGeom>
          <a:noFill/>
        </p:spPr>
        <p:txBody>
          <a:bodyPr wrap="none" rtlCol="0">
            <a:spAutoFit/>
          </a:bodyPr>
          <a:lstStyle/>
          <a:p>
            <a:r>
              <a:rPr lang="en-IN" sz="3200" b="1" u="sng" dirty="0"/>
              <a:t>Introduction -:</a:t>
            </a:r>
          </a:p>
        </p:txBody>
      </p:sp>
    </p:spTree>
    <p:extLst>
      <p:ext uri="{BB962C8B-B14F-4D97-AF65-F5344CB8AC3E}">
        <p14:creationId xmlns:p14="http://schemas.microsoft.com/office/powerpoint/2010/main" val="93222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C74C1-191F-4FFA-AEBB-99951AD519DE}"/>
              </a:ext>
            </a:extLst>
          </p:cNvPr>
          <p:cNvSpPr txBox="1"/>
          <p:nvPr/>
        </p:nvSpPr>
        <p:spPr>
          <a:xfrm>
            <a:off x="-1099566" y="-117398"/>
            <a:ext cx="6103620" cy="662746"/>
          </a:xfrm>
          <a:prstGeom prst="rect">
            <a:avLst/>
          </a:prstGeom>
          <a:noFill/>
        </p:spPr>
        <p:txBody>
          <a:bodyPr wrap="square">
            <a:spAutoFit/>
          </a:bodyPr>
          <a:lstStyle/>
          <a:p>
            <a:pPr algn="ctr">
              <a:lnSpc>
                <a:spcPct val="150000"/>
              </a:lnSpc>
              <a:spcAft>
                <a:spcPts val="1000"/>
              </a:spcAft>
            </a:pPr>
            <a:r>
              <a:rPr lang="en-US" sz="2800" b="1" u="sng" dirty="0">
                <a:effectLst/>
                <a:latin typeface="+mj-lt"/>
                <a:ea typeface="Calibri" panose="020F0502020204030204" pitchFamily="34" charset="0"/>
                <a:cs typeface="Times New Roman" panose="02020603050405020304" pitchFamily="18" charset="0"/>
              </a:rPr>
              <a:t>Module Description -:</a:t>
            </a:r>
            <a:r>
              <a:rPr lang="en-US" sz="1800" b="1" dirty="0">
                <a:effectLst/>
                <a:latin typeface="+mj-lt"/>
                <a:ea typeface="Calibri" panose="020F0502020204030204" pitchFamily="34" charset="0"/>
                <a:cs typeface="Times New Roman" panose="02020603050405020304" pitchFamily="18" charset="0"/>
              </a:rPr>
              <a:t> </a:t>
            </a:r>
            <a:endParaRPr lang="en-IN" sz="1000" dirty="0">
              <a:effectLst/>
              <a:latin typeface="+mj-l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B74D0A2-F0FB-4C15-AE44-35BBE00AED08}"/>
              </a:ext>
            </a:extLst>
          </p:cNvPr>
          <p:cNvSpPr txBox="1"/>
          <p:nvPr/>
        </p:nvSpPr>
        <p:spPr>
          <a:xfrm>
            <a:off x="473202" y="817736"/>
            <a:ext cx="2718054" cy="523220"/>
          </a:xfrm>
          <a:prstGeom prst="rect">
            <a:avLst/>
          </a:prstGeom>
          <a:noFill/>
        </p:spPr>
        <p:txBody>
          <a:bodyPr wrap="square">
            <a:spAutoFit/>
          </a:bodyPr>
          <a:lstStyle/>
          <a:p>
            <a:r>
              <a:rPr lang="en-US" sz="2800" dirty="0">
                <a:effectLst/>
                <a:latin typeface="+mj-lt"/>
                <a:ea typeface="Calibri" panose="020F0502020204030204" pitchFamily="34" charset="0"/>
              </a:rPr>
              <a:t>BMI Calculator -</a:t>
            </a:r>
            <a:endParaRPr lang="en-IN" sz="2800" dirty="0">
              <a:latin typeface="+mj-lt"/>
            </a:endParaRPr>
          </a:p>
        </p:txBody>
      </p:sp>
      <p:sp>
        <p:nvSpPr>
          <p:cNvPr id="7" name="TextBox 6">
            <a:extLst>
              <a:ext uri="{FF2B5EF4-FFF2-40B4-BE49-F238E27FC236}">
                <a16:creationId xmlns:a16="http://schemas.microsoft.com/office/drawing/2014/main" id="{2A6BE784-20AD-44B0-9886-0BF4316A36C7}"/>
              </a:ext>
            </a:extLst>
          </p:cNvPr>
          <p:cNvSpPr txBox="1"/>
          <p:nvPr/>
        </p:nvSpPr>
        <p:spPr>
          <a:xfrm>
            <a:off x="473202" y="1532244"/>
            <a:ext cx="7664958" cy="4113947"/>
          </a:xfrm>
          <a:prstGeom prst="rect">
            <a:avLst/>
          </a:prstGeom>
          <a:noFill/>
        </p:spPr>
        <p:txBody>
          <a:bodyPr wrap="square">
            <a:spAutoFit/>
          </a:bodyPr>
          <a:lstStyle/>
          <a:p>
            <a:pPr>
              <a:lnSpc>
                <a:spcPct val="115000"/>
              </a:lnSpc>
              <a:spcAft>
                <a:spcPts val="1000"/>
              </a:spcAft>
            </a:pPr>
            <a:r>
              <a:rPr lang="en-US" sz="2000" spc="300" dirty="0">
                <a:effectLst/>
                <a:latin typeface="Dubai Medium" panose="020B0603030403030204" pitchFamily="34" charset="-78"/>
                <a:ea typeface="Calibri" panose="020F0502020204030204" pitchFamily="34" charset="0"/>
                <a:cs typeface="Dubai Medium" panose="020B0603030403030204" pitchFamily="34" charset="-78"/>
              </a:rPr>
              <a:t>BMI refers to (Body Mass Index) is a value derived from the mass (weight) and height of a person. The BMI is defined as the body mass divided by the square of the body height, and is universally expressed in units of kg/m2, resulting from mass in kilograms and height in meters.</a:t>
            </a:r>
            <a:endParaRPr lang="en-IN" spc="300" dirty="0">
              <a:effectLst/>
              <a:latin typeface="Dubai Medium" panose="020B0603030403030204" pitchFamily="34" charset="-78"/>
              <a:ea typeface="Calibri" panose="020F0502020204030204" pitchFamily="34" charset="0"/>
              <a:cs typeface="Dubai Medium" panose="020B0603030403030204" pitchFamily="34" charset="-78"/>
            </a:endParaRPr>
          </a:p>
          <a:p>
            <a:pPr>
              <a:lnSpc>
                <a:spcPct val="115000"/>
              </a:lnSpc>
              <a:spcAft>
                <a:spcPts val="1000"/>
              </a:spcAft>
            </a:pPr>
            <a:r>
              <a:rPr lang="en-US" sz="2000" spc="300" dirty="0">
                <a:effectLst/>
                <a:latin typeface="Dubai Medium" panose="020B0603030403030204" pitchFamily="34" charset="-78"/>
                <a:ea typeface="Calibri" panose="020F0502020204030204" pitchFamily="34" charset="0"/>
                <a:cs typeface="Dubai Medium" panose="020B0603030403030204" pitchFamily="34" charset="-78"/>
              </a:rPr>
              <a:t>So, BMI is an important reading to know the health status so we developed this module very friendly manner, in our app more than the reading you would get suggestion that in what way you have to think on further</a:t>
            </a:r>
            <a:r>
              <a:rPr lang="en-US" sz="1600" spc="300" dirty="0">
                <a:solidFill>
                  <a:srgbClr val="222222"/>
                </a:solidFill>
                <a:effectLst/>
                <a:latin typeface="Dubai Medium" panose="020B0603030403030204" pitchFamily="34" charset="-78"/>
                <a:ea typeface="Calibri" panose="020F0502020204030204" pitchFamily="34" charset="0"/>
                <a:cs typeface="Dubai Medium" panose="020B0603030403030204" pitchFamily="34" charset="-78"/>
              </a:rPr>
              <a:t>. </a:t>
            </a:r>
            <a:endParaRPr lang="en-IN" spc="300" dirty="0">
              <a:effectLst/>
              <a:latin typeface="Dubai Medium" panose="020B0603030403030204" pitchFamily="34" charset="-78"/>
              <a:ea typeface="Calibri" panose="020F0502020204030204" pitchFamily="34" charset="0"/>
              <a:cs typeface="Dubai Medium" panose="020B0603030403030204" pitchFamily="34" charset="-78"/>
            </a:endParaRPr>
          </a:p>
        </p:txBody>
      </p:sp>
      <p:pic>
        <p:nvPicPr>
          <p:cNvPr id="5124" name="Picture 4">
            <a:extLst>
              <a:ext uri="{FF2B5EF4-FFF2-40B4-BE49-F238E27FC236}">
                <a16:creationId xmlns:a16="http://schemas.microsoft.com/office/drawing/2014/main" id="{E9F8E4D4-CB78-45E0-8D48-C59C2BB9E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17"/>
          <a:stretch/>
        </p:blipFill>
        <p:spPr bwMode="auto">
          <a:xfrm>
            <a:off x="9167985" y="0"/>
            <a:ext cx="3024016" cy="34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a:extLst>
              <a:ext uri="{FF2B5EF4-FFF2-40B4-BE49-F238E27FC236}">
                <a16:creationId xmlns:a16="http://schemas.microsoft.com/office/drawing/2014/main" id="{C7B776EB-7A74-44CD-B3F6-52B4CC044E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57"/>
          <a:stretch/>
        </p:blipFill>
        <p:spPr bwMode="auto">
          <a:xfrm>
            <a:off x="9167984" y="3364992"/>
            <a:ext cx="3024016" cy="34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653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4177C0-158C-4A1E-BBD1-0B37CE829A7F}"/>
              </a:ext>
            </a:extLst>
          </p:cNvPr>
          <p:cNvSpPr txBox="1"/>
          <p:nvPr/>
        </p:nvSpPr>
        <p:spPr>
          <a:xfrm>
            <a:off x="518922" y="348726"/>
            <a:ext cx="2772918" cy="484300"/>
          </a:xfrm>
          <a:prstGeom prst="rect">
            <a:avLst/>
          </a:prstGeom>
          <a:noFill/>
        </p:spPr>
        <p:txBody>
          <a:bodyPr wrap="square">
            <a:spAutoFit/>
          </a:bodyPr>
          <a:lstStyle/>
          <a:p>
            <a:pPr lvl="0">
              <a:lnSpc>
                <a:spcPct val="115000"/>
              </a:lnSpc>
              <a:spcAft>
                <a:spcPts val="1000"/>
              </a:spcAft>
            </a:pPr>
            <a:r>
              <a:rPr lang="en-US" sz="2400" dirty="0">
                <a:effectLst/>
                <a:latin typeface="+mj-lt"/>
                <a:ea typeface="Calibri" panose="020F0502020204030204" pitchFamily="34" charset="0"/>
                <a:cs typeface="Times New Roman" panose="02020603050405020304" pitchFamily="18" charset="0"/>
              </a:rPr>
              <a:t>Calorie Calculator -:</a:t>
            </a:r>
            <a:endParaRPr lang="en-IN" sz="1200" dirty="0">
              <a:effectLst/>
              <a:latin typeface="+mj-l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29A1AD6-799E-47CA-9D00-C1BFF032DB54}"/>
              </a:ext>
            </a:extLst>
          </p:cNvPr>
          <p:cNvSpPr txBox="1"/>
          <p:nvPr/>
        </p:nvSpPr>
        <p:spPr>
          <a:xfrm>
            <a:off x="518922" y="1202187"/>
            <a:ext cx="7994142" cy="4825295"/>
          </a:xfrm>
          <a:prstGeom prst="rect">
            <a:avLst/>
          </a:prstGeom>
          <a:noFill/>
        </p:spPr>
        <p:txBody>
          <a:bodyPr wrap="square">
            <a:spAutoFit/>
          </a:bodyPr>
          <a:lstStyle/>
          <a:p>
            <a:pPr>
              <a:lnSpc>
                <a:spcPct val="115000"/>
              </a:lnSpc>
              <a:spcAft>
                <a:spcPts val="1000"/>
              </a:spcAft>
            </a:pPr>
            <a:r>
              <a:rPr lang="en-US" sz="2000" spc="300" dirty="0">
                <a:effectLst/>
                <a:latin typeface="+mj-lt"/>
                <a:ea typeface="Calibri" panose="020F0502020204030204" pitchFamily="34" charset="0"/>
                <a:cs typeface="Dubai Medium" panose="020B0603030403030204" pitchFamily="34" charset="-78"/>
              </a:rPr>
              <a:t>If you got your BMI health index from our app, then its to time for exercise if you are fatty person then it also requires more. To help you we have developed this module, In this module you got some basic exercise which is feed on the basis of calories burned per minute. So, you can make your daily exercise plan.</a:t>
            </a:r>
            <a:endParaRPr lang="en-IN" spc="300" dirty="0">
              <a:effectLst/>
              <a:latin typeface="+mj-lt"/>
              <a:ea typeface="Calibri" panose="020F0502020204030204" pitchFamily="34" charset="0"/>
              <a:cs typeface="Dubai Medium" panose="020B0603030403030204" pitchFamily="34" charset="-78"/>
            </a:endParaRPr>
          </a:p>
          <a:p>
            <a:pPr>
              <a:lnSpc>
                <a:spcPct val="115000"/>
              </a:lnSpc>
              <a:spcAft>
                <a:spcPts val="1000"/>
              </a:spcAft>
            </a:pPr>
            <a:r>
              <a:rPr lang="en-US" sz="2000" spc="300" dirty="0">
                <a:effectLst/>
                <a:latin typeface="+mj-lt"/>
                <a:ea typeface="Calibri" panose="020F0502020204030204" pitchFamily="34" charset="0"/>
                <a:cs typeface="Dubai Medium" panose="020B0603030403030204" pitchFamily="34" charset="-78"/>
              </a:rPr>
              <a:t> The activities are:</a:t>
            </a:r>
            <a:endParaRPr lang="en-IN" spc="300" dirty="0">
              <a:effectLst/>
              <a:latin typeface="+mj-lt"/>
              <a:ea typeface="Calibri" panose="020F0502020204030204" pitchFamily="34" charset="0"/>
              <a:cs typeface="Dubai Medium" panose="020B0603030403030204" pitchFamily="34" charset="-78"/>
            </a:endParaRPr>
          </a:p>
          <a:p>
            <a:pPr marL="342900" lvl="0" indent="-342900">
              <a:lnSpc>
                <a:spcPct val="115000"/>
              </a:lnSpc>
              <a:spcAft>
                <a:spcPts val="1000"/>
              </a:spcAft>
              <a:buFont typeface="+mj-lt"/>
              <a:buAutoNum type="arabicPeriod"/>
            </a:pPr>
            <a:r>
              <a:rPr lang="en-US" sz="2000" spc="300" dirty="0">
                <a:effectLst/>
                <a:latin typeface="+mj-lt"/>
                <a:ea typeface="Calibri" panose="020F0502020204030204" pitchFamily="34" charset="0"/>
                <a:cs typeface="Dubai Medium" panose="020B0603030403030204" pitchFamily="34" charset="-78"/>
              </a:rPr>
              <a:t>Bicycling 	2. Dancing 	3. Yoga	4. Jumping Rope	5. Body Stretching 6.	Swimming 	7. Walking</a:t>
            </a:r>
            <a:endParaRPr lang="en-IN" spc="300" dirty="0">
              <a:effectLst/>
              <a:latin typeface="+mj-lt"/>
              <a:ea typeface="Calibri" panose="020F0502020204030204" pitchFamily="34" charset="0"/>
              <a:cs typeface="Dubai Medium" panose="020B0603030403030204" pitchFamily="34" charset="-78"/>
            </a:endParaRPr>
          </a:p>
          <a:p>
            <a:pPr>
              <a:lnSpc>
                <a:spcPct val="115000"/>
              </a:lnSpc>
              <a:spcAft>
                <a:spcPts val="1000"/>
              </a:spcAft>
            </a:pPr>
            <a:r>
              <a:rPr lang="en-US" sz="2000" spc="300" dirty="0">
                <a:effectLst/>
                <a:latin typeface="+mj-lt"/>
                <a:ea typeface="Calibri" panose="020F0502020204030204" pitchFamily="34" charset="0"/>
                <a:cs typeface="Dubai Medium" panose="020B0603030403030204" pitchFamily="34" charset="-78"/>
              </a:rPr>
              <a:t> </a:t>
            </a:r>
            <a:endParaRPr lang="en-IN" spc="300" dirty="0">
              <a:effectLst/>
              <a:latin typeface="+mj-lt"/>
              <a:ea typeface="Calibri" panose="020F0502020204030204" pitchFamily="34" charset="0"/>
              <a:cs typeface="Dubai Medium" panose="020B0603030403030204" pitchFamily="34" charset="-78"/>
            </a:endParaRPr>
          </a:p>
          <a:p>
            <a:pPr>
              <a:lnSpc>
                <a:spcPct val="115000"/>
              </a:lnSpc>
              <a:spcAft>
                <a:spcPts val="1000"/>
              </a:spcAft>
            </a:pPr>
            <a:r>
              <a:rPr lang="en-US" sz="2000" spc="300" dirty="0">
                <a:effectLst/>
                <a:latin typeface="+mj-lt"/>
                <a:ea typeface="Calibri" panose="020F0502020204030204" pitchFamily="34" charset="0"/>
                <a:cs typeface="Dubai Medium" panose="020B0603030403030204" pitchFamily="34" charset="-78"/>
              </a:rPr>
              <a:t>We hope you regularly care for yourself by following some activities. </a:t>
            </a:r>
            <a:endParaRPr lang="en-IN" spc="300" dirty="0">
              <a:effectLst/>
              <a:latin typeface="+mj-lt"/>
              <a:ea typeface="Calibri" panose="020F0502020204030204" pitchFamily="34" charset="0"/>
              <a:cs typeface="Dubai Medium" panose="020B0603030403030204" pitchFamily="34" charset="-78"/>
            </a:endParaRPr>
          </a:p>
        </p:txBody>
      </p:sp>
      <p:pic>
        <p:nvPicPr>
          <p:cNvPr id="7" name="Picture 2">
            <a:extLst>
              <a:ext uri="{FF2B5EF4-FFF2-40B4-BE49-F238E27FC236}">
                <a16:creationId xmlns:a16="http://schemas.microsoft.com/office/drawing/2014/main" id="{C1C4E89D-72D6-4DAC-9F2D-CE221BAF28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680"/>
          <a:stretch/>
        </p:blipFill>
        <p:spPr bwMode="auto">
          <a:xfrm>
            <a:off x="9258300" y="3566160"/>
            <a:ext cx="2933700"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8070717E-A54B-40B0-B795-B480A314E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4" b="32062"/>
          <a:stretch/>
        </p:blipFill>
        <p:spPr bwMode="auto">
          <a:xfrm>
            <a:off x="9258300" y="0"/>
            <a:ext cx="2933700" cy="356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97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01605-4D6B-4591-BB2E-434773742A6B}"/>
              </a:ext>
            </a:extLst>
          </p:cNvPr>
          <p:cNvSpPr txBox="1"/>
          <p:nvPr/>
        </p:nvSpPr>
        <p:spPr>
          <a:xfrm>
            <a:off x="329184" y="173736"/>
            <a:ext cx="5078442" cy="584775"/>
          </a:xfrm>
          <a:prstGeom prst="rect">
            <a:avLst/>
          </a:prstGeom>
          <a:noFill/>
        </p:spPr>
        <p:txBody>
          <a:bodyPr wrap="none" rtlCol="0">
            <a:spAutoFit/>
          </a:bodyPr>
          <a:lstStyle/>
          <a:p>
            <a:r>
              <a:rPr lang="en-IN" sz="3200" u="sng" dirty="0"/>
              <a:t>Firebase Database Benefits -:</a:t>
            </a:r>
          </a:p>
        </p:txBody>
      </p:sp>
      <p:sp>
        <p:nvSpPr>
          <p:cNvPr id="4" name="TextBox 3">
            <a:extLst>
              <a:ext uri="{FF2B5EF4-FFF2-40B4-BE49-F238E27FC236}">
                <a16:creationId xmlns:a16="http://schemas.microsoft.com/office/drawing/2014/main" id="{727B17E7-9C21-4C91-9F04-AC375A80D6C4}"/>
              </a:ext>
            </a:extLst>
          </p:cNvPr>
          <p:cNvSpPr txBox="1"/>
          <p:nvPr/>
        </p:nvSpPr>
        <p:spPr>
          <a:xfrm>
            <a:off x="2631186" y="963709"/>
            <a:ext cx="6103620" cy="4930581"/>
          </a:xfrm>
          <a:prstGeom prst="rect">
            <a:avLst/>
          </a:prstGeom>
          <a:noFill/>
        </p:spPr>
        <p:txBody>
          <a:bodyPr wrap="square">
            <a:spAutoFit/>
          </a:bodyPr>
          <a:lstStyle/>
          <a:p>
            <a:pPr marL="285750" indent="-285750" algn="l">
              <a:lnSpc>
                <a:spcPct val="200000"/>
              </a:lnSpc>
              <a:buFont typeface="Wingdings" panose="05000000000000000000" pitchFamily="2" charset="2"/>
              <a:buChar char="§"/>
            </a:pPr>
            <a:r>
              <a:rPr lang="en-US" sz="2000" i="0" dirty="0">
                <a:solidFill>
                  <a:srgbClr val="222222"/>
                </a:solidFill>
                <a:effectLst/>
                <a:latin typeface="-apple-system"/>
              </a:rPr>
              <a:t>Real-time Database Helps to Store and Synchronize Data</a:t>
            </a:r>
          </a:p>
          <a:p>
            <a:pPr marL="285750" indent="-285750">
              <a:lnSpc>
                <a:spcPct val="200000"/>
              </a:lnSpc>
              <a:buFont typeface="Wingdings" panose="05000000000000000000" pitchFamily="2" charset="2"/>
              <a:buChar char="§"/>
            </a:pPr>
            <a:r>
              <a:rPr lang="en-US" sz="2000" i="0" dirty="0">
                <a:solidFill>
                  <a:srgbClr val="222222"/>
                </a:solidFill>
                <a:effectLst/>
                <a:latin typeface="-apple-system"/>
              </a:rPr>
              <a:t>Firebase has Become Smarter with Google Analytics</a:t>
            </a:r>
          </a:p>
          <a:p>
            <a:pPr marL="285750" indent="-285750">
              <a:lnSpc>
                <a:spcPct val="200000"/>
              </a:lnSpc>
              <a:buFont typeface="Wingdings" panose="05000000000000000000" pitchFamily="2" charset="2"/>
              <a:buChar char="§"/>
            </a:pPr>
            <a:r>
              <a:rPr lang="en-US" sz="2000" i="0" dirty="0">
                <a:solidFill>
                  <a:srgbClr val="222222"/>
                </a:solidFill>
                <a:effectLst/>
                <a:latin typeface="-apple-system"/>
              </a:rPr>
              <a:t>Firebase Offers Facility of Crash Reporting to Fix Bugs Quickly</a:t>
            </a:r>
          </a:p>
          <a:p>
            <a:pPr marL="285750" indent="-285750">
              <a:lnSpc>
                <a:spcPct val="200000"/>
              </a:lnSpc>
              <a:buFont typeface="Wingdings" panose="05000000000000000000" pitchFamily="2" charset="2"/>
              <a:buChar char="§"/>
            </a:pPr>
            <a:r>
              <a:rPr lang="en-US" sz="2000" i="0" dirty="0">
                <a:solidFill>
                  <a:srgbClr val="222222"/>
                </a:solidFill>
                <a:effectLst/>
                <a:latin typeface="-apple-system"/>
              </a:rPr>
              <a:t>Fast and Secured Web Hosting</a:t>
            </a:r>
          </a:p>
          <a:p>
            <a:pPr marL="285750" indent="-285750">
              <a:lnSpc>
                <a:spcPct val="200000"/>
              </a:lnSpc>
              <a:buFont typeface="Wingdings" panose="05000000000000000000" pitchFamily="2" charset="2"/>
              <a:buChar char="§"/>
            </a:pPr>
            <a:r>
              <a:rPr lang="en-IN" sz="2000" i="0" dirty="0">
                <a:solidFill>
                  <a:srgbClr val="222222"/>
                </a:solidFill>
                <a:effectLst/>
                <a:latin typeface="-apple-system"/>
              </a:rPr>
              <a:t>Firebase Authentication</a:t>
            </a:r>
          </a:p>
          <a:p>
            <a:pPr marL="285750" indent="-285750">
              <a:lnSpc>
                <a:spcPct val="200000"/>
              </a:lnSpc>
              <a:buFont typeface="Wingdings" panose="05000000000000000000" pitchFamily="2" charset="2"/>
              <a:buChar char="§"/>
            </a:pPr>
            <a:r>
              <a:rPr lang="en-US" sz="2000" i="0" dirty="0">
                <a:solidFill>
                  <a:srgbClr val="222222"/>
                </a:solidFill>
                <a:effectLst/>
                <a:latin typeface="-apple-system"/>
              </a:rPr>
              <a:t>Firebase Allows the Content Storage with Ease</a:t>
            </a:r>
          </a:p>
        </p:txBody>
      </p:sp>
      <p:pic>
        <p:nvPicPr>
          <p:cNvPr id="4098" name="Picture 2" descr="firebase for app development">
            <a:extLst>
              <a:ext uri="{FF2B5EF4-FFF2-40B4-BE49-F238E27FC236}">
                <a16:creationId xmlns:a16="http://schemas.microsoft.com/office/drawing/2014/main" id="{F8CA45E5-5298-4C7A-845A-D4CCA6AA6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272" y="3785616"/>
            <a:ext cx="3212592" cy="160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52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1A463-D968-4ACA-AEE2-AE7A69C75CE5}"/>
              </a:ext>
            </a:extLst>
          </p:cNvPr>
          <p:cNvSpPr txBox="1"/>
          <p:nvPr/>
        </p:nvSpPr>
        <p:spPr>
          <a:xfrm>
            <a:off x="694944" y="530352"/>
            <a:ext cx="8460486" cy="4385816"/>
          </a:xfrm>
          <a:prstGeom prst="rect">
            <a:avLst/>
          </a:prstGeom>
          <a:noFill/>
        </p:spPr>
        <p:txBody>
          <a:bodyPr wrap="square">
            <a:spAutoFit/>
          </a:bodyPr>
          <a:lstStyle/>
          <a:p>
            <a:pPr>
              <a:lnSpc>
                <a:spcPct val="115000"/>
              </a:lnSpc>
              <a:spcAft>
                <a:spcPts val="1000"/>
              </a:spcAft>
            </a:pPr>
            <a:r>
              <a:rPr lang="en-US" sz="2400" b="1" u="sng" spc="300" dirty="0">
                <a:latin typeface="+mj-lt"/>
                <a:ea typeface="Times New Roman" panose="02020603050405020304" pitchFamily="18" charset="0"/>
                <a:cs typeface="Times New Roman" panose="02020603050405020304" pitchFamily="18" charset="0"/>
              </a:rPr>
              <a:t>A</a:t>
            </a:r>
            <a:r>
              <a:rPr lang="en-US" sz="2400" b="1" u="sng" spc="300" dirty="0">
                <a:effectLst/>
                <a:latin typeface="+mj-lt"/>
                <a:ea typeface="Times New Roman" panose="02020603050405020304" pitchFamily="18" charset="0"/>
                <a:cs typeface="Times New Roman" panose="02020603050405020304" pitchFamily="18" charset="0"/>
              </a:rPr>
              <a:t>dvantages</a:t>
            </a:r>
            <a:r>
              <a:rPr lang="en-US" sz="2400" b="1" u="sng" spc="300" dirty="0">
                <a:effectLst/>
                <a:latin typeface="+mj-lt"/>
                <a:ea typeface="Times New Roman" panose="02020603050405020304" pitchFamily="18" charset="0"/>
                <a:cs typeface="Calibri" panose="020F0502020204030204" pitchFamily="34" charset="0"/>
              </a:rPr>
              <a:t>:</a:t>
            </a:r>
            <a:endParaRPr lang="en-IN" sz="1200" spc="300" dirty="0">
              <a:effectLst/>
              <a:latin typeface="+mj-lt"/>
              <a:ea typeface="Calibri" panose="020F0502020204030204" pitchFamily="34" charset="0"/>
              <a:cs typeface="Times New Roman" panose="02020603050405020304" pitchFamily="18" charset="0"/>
            </a:endParaRPr>
          </a:p>
          <a:p>
            <a:pPr>
              <a:lnSpc>
                <a:spcPct val="115000"/>
              </a:lnSpc>
              <a:spcAft>
                <a:spcPts val="1000"/>
              </a:spcAft>
            </a:pPr>
            <a:r>
              <a:rPr lang="en-US" sz="1600" b="1" spc="300" dirty="0">
                <a:effectLst/>
                <a:latin typeface="+mj-lt"/>
                <a:ea typeface="Times New Roman" panose="02020603050405020304" pitchFamily="18" charset="0"/>
                <a:cs typeface="Calibri" panose="020F0502020204030204" pitchFamily="34" charset="0"/>
              </a:rPr>
              <a:t> </a:t>
            </a:r>
            <a:endParaRPr lang="en-IN" sz="12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spc="300" dirty="0">
                <a:effectLst/>
                <a:latin typeface="+mj-lt"/>
                <a:ea typeface="Calibri" panose="020F0502020204030204" pitchFamily="34" charset="0"/>
                <a:cs typeface="Times New Roman" panose="02020603050405020304" pitchFamily="18" charset="0"/>
              </a:rPr>
              <a:t>system is easy to understand and user friendly.</a:t>
            </a:r>
            <a:endParaRPr lang="en-IN" sz="12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spc="300" dirty="0">
                <a:effectLst/>
                <a:latin typeface="+mj-lt"/>
                <a:ea typeface="Calibri" panose="020F0502020204030204" pitchFamily="34" charset="0"/>
                <a:cs typeface="Times New Roman" panose="02020603050405020304" pitchFamily="18" charset="0"/>
              </a:rPr>
              <a:t>user can also connect with their android device.</a:t>
            </a:r>
            <a:endParaRPr lang="en-IN" sz="12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spc="300" dirty="0">
                <a:effectLst/>
                <a:latin typeface="+mj-lt"/>
                <a:ea typeface="Calibri" panose="020F0502020204030204" pitchFamily="34" charset="0"/>
                <a:cs typeface="Times New Roman" panose="02020603050405020304" pitchFamily="18" charset="0"/>
              </a:rPr>
              <a:t>based on the food consumed by the user, the ai system automatically calculates </a:t>
            </a:r>
            <a:r>
              <a:rPr lang="en-US" sz="2000" spc="300" dirty="0" err="1">
                <a:effectLst/>
                <a:latin typeface="+mj-lt"/>
                <a:ea typeface="Calibri" panose="020F0502020204030204" pitchFamily="34" charset="0"/>
                <a:cs typeface="Times New Roman" panose="02020603050405020304" pitchFamily="18" charset="0"/>
              </a:rPr>
              <a:t>bmi</a:t>
            </a:r>
            <a:r>
              <a:rPr lang="en-US" sz="2000" spc="300" dirty="0">
                <a:effectLst/>
                <a:latin typeface="+mj-lt"/>
                <a:ea typeface="Calibri" panose="020F0502020204030204" pitchFamily="34" charset="0"/>
                <a:cs typeface="Times New Roman" panose="02020603050405020304" pitchFamily="18" charset="0"/>
              </a:rPr>
              <a:t>.</a:t>
            </a:r>
            <a:endParaRPr lang="en-IN" sz="12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spc="300" dirty="0">
                <a:effectLst/>
                <a:latin typeface="+mj-lt"/>
                <a:ea typeface="Calibri" panose="020F0502020204030204" pitchFamily="34" charset="0"/>
                <a:cs typeface="Times New Roman" panose="02020603050405020304" pitchFamily="18" charset="0"/>
              </a:rPr>
              <a:t>displays food consumed date wise and graphically.</a:t>
            </a:r>
            <a:endParaRPr lang="en-IN" sz="12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spc="300" dirty="0">
                <a:effectLst/>
                <a:latin typeface="+mj-lt"/>
                <a:ea typeface="Calibri" panose="020F0502020204030204" pitchFamily="34" charset="0"/>
                <a:cs typeface="Times New Roman" panose="02020603050405020304" pitchFamily="18" charset="0"/>
              </a:rPr>
              <a:t>required this kind of device who can help to take care of our health.</a:t>
            </a:r>
            <a:endParaRPr lang="en-IN" sz="12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spc="300" dirty="0">
                <a:effectLst/>
                <a:latin typeface="+mj-lt"/>
                <a:ea typeface="Calibri" panose="020F0502020204030204" pitchFamily="34" charset="0"/>
                <a:cs typeface="Times New Roman" panose="02020603050405020304" pitchFamily="18" charset="0"/>
              </a:rPr>
              <a:t>this system helps us to tell what to eat or not.</a:t>
            </a:r>
            <a:endParaRPr lang="en-IN" sz="1200" spc="300" dirty="0">
              <a:effectLst/>
              <a:latin typeface="+mj-lt"/>
              <a:ea typeface="Calibri" panose="020F0502020204030204" pitchFamily="34" charset="0"/>
              <a:cs typeface="Times New Roman" panose="02020603050405020304" pitchFamily="18" charset="0"/>
            </a:endParaRPr>
          </a:p>
          <a:p>
            <a:r>
              <a:rPr lang="en-US" sz="2000" spc="300" dirty="0">
                <a:effectLst/>
                <a:latin typeface="+mj-lt"/>
                <a:ea typeface="Calibri" panose="020F0502020204030204" pitchFamily="34" charset="0"/>
                <a:cs typeface="Times New Roman" panose="02020603050405020304" pitchFamily="18" charset="0"/>
              </a:rPr>
              <a:t>user can connect easily to the system</a:t>
            </a:r>
            <a:endParaRPr lang="en-IN" sz="2000" spc="300" dirty="0">
              <a:latin typeface="+mj-lt"/>
            </a:endParaRPr>
          </a:p>
        </p:txBody>
      </p:sp>
    </p:spTree>
    <p:extLst>
      <p:ext uri="{BB962C8B-B14F-4D97-AF65-F5344CB8AC3E}">
        <p14:creationId xmlns:p14="http://schemas.microsoft.com/office/powerpoint/2010/main" val="181566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C1096-E5AF-438D-9BB4-29A95DAA048D}"/>
              </a:ext>
            </a:extLst>
          </p:cNvPr>
          <p:cNvSpPr txBox="1"/>
          <p:nvPr/>
        </p:nvSpPr>
        <p:spPr>
          <a:xfrm>
            <a:off x="1024128" y="471203"/>
            <a:ext cx="8695944" cy="3479992"/>
          </a:xfrm>
          <a:prstGeom prst="rect">
            <a:avLst/>
          </a:prstGeom>
          <a:noFill/>
        </p:spPr>
        <p:txBody>
          <a:bodyPr wrap="square">
            <a:spAutoFit/>
          </a:bodyPr>
          <a:lstStyle/>
          <a:p>
            <a:pPr>
              <a:lnSpc>
                <a:spcPct val="150000"/>
              </a:lnSpc>
              <a:spcAft>
                <a:spcPts val="1000"/>
              </a:spcAft>
            </a:pPr>
            <a:r>
              <a:rPr lang="en-US" sz="2800" b="1" u="sng" spc="300" dirty="0">
                <a:effectLst/>
                <a:latin typeface="+mj-lt"/>
                <a:ea typeface="Calibri" panose="020F0502020204030204" pitchFamily="34" charset="0"/>
                <a:cs typeface="Times New Roman" panose="02020603050405020304" pitchFamily="18" charset="0"/>
              </a:rPr>
              <a:t>Disadvantages:</a:t>
            </a:r>
          </a:p>
          <a:p>
            <a:pPr>
              <a:lnSpc>
                <a:spcPct val="150000"/>
              </a:lnSpc>
              <a:spcAft>
                <a:spcPts val="1000"/>
              </a:spcAft>
            </a:pPr>
            <a:endParaRPr lang="en-IN" sz="14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spc="300" dirty="0">
                <a:effectLst/>
                <a:latin typeface="+mj-lt"/>
                <a:ea typeface="Calibri" panose="020F0502020204030204" pitchFamily="34" charset="0"/>
                <a:cs typeface="Times New Roman" panose="02020603050405020304" pitchFamily="18" charset="0"/>
              </a:rPr>
              <a:t>Requires an active internet connection.</a:t>
            </a:r>
          </a:p>
          <a:p>
            <a:pPr lvl="0">
              <a:lnSpc>
                <a:spcPct val="115000"/>
              </a:lnSpc>
            </a:pPr>
            <a:endParaRPr lang="en-IN" sz="14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400" spc="300" dirty="0">
                <a:effectLst/>
                <a:latin typeface="+mj-lt"/>
                <a:ea typeface="Calibri" panose="020F0502020204030204" pitchFamily="34" charset="0"/>
                <a:cs typeface="Times New Roman" panose="02020603050405020304" pitchFamily="18" charset="0"/>
              </a:rPr>
              <a:t>System may provide inaccurate results if data entered incorrectly.</a:t>
            </a:r>
          </a:p>
          <a:p>
            <a:pPr lvl="0">
              <a:lnSpc>
                <a:spcPct val="115000"/>
              </a:lnSpc>
            </a:pPr>
            <a:endParaRPr lang="en-IN" sz="1400" spc="300" dirty="0">
              <a:effectLst/>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spc="300" dirty="0">
                <a:effectLst/>
                <a:latin typeface="+mj-lt"/>
                <a:ea typeface="Calibri" panose="020F0502020204030204" pitchFamily="34" charset="0"/>
                <a:cs typeface="Times New Roman" panose="02020603050405020304" pitchFamily="18" charset="0"/>
              </a:rPr>
              <a:t>Doesn’t give out a diet plan, just suggestions.</a:t>
            </a:r>
            <a:endParaRPr lang="en-IN" sz="1400" spc="3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4199955"/>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267</TotalTime>
  <Words>805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Calibri</vt:lpstr>
      <vt:lpstr>Dubai Medium</vt:lpstr>
      <vt:lpstr>Franklin Gothic Demi Cond</vt:lpstr>
      <vt:lpstr>Gill Sans MT</vt:lpstr>
      <vt:lpstr>Symbol</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Shivang Gupta-18SCSE1010039</dc:creator>
  <cp:lastModifiedBy>Shivang Gupta-18SCSE1010039</cp:lastModifiedBy>
  <cp:revision>9</cp:revision>
  <dcterms:created xsi:type="dcterms:W3CDTF">2020-09-20T07:22:51Z</dcterms:created>
  <dcterms:modified xsi:type="dcterms:W3CDTF">2020-09-20T11:50:28Z</dcterms:modified>
</cp:coreProperties>
</file>