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413"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224821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388C1-537C-42A7-8F66-25892C6F59B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3169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214148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462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810956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360717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3682123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401717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3677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112297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270900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388C1-537C-42A7-8F66-25892C6F59B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3491834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388C1-537C-42A7-8F66-25892C6F59B5}"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163362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125027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160706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B388C1-537C-42A7-8F66-25892C6F59B5}" type="datetimeFigureOut">
              <a:rPr lang="en-IN" smtClean="0"/>
              <a:t>28-08-2025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208032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388C1-537C-42A7-8F66-25892C6F59B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92E98-0510-4C29-AD53-EB0D3567D0CE}" type="slidenum">
              <a:rPr lang="en-IN" smtClean="0"/>
              <a:t>‹#›</a:t>
            </a:fld>
            <a:endParaRPr lang="en-IN"/>
          </a:p>
        </p:txBody>
      </p:sp>
    </p:spTree>
    <p:extLst>
      <p:ext uri="{BB962C8B-B14F-4D97-AF65-F5344CB8AC3E}">
        <p14:creationId xmlns:p14="http://schemas.microsoft.com/office/powerpoint/2010/main" val="13447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B388C1-537C-42A7-8F66-25892C6F59B5}" type="datetimeFigureOut">
              <a:rPr lang="en-IN" smtClean="0"/>
              <a:t>28-08-2025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F92E98-0510-4C29-AD53-EB0D3567D0CE}" type="slidenum">
              <a:rPr lang="en-IN" smtClean="0"/>
              <a:t>‹#›</a:t>
            </a:fld>
            <a:endParaRPr lang="en-IN"/>
          </a:p>
        </p:txBody>
      </p:sp>
    </p:spTree>
    <p:extLst>
      <p:ext uri="{BB962C8B-B14F-4D97-AF65-F5344CB8AC3E}">
        <p14:creationId xmlns:p14="http://schemas.microsoft.com/office/powerpoint/2010/main" val="116058659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5780-9193-8909-2176-8FB468264D0C}"/>
              </a:ext>
            </a:extLst>
          </p:cNvPr>
          <p:cNvSpPr>
            <a:spLocks noGrp="1"/>
          </p:cNvSpPr>
          <p:nvPr>
            <p:ph type="ctrTitle"/>
          </p:nvPr>
        </p:nvSpPr>
        <p:spPr>
          <a:xfrm>
            <a:off x="1381198" y="461914"/>
            <a:ext cx="8825658" cy="2055044"/>
          </a:xfrm>
        </p:spPr>
        <p:txBody>
          <a:bodyPr/>
          <a:lstStyle/>
          <a:p>
            <a:pPr algn="ctr"/>
            <a:r>
              <a:rPr lang="en-US" sz="5400" b="1" i="1" dirty="0">
                <a:solidFill>
                  <a:schemeClr val="accent2">
                    <a:lumMod val="75000"/>
                  </a:schemeClr>
                </a:solidFill>
              </a:rPr>
              <a:t>DATA DOMINATORS</a:t>
            </a:r>
            <a:br>
              <a:rPr lang="en-US" sz="5400" dirty="0">
                <a:solidFill>
                  <a:srgbClr val="002060"/>
                </a:solidFill>
              </a:rPr>
            </a:br>
            <a:r>
              <a:rPr lang="en-US" sz="5400" dirty="0">
                <a:solidFill>
                  <a:srgbClr val="002060"/>
                </a:solidFill>
              </a:rPr>
              <a:t> </a:t>
            </a:r>
            <a:endParaRPr lang="en-IN" sz="5400" dirty="0">
              <a:solidFill>
                <a:srgbClr val="002060"/>
              </a:solidFill>
            </a:endParaRPr>
          </a:p>
        </p:txBody>
      </p:sp>
      <p:sp>
        <p:nvSpPr>
          <p:cNvPr id="3" name="Subtitle 2">
            <a:extLst>
              <a:ext uri="{FF2B5EF4-FFF2-40B4-BE49-F238E27FC236}">
                <a16:creationId xmlns:a16="http://schemas.microsoft.com/office/drawing/2014/main" id="{83119089-08F7-5E81-63BB-BD80DF23E4A2}"/>
              </a:ext>
            </a:extLst>
          </p:cNvPr>
          <p:cNvSpPr>
            <a:spLocks noGrp="1"/>
          </p:cNvSpPr>
          <p:nvPr>
            <p:ph type="subTitle" idx="1"/>
          </p:nvPr>
        </p:nvSpPr>
        <p:spPr>
          <a:xfrm>
            <a:off x="452487" y="2941163"/>
            <a:ext cx="5429839" cy="3454923"/>
          </a:xfrm>
        </p:spPr>
        <p:txBody>
          <a:bodyPr/>
          <a:lstStyle/>
          <a:p>
            <a:pPr marL="342900" indent="-342900">
              <a:buFont typeface="Arial" panose="020B0604020202020204" pitchFamily="34" charset="0"/>
              <a:buChar char="•"/>
            </a:pPr>
            <a:r>
              <a:rPr lang="en-US" dirty="0"/>
              <a:t>SUJA SHIVANI = 24BCE1331</a:t>
            </a:r>
          </a:p>
          <a:p>
            <a:pPr marL="342900" indent="-342900">
              <a:buFont typeface="Arial" panose="020B0604020202020204" pitchFamily="34" charset="0"/>
              <a:buChar char="•"/>
            </a:pPr>
            <a:r>
              <a:rPr lang="en-US" dirty="0"/>
              <a:t>NEHA KHETAN = 24BCE5444</a:t>
            </a:r>
          </a:p>
          <a:p>
            <a:pPr marL="342900" indent="-342900">
              <a:buFont typeface="Arial" panose="020B0604020202020204" pitchFamily="34" charset="0"/>
              <a:buChar char="•"/>
            </a:pPr>
            <a:r>
              <a:rPr lang="en-US" dirty="0"/>
              <a:t>BHAVANA REDDY R = 24BCE1980</a:t>
            </a:r>
          </a:p>
          <a:p>
            <a:pPr marL="342900" indent="-342900">
              <a:buFont typeface="Arial" panose="020B0604020202020204" pitchFamily="34" charset="0"/>
              <a:buChar char="•"/>
            </a:pPr>
            <a:r>
              <a:rPr lang="en-US" dirty="0"/>
              <a:t>SHUBHAM = 24BCE1355</a:t>
            </a:r>
          </a:p>
          <a:p>
            <a:pPr marL="342900" indent="-342900">
              <a:buFont typeface="Arial" panose="020B0604020202020204" pitchFamily="34" charset="0"/>
              <a:buChar char="•"/>
            </a:pPr>
            <a:r>
              <a:rPr lang="en-US" dirty="0"/>
              <a:t>ARAWAL SHUKLA = 24BCE5120</a:t>
            </a:r>
            <a:endParaRPr lang="en-IN" dirty="0"/>
          </a:p>
        </p:txBody>
      </p:sp>
      <p:pic>
        <p:nvPicPr>
          <p:cNvPr id="5" name="Picture 4">
            <a:extLst>
              <a:ext uri="{FF2B5EF4-FFF2-40B4-BE49-F238E27FC236}">
                <a16:creationId xmlns:a16="http://schemas.microsoft.com/office/drawing/2014/main" id="{064DC00C-E222-C0D8-CE3B-2F1B30ACE6BC}"/>
              </a:ext>
            </a:extLst>
          </p:cNvPr>
          <p:cNvPicPr>
            <a:picLocks noChangeAspect="1"/>
          </p:cNvPicPr>
          <p:nvPr/>
        </p:nvPicPr>
        <p:blipFill>
          <a:blip r:embed="rId2"/>
          <a:stretch>
            <a:fillRect/>
          </a:stretch>
        </p:blipFill>
        <p:spPr>
          <a:xfrm>
            <a:off x="6523834" y="2269166"/>
            <a:ext cx="5668166" cy="4588834"/>
          </a:xfrm>
          <a:prstGeom prst="rect">
            <a:avLst/>
          </a:prstGeom>
        </p:spPr>
      </p:pic>
    </p:spTree>
    <p:extLst>
      <p:ext uri="{BB962C8B-B14F-4D97-AF65-F5344CB8AC3E}">
        <p14:creationId xmlns:p14="http://schemas.microsoft.com/office/powerpoint/2010/main" val="113506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C9B3-7BF2-8999-C30C-5777FC1C91C5}"/>
              </a:ext>
            </a:extLst>
          </p:cNvPr>
          <p:cNvSpPr>
            <a:spLocks noGrp="1"/>
          </p:cNvSpPr>
          <p:nvPr>
            <p:ph type="ctrTitle"/>
          </p:nvPr>
        </p:nvSpPr>
        <p:spPr>
          <a:xfrm>
            <a:off x="759029" y="242741"/>
            <a:ext cx="10204344" cy="3186259"/>
          </a:xfrm>
        </p:spPr>
        <p:txBody>
          <a:bodyPr/>
          <a:lstStyle/>
          <a:p>
            <a:r>
              <a:rPr lang="en-US" sz="4000" b="1" dirty="0">
                <a:solidFill>
                  <a:schemeClr val="accent2">
                    <a:lumMod val="75000"/>
                  </a:schemeClr>
                </a:solidFill>
              </a:rPr>
              <a:t>PROBLEM STATEMENT:-</a:t>
            </a:r>
            <a:br>
              <a:rPr lang="en-US" sz="3600" dirty="0">
                <a:solidFill>
                  <a:schemeClr val="accent2">
                    <a:lumMod val="75000"/>
                  </a:schemeClr>
                </a:solidFill>
              </a:rPr>
            </a:br>
            <a:r>
              <a:rPr lang="en-US" sz="3600" dirty="0"/>
              <a:t>Build a non-invasive AI system that detects internal defects (hollow heart, black heart, Internal Heat Necrosis) in potatoes before they reach the buyer.</a:t>
            </a:r>
            <a:endParaRPr lang="en-IN" sz="3600" dirty="0"/>
          </a:p>
        </p:txBody>
      </p:sp>
      <p:pic>
        <p:nvPicPr>
          <p:cNvPr id="5" name="Picture 4">
            <a:extLst>
              <a:ext uri="{FF2B5EF4-FFF2-40B4-BE49-F238E27FC236}">
                <a16:creationId xmlns:a16="http://schemas.microsoft.com/office/drawing/2014/main" id="{C1AA73CE-48D0-C41F-FA53-8C6AADB02BAE}"/>
              </a:ext>
            </a:extLst>
          </p:cNvPr>
          <p:cNvPicPr>
            <a:picLocks noChangeAspect="1"/>
          </p:cNvPicPr>
          <p:nvPr/>
        </p:nvPicPr>
        <p:blipFill>
          <a:blip r:embed="rId2"/>
          <a:stretch>
            <a:fillRect/>
          </a:stretch>
        </p:blipFill>
        <p:spPr>
          <a:xfrm>
            <a:off x="0" y="3742442"/>
            <a:ext cx="3066071" cy="3115558"/>
          </a:xfrm>
          <a:prstGeom prst="rect">
            <a:avLst/>
          </a:prstGeom>
        </p:spPr>
      </p:pic>
      <p:pic>
        <p:nvPicPr>
          <p:cNvPr id="7" name="Picture 6">
            <a:extLst>
              <a:ext uri="{FF2B5EF4-FFF2-40B4-BE49-F238E27FC236}">
                <a16:creationId xmlns:a16="http://schemas.microsoft.com/office/drawing/2014/main" id="{2D273BCF-1E80-BC1B-5DCE-B12629BE97D1}"/>
              </a:ext>
            </a:extLst>
          </p:cNvPr>
          <p:cNvPicPr>
            <a:picLocks noChangeAspect="1"/>
          </p:cNvPicPr>
          <p:nvPr/>
        </p:nvPicPr>
        <p:blipFill>
          <a:blip r:embed="rId3"/>
          <a:stretch>
            <a:fillRect/>
          </a:stretch>
        </p:blipFill>
        <p:spPr>
          <a:xfrm>
            <a:off x="3304785" y="3742442"/>
            <a:ext cx="2791215" cy="3115558"/>
          </a:xfrm>
          <a:prstGeom prst="rect">
            <a:avLst/>
          </a:prstGeom>
        </p:spPr>
      </p:pic>
      <p:pic>
        <p:nvPicPr>
          <p:cNvPr id="9" name="Picture 8">
            <a:extLst>
              <a:ext uri="{FF2B5EF4-FFF2-40B4-BE49-F238E27FC236}">
                <a16:creationId xmlns:a16="http://schemas.microsoft.com/office/drawing/2014/main" id="{F9E3680B-AF9F-6349-6C5C-F430690E0269}"/>
              </a:ext>
            </a:extLst>
          </p:cNvPr>
          <p:cNvPicPr>
            <a:picLocks noChangeAspect="1"/>
          </p:cNvPicPr>
          <p:nvPr/>
        </p:nvPicPr>
        <p:blipFill>
          <a:blip r:embed="rId4"/>
          <a:stretch>
            <a:fillRect/>
          </a:stretch>
        </p:blipFill>
        <p:spPr>
          <a:xfrm>
            <a:off x="6334714" y="3742442"/>
            <a:ext cx="2848373" cy="3115558"/>
          </a:xfrm>
          <a:prstGeom prst="rect">
            <a:avLst/>
          </a:prstGeom>
        </p:spPr>
      </p:pic>
      <p:pic>
        <p:nvPicPr>
          <p:cNvPr id="11" name="Picture 10">
            <a:extLst>
              <a:ext uri="{FF2B5EF4-FFF2-40B4-BE49-F238E27FC236}">
                <a16:creationId xmlns:a16="http://schemas.microsoft.com/office/drawing/2014/main" id="{E4CE2662-E477-7379-1AC6-E15FB69606BC}"/>
              </a:ext>
            </a:extLst>
          </p:cNvPr>
          <p:cNvPicPr>
            <a:picLocks noChangeAspect="1"/>
          </p:cNvPicPr>
          <p:nvPr/>
        </p:nvPicPr>
        <p:blipFill>
          <a:blip r:embed="rId5"/>
          <a:stretch>
            <a:fillRect/>
          </a:stretch>
        </p:blipFill>
        <p:spPr>
          <a:xfrm>
            <a:off x="9555197" y="3803716"/>
            <a:ext cx="2382279" cy="2993010"/>
          </a:xfrm>
          <a:prstGeom prst="rect">
            <a:avLst/>
          </a:prstGeom>
        </p:spPr>
      </p:pic>
    </p:spTree>
    <p:extLst>
      <p:ext uri="{BB962C8B-B14F-4D97-AF65-F5344CB8AC3E}">
        <p14:creationId xmlns:p14="http://schemas.microsoft.com/office/powerpoint/2010/main" val="268749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6D82-9523-56A8-B65F-43CB1268F838}"/>
              </a:ext>
            </a:extLst>
          </p:cNvPr>
          <p:cNvSpPr>
            <a:spLocks noGrp="1"/>
          </p:cNvSpPr>
          <p:nvPr>
            <p:ph type="title"/>
          </p:nvPr>
        </p:nvSpPr>
        <p:spPr/>
        <p:txBody>
          <a:bodyPr/>
          <a:lstStyle/>
          <a:p>
            <a:pPr algn="ctr"/>
            <a:r>
              <a:rPr lang="en-US" sz="6000" b="1" dirty="0">
                <a:solidFill>
                  <a:schemeClr val="accent2">
                    <a:lumMod val="75000"/>
                  </a:schemeClr>
                </a:solidFill>
              </a:rPr>
              <a:t>DESCRIPTION</a:t>
            </a:r>
            <a:endParaRPr lang="en-IN" sz="6000" b="1" dirty="0">
              <a:solidFill>
                <a:schemeClr val="accent2">
                  <a:lumMod val="75000"/>
                </a:schemeClr>
              </a:solidFill>
            </a:endParaRPr>
          </a:p>
        </p:txBody>
      </p:sp>
      <p:sp>
        <p:nvSpPr>
          <p:cNvPr id="3" name="Content Placeholder 2">
            <a:extLst>
              <a:ext uri="{FF2B5EF4-FFF2-40B4-BE49-F238E27FC236}">
                <a16:creationId xmlns:a16="http://schemas.microsoft.com/office/drawing/2014/main" id="{7E5E018F-43B7-485A-2C69-E16127035B7A}"/>
              </a:ext>
            </a:extLst>
          </p:cNvPr>
          <p:cNvSpPr>
            <a:spLocks noGrp="1"/>
          </p:cNvSpPr>
          <p:nvPr>
            <p:ph idx="1"/>
          </p:nvPr>
        </p:nvSpPr>
        <p:spPr>
          <a:xfrm>
            <a:off x="1103312" y="1555424"/>
            <a:ext cx="8946541" cy="4692976"/>
          </a:xfrm>
        </p:spPr>
        <p:txBody>
          <a:bodyPr/>
          <a:lstStyle/>
          <a:p>
            <a:pPr marL="0" indent="0">
              <a:buNone/>
            </a:pPr>
            <a:r>
              <a:rPr lang="en-US" dirty="0"/>
              <a:t>The proposed system is a </a:t>
            </a:r>
            <a:r>
              <a:rPr lang="en-US" b="1" dirty="0"/>
              <a:t>non-invasive AI-based quality detector</a:t>
            </a:r>
            <a:r>
              <a:rPr lang="en-US" dirty="0"/>
              <a:t> for potatoes that identifies internal defects such as hollow heart, black heart, and internal heat necrosis before reaching consumers. Potatoes are scanned using </a:t>
            </a:r>
            <a:r>
              <a:rPr lang="en-US" b="1" dirty="0"/>
              <a:t>near-infrared (NIR), shortwave infrared (SWIR), or low-dose X-ray imaging</a:t>
            </a:r>
            <a:r>
              <a:rPr lang="en-US" dirty="0"/>
              <a:t>, which can penetrate the tuber without damage. The captured images are preprocessed and analyzed by a </a:t>
            </a:r>
            <a:r>
              <a:rPr lang="en-US" b="1" dirty="0"/>
              <a:t>deep learning model</a:t>
            </a:r>
            <a:r>
              <a:rPr lang="en-US" dirty="0"/>
              <a:t> trained on labeled samples to recognize defect patterns. Based on the model’s predictions, the system classifies each potato as healthy ,hollow heart, black heart or Internal Heat Necrosis in real time. This ensures </a:t>
            </a:r>
            <a:r>
              <a:rPr lang="en-US" b="1" dirty="0"/>
              <a:t>fast, accurate, and non-destructive quality control</a:t>
            </a:r>
            <a:r>
              <a:rPr lang="en-US" dirty="0"/>
              <a:t>, reducing waste and maintaining high standards for buyers.</a:t>
            </a:r>
            <a:endParaRPr lang="en-IN" dirty="0"/>
          </a:p>
        </p:txBody>
      </p:sp>
    </p:spTree>
    <p:extLst>
      <p:ext uri="{BB962C8B-B14F-4D97-AF65-F5344CB8AC3E}">
        <p14:creationId xmlns:p14="http://schemas.microsoft.com/office/powerpoint/2010/main" val="35393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C7EAA1-2636-0D82-8A7D-72A2238A361B}"/>
              </a:ext>
            </a:extLst>
          </p:cNvPr>
          <p:cNvPicPr>
            <a:picLocks noChangeAspect="1"/>
          </p:cNvPicPr>
          <p:nvPr/>
        </p:nvPicPr>
        <p:blipFill>
          <a:blip r:embed="rId2"/>
          <a:stretch>
            <a:fillRect/>
          </a:stretch>
        </p:blipFill>
        <p:spPr>
          <a:xfrm>
            <a:off x="331508" y="260415"/>
            <a:ext cx="11719035" cy="6337170"/>
          </a:xfrm>
          <a:prstGeom prst="rect">
            <a:avLst/>
          </a:prstGeom>
        </p:spPr>
      </p:pic>
      <p:sp>
        <p:nvSpPr>
          <p:cNvPr id="4" name="TextBox 3">
            <a:extLst>
              <a:ext uri="{FF2B5EF4-FFF2-40B4-BE49-F238E27FC236}">
                <a16:creationId xmlns:a16="http://schemas.microsoft.com/office/drawing/2014/main" id="{119B8399-C3CF-6271-32BB-E436827B0CE0}"/>
              </a:ext>
            </a:extLst>
          </p:cNvPr>
          <p:cNvSpPr txBox="1"/>
          <p:nvPr/>
        </p:nvSpPr>
        <p:spPr>
          <a:xfrm>
            <a:off x="9539926" y="4198798"/>
            <a:ext cx="1093510" cy="338554"/>
          </a:xfrm>
          <a:prstGeom prst="rect">
            <a:avLst/>
          </a:prstGeom>
          <a:solidFill>
            <a:schemeClr val="tx1"/>
          </a:solidFill>
        </p:spPr>
        <p:txBody>
          <a:bodyPr wrap="square" rtlCol="0">
            <a:spAutoFit/>
          </a:bodyPr>
          <a:lstStyle/>
          <a:p>
            <a:r>
              <a:rPr lang="en-US" sz="1600" b="1" dirty="0">
                <a:solidFill>
                  <a:schemeClr val="bg1">
                    <a:lumMod val="75000"/>
                    <a:lumOff val="25000"/>
                  </a:schemeClr>
                </a:solidFill>
              </a:rPr>
              <a:t>Manual</a:t>
            </a:r>
            <a:endParaRPr lang="en-IN" sz="1600" b="1" dirty="0">
              <a:solidFill>
                <a:schemeClr val="bg1">
                  <a:lumMod val="95000"/>
                  <a:lumOff val="5000"/>
                </a:schemeClr>
              </a:solidFill>
            </a:endParaRPr>
          </a:p>
        </p:txBody>
      </p:sp>
    </p:spTree>
    <p:extLst>
      <p:ext uri="{BB962C8B-B14F-4D97-AF65-F5344CB8AC3E}">
        <p14:creationId xmlns:p14="http://schemas.microsoft.com/office/powerpoint/2010/main" val="392403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8706-32BC-0F77-DB3E-B13FE08BF45A}"/>
              </a:ext>
            </a:extLst>
          </p:cNvPr>
          <p:cNvSpPr>
            <a:spLocks noGrp="1"/>
          </p:cNvSpPr>
          <p:nvPr>
            <p:ph type="title"/>
          </p:nvPr>
        </p:nvSpPr>
        <p:spPr/>
        <p:txBody>
          <a:bodyPr/>
          <a:lstStyle/>
          <a:p>
            <a:pPr algn="ctr"/>
            <a:r>
              <a:rPr lang="en-US" b="1" dirty="0">
                <a:solidFill>
                  <a:schemeClr val="accent2">
                    <a:lumMod val="75000"/>
                  </a:schemeClr>
                </a:solidFill>
              </a:rPr>
              <a:t>FRONTENED LAYOUT</a:t>
            </a:r>
            <a:endParaRPr lang="en-IN" b="1" dirty="0">
              <a:solidFill>
                <a:schemeClr val="accent2">
                  <a:lumMod val="75000"/>
                </a:schemeClr>
              </a:solidFill>
            </a:endParaRPr>
          </a:p>
        </p:txBody>
      </p:sp>
      <p:sp>
        <p:nvSpPr>
          <p:cNvPr id="3" name="Text Placeholder 2">
            <a:extLst>
              <a:ext uri="{FF2B5EF4-FFF2-40B4-BE49-F238E27FC236}">
                <a16:creationId xmlns:a16="http://schemas.microsoft.com/office/drawing/2014/main" id="{FF6D4E03-C17E-2D89-1FE5-C326D7C7036C}"/>
              </a:ext>
            </a:extLst>
          </p:cNvPr>
          <p:cNvSpPr>
            <a:spLocks noGrp="1"/>
          </p:cNvSpPr>
          <p:nvPr>
            <p:ph type="body" idx="1"/>
          </p:nvPr>
        </p:nvSpPr>
        <p:spPr/>
        <p:txBody>
          <a:bodyPr/>
          <a:lstStyle/>
          <a:p>
            <a:r>
              <a:rPr lang="en-US" dirty="0">
                <a:solidFill>
                  <a:schemeClr val="accent1"/>
                </a:solidFill>
              </a:rPr>
              <a:t>Without Loading Image</a:t>
            </a:r>
            <a:endParaRPr lang="en-IN" dirty="0">
              <a:solidFill>
                <a:schemeClr val="accent1"/>
              </a:solidFill>
            </a:endParaRPr>
          </a:p>
        </p:txBody>
      </p:sp>
      <p:sp>
        <p:nvSpPr>
          <p:cNvPr id="5" name="Text Placeholder 4">
            <a:extLst>
              <a:ext uri="{FF2B5EF4-FFF2-40B4-BE49-F238E27FC236}">
                <a16:creationId xmlns:a16="http://schemas.microsoft.com/office/drawing/2014/main" id="{521B1C0C-1216-6372-27DE-FE7F15D5A399}"/>
              </a:ext>
            </a:extLst>
          </p:cNvPr>
          <p:cNvSpPr>
            <a:spLocks noGrp="1"/>
          </p:cNvSpPr>
          <p:nvPr>
            <p:ph type="body" sz="quarter" idx="3"/>
          </p:nvPr>
        </p:nvSpPr>
        <p:spPr>
          <a:xfrm>
            <a:off x="5654495" y="1905000"/>
            <a:ext cx="5280598" cy="576262"/>
          </a:xfrm>
        </p:spPr>
        <p:txBody>
          <a:bodyPr/>
          <a:lstStyle/>
          <a:p>
            <a:pPr algn="ctr"/>
            <a:r>
              <a:rPr lang="en-US" dirty="0">
                <a:solidFill>
                  <a:schemeClr val="accent1"/>
                </a:solidFill>
              </a:rPr>
              <a:t>            After Loading Image</a:t>
            </a:r>
            <a:endParaRPr lang="en-IN" dirty="0">
              <a:solidFill>
                <a:schemeClr val="accent1"/>
              </a:solidFill>
            </a:endParaRPr>
          </a:p>
        </p:txBody>
      </p:sp>
      <p:pic>
        <p:nvPicPr>
          <p:cNvPr id="14" name="Content Placeholder 13">
            <a:extLst>
              <a:ext uri="{FF2B5EF4-FFF2-40B4-BE49-F238E27FC236}">
                <a16:creationId xmlns:a16="http://schemas.microsoft.com/office/drawing/2014/main" id="{C92DD15A-66C2-1274-50B1-B11FE03CB5FF}"/>
              </a:ext>
            </a:extLst>
          </p:cNvPr>
          <p:cNvPicPr>
            <a:picLocks noGrp="1" noChangeAspect="1"/>
          </p:cNvPicPr>
          <p:nvPr>
            <p:ph sz="quarter" idx="4"/>
          </p:nvPr>
        </p:nvPicPr>
        <p:blipFill>
          <a:blip r:embed="rId2"/>
          <a:stretch>
            <a:fillRect/>
          </a:stretch>
        </p:blipFill>
        <p:spPr>
          <a:xfrm>
            <a:off x="6692351" y="2533014"/>
            <a:ext cx="4081935" cy="3994655"/>
          </a:xfrm>
          <a:prstGeom prst="rect">
            <a:avLst/>
          </a:prstGeom>
        </p:spPr>
      </p:pic>
      <p:pic>
        <p:nvPicPr>
          <p:cNvPr id="12" name="Content Placeholder 11">
            <a:extLst>
              <a:ext uri="{FF2B5EF4-FFF2-40B4-BE49-F238E27FC236}">
                <a16:creationId xmlns:a16="http://schemas.microsoft.com/office/drawing/2014/main" id="{EED39CEA-6A74-9057-3457-405BF02A6BBD}"/>
              </a:ext>
            </a:extLst>
          </p:cNvPr>
          <p:cNvPicPr>
            <a:picLocks noGrp="1" noChangeAspect="1"/>
          </p:cNvPicPr>
          <p:nvPr>
            <p:ph sz="half" idx="2"/>
          </p:nvPr>
        </p:nvPicPr>
        <p:blipFill>
          <a:blip r:embed="rId3"/>
          <a:stretch>
            <a:fillRect/>
          </a:stretch>
        </p:blipFill>
        <p:spPr>
          <a:xfrm>
            <a:off x="646111" y="2698375"/>
            <a:ext cx="4395787" cy="2299530"/>
          </a:xfrm>
          <a:prstGeom prst="rect">
            <a:avLst/>
          </a:prstGeom>
        </p:spPr>
      </p:pic>
    </p:spTree>
    <p:extLst>
      <p:ext uri="{BB962C8B-B14F-4D97-AF65-F5344CB8AC3E}">
        <p14:creationId xmlns:p14="http://schemas.microsoft.com/office/powerpoint/2010/main" val="8669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0C46A-892F-C91D-AEFD-770338976341}"/>
              </a:ext>
            </a:extLst>
          </p:cNvPr>
          <p:cNvSpPr>
            <a:spLocks noGrp="1"/>
          </p:cNvSpPr>
          <p:nvPr>
            <p:ph idx="1"/>
          </p:nvPr>
        </p:nvSpPr>
        <p:spPr>
          <a:xfrm>
            <a:off x="1103312" y="367646"/>
            <a:ext cx="8946541" cy="5880754"/>
          </a:xfrm>
        </p:spPr>
        <p:txBody>
          <a:bodyPr>
            <a:normAutofit lnSpcReduction="10000"/>
          </a:bodyPr>
          <a:lstStyle/>
          <a:p>
            <a:r>
              <a:rPr lang="en-IN" dirty="0">
                <a:solidFill>
                  <a:schemeClr val="accent2">
                    <a:lumMod val="50000"/>
                  </a:schemeClr>
                </a:solidFill>
              </a:rPr>
              <a:t>Choose File Button:-</a:t>
            </a:r>
          </a:p>
          <a:p>
            <a:pPr>
              <a:buFont typeface="Wingdings" panose="05000000000000000000" pitchFamily="2" charset="2"/>
              <a:buChar char="§"/>
            </a:pPr>
            <a:r>
              <a:rPr lang="en-US" dirty="0"/>
              <a:t>Function: Lets the user </a:t>
            </a:r>
            <a:r>
              <a:rPr lang="en-US" b="1" dirty="0"/>
              <a:t>browse and select an image</a:t>
            </a:r>
            <a:r>
              <a:rPr lang="en-US" dirty="0"/>
              <a:t> (e.g., a potato photo) from their device.</a:t>
            </a:r>
          </a:p>
          <a:p>
            <a:pPr>
              <a:buFont typeface="Wingdings" panose="05000000000000000000" pitchFamily="2" charset="2"/>
              <a:buChar char="§"/>
            </a:pPr>
            <a:r>
              <a:rPr lang="en-US" dirty="0"/>
              <a:t>Without selecting a file → It shows </a:t>
            </a:r>
            <a:r>
              <a:rPr lang="en-US" b="1" dirty="0"/>
              <a:t>“No file chosen”</a:t>
            </a:r>
            <a:r>
              <a:rPr lang="en-US" dirty="0"/>
              <a:t>.</a:t>
            </a:r>
          </a:p>
          <a:p>
            <a:pPr>
              <a:buFont typeface="Wingdings" panose="05000000000000000000" pitchFamily="2" charset="2"/>
              <a:buChar char="§"/>
            </a:pPr>
            <a:r>
              <a:rPr lang="en-US" dirty="0"/>
              <a:t>After selecting a file → It displays the file name.</a:t>
            </a:r>
          </a:p>
          <a:p>
            <a:pPr>
              <a:buFont typeface="Wingdings" panose="05000000000000000000" pitchFamily="2" charset="2"/>
              <a:buChar char="Ø"/>
            </a:pPr>
            <a:r>
              <a:rPr lang="en-IN" dirty="0">
                <a:solidFill>
                  <a:schemeClr val="accent2">
                    <a:lumMod val="50000"/>
                  </a:schemeClr>
                </a:solidFill>
              </a:rPr>
              <a:t>Upload &amp; </a:t>
            </a:r>
            <a:r>
              <a:rPr lang="en-IN" dirty="0" err="1">
                <a:solidFill>
                  <a:schemeClr val="accent2">
                    <a:lumMod val="50000"/>
                  </a:schemeClr>
                </a:solidFill>
              </a:rPr>
              <a:t>Analyze</a:t>
            </a:r>
            <a:r>
              <a:rPr lang="en-IN" dirty="0">
                <a:solidFill>
                  <a:schemeClr val="accent2">
                    <a:lumMod val="50000"/>
                  </a:schemeClr>
                </a:solidFill>
              </a:rPr>
              <a:t> Button:-</a:t>
            </a:r>
          </a:p>
          <a:p>
            <a:pPr>
              <a:buFont typeface="Wingdings" panose="05000000000000000000" pitchFamily="2" charset="2"/>
              <a:buChar char="§"/>
            </a:pPr>
            <a:r>
              <a:rPr lang="en-US" dirty="0"/>
              <a:t>Function: After choosing an image, clicking this sends it to the </a:t>
            </a:r>
            <a:r>
              <a:rPr lang="en-US" b="1" dirty="0"/>
              <a:t>AI model for analysis</a:t>
            </a:r>
            <a:r>
              <a:rPr lang="en-US" dirty="0"/>
              <a:t>.</a:t>
            </a:r>
          </a:p>
          <a:p>
            <a:pPr>
              <a:buFont typeface="Wingdings" panose="05000000000000000000" pitchFamily="2" charset="2"/>
              <a:buChar char="§"/>
            </a:pPr>
            <a:r>
              <a:rPr lang="en-US" dirty="0"/>
              <a:t>Before choosing an image → Still clickable, but will not analyze until a file is selected.</a:t>
            </a:r>
          </a:p>
          <a:p>
            <a:pPr>
              <a:buFont typeface="Wingdings" panose="05000000000000000000" pitchFamily="2" charset="2"/>
              <a:buChar char="§"/>
            </a:pPr>
            <a:r>
              <a:rPr lang="en-US" dirty="0"/>
              <a:t>After choosing an image → Becomes active to process the uploaded photo.</a:t>
            </a:r>
          </a:p>
          <a:p>
            <a:pPr>
              <a:buFont typeface="Wingdings" panose="05000000000000000000" pitchFamily="2" charset="2"/>
              <a:buChar char="Ø"/>
            </a:pPr>
            <a:r>
              <a:rPr lang="en-IN" b="1" dirty="0">
                <a:solidFill>
                  <a:schemeClr val="accent2">
                    <a:lumMod val="50000"/>
                  </a:schemeClr>
                </a:solidFill>
              </a:rPr>
              <a:t>Analysis Result Section:-</a:t>
            </a:r>
          </a:p>
          <a:p>
            <a:pPr>
              <a:buFont typeface="Wingdings" panose="05000000000000000000" pitchFamily="2" charset="2"/>
              <a:buChar char="§"/>
            </a:pPr>
            <a:r>
              <a:rPr lang="en-US" dirty="0"/>
              <a:t>Appears </a:t>
            </a:r>
            <a:r>
              <a:rPr lang="en-US" b="1" dirty="0"/>
              <a:t>only after uploading and analyzing</a:t>
            </a:r>
            <a:r>
              <a:rPr lang="en-US" dirty="0"/>
              <a:t>.</a:t>
            </a:r>
          </a:p>
          <a:p>
            <a:pPr>
              <a:buFont typeface="Wingdings" panose="05000000000000000000" pitchFamily="2" charset="2"/>
              <a:buChar char="§"/>
            </a:pPr>
            <a:r>
              <a:rPr lang="en-US" dirty="0"/>
              <a:t>Purpose: Gives the </a:t>
            </a:r>
            <a:r>
              <a:rPr lang="en-US" b="1" dirty="0"/>
              <a:t>final AI analysis output</a:t>
            </a:r>
            <a:r>
              <a:rPr lang="en-US" dirty="0"/>
              <a:t> for the uploaded potato image.</a:t>
            </a:r>
            <a:endParaRPr lang="en-IN" dirty="0">
              <a:solidFill>
                <a:schemeClr val="accent2">
                  <a:lumMod val="50000"/>
                </a:schemeClr>
              </a:solidFill>
            </a:endParaRPr>
          </a:p>
          <a:p>
            <a:pPr marL="0" indent="0">
              <a:buNone/>
            </a:pPr>
            <a:endParaRPr lang="en-IN" dirty="0">
              <a:solidFill>
                <a:schemeClr val="accent2">
                  <a:lumMod val="50000"/>
                </a:schemeClr>
              </a:solidFill>
            </a:endParaRPr>
          </a:p>
          <a:p>
            <a:pPr marL="0" indent="0">
              <a:buNone/>
            </a:pPr>
            <a:endParaRPr lang="en-IN" dirty="0"/>
          </a:p>
        </p:txBody>
      </p:sp>
    </p:spTree>
    <p:extLst>
      <p:ext uri="{BB962C8B-B14F-4D97-AF65-F5344CB8AC3E}">
        <p14:creationId xmlns:p14="http://schemas.microsoft.com/office/powerpoint/2010/main" val="170460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8108-1CE8-E1D4-FF51-9A393E0DA51C}"/>
              </a:ext>
            </a:extLst>
          </p:cNvPr>
          <p:cNvSpPr>
            <a:spLocks noGrp="1"/>
          </p:cNvSpPr>
          <p:nvPr>
            <p:ph type="title"/>
          </p:nvPr>
        </p:nvSpPr>
        <p:spPr/>
        <p:txBody>
          <a:bodyPr/>
          <a:lstStyle/>
          <a:p>
            <a:pPr algn="ctr"/>
            <a:r>
              <a:rPr lang="en-US" sz="4800" dirty="0">
                <a:solidFill>
                  <a:schemeClr val="accent4">
                    <a:lumMod val="75000"/>
                  </a:schemeClr>
                </a:solidFill>
              </a:rPr>
              <a:t>CONCLUSION:-</a:t>
            </a:r>
            <a:endParaRPr lang="en-IN" sz="4800" dirty="0">
              <a:solidFill>
                <a:schemeClr val="accent4">
                  <a:lumMod val="75000"/>
                </a:schemeClr>
              </a:solidFill>
            </a:endParaRPr>
          </a:p>
        </p:txBody>
      </p:sp>
      <p:sp>
        <p:nvSpPr>
          <p:cNvPr id="3" name="Content Placeholder 2">
            <a:extLst>
              <a:ext uri="{FF2B5EF4-FFF2-40B4-BE49-F238E27FC236}">
                <a16:creationId xmlns:a16="http://schemas.microsoft.com/office/drawing/2014/main" id="{2196184F-F179-F86F-89C2-DC0E2CD18C2F}"/>
              </a:ext>
            </a:extLst>
          </p:cNvPr>
          <p:cNvSpPr>
            <a:spLocks noGrp="1"/>
          </p:cNvSpPr>
          <p:nvPr>
            <p:ph idx="1"/>
          </p:nvPr>
        </p:nvSpPr>
        <p:spPr/>
        <p:txBody>
          <a:bodyPr/>
          <a:lstStyle/>
          <a:p>
            <a:pPr marL="0" indent="0">
              <a:buNone/>
            </a:pPr>
            <a:r>
              <a:rPr lang="en-US" sz="2400" dirty="0"/>
              <a:t>The proposed AI-based potato quality detection system provides a </a:t>
            </a:r>
            <a:r>
              <a:rPr lang="en-US" sz="2400" b="1" dirty="0"/>
              <a:t>fast, accurate, and non-destructive</a:t>
            </a:r>
            <a:r>
              <a:rPr lang="en-US" sz="2400" dirty="0"/>
              <a:t> method to identify internal defects such as hollow heart, black heart, and internal heat necrosis. By using advanced imaging techniques and deep learning analysis, the system ensures </a:t>
            </a:r>
            <a:r>
              <a:rPr lang="en-US" sz="2400" b="1" dirty="0"/>
              <a:t>high-quality control, reduces wastage</a:t>
            </a:r>
            <a:r>
              <a:rPr lang="en-US" sz="2400" dirty="0"/>
              <a:t>, and guarantees that only healthy potatoes reach consumers. This innovative approach enhances efficiency in the agricultural supply chain and sets a </a:t>
            </a:r>
            <a:r>
              <a:rPr lang="en-US" sz="2400" b="1" dirty="0"/>
              <a:t>new standard for quality inspection</a:t>
            </a:r>
            <a:r>
              <a:rPr lang="en-US" sz="2400" dirty="0"/>
              <a:t>.</a:t>
            </a:r>
          </a:p>
          <a:p>
            <a:pPr marL="0" indent="0">
              <a:buNone/>
            </a:pPr>
            <a:endParaRPr lang="en-IN" dirty="0"/>
          </a:p>
        </p:txBody>
      </p:sp>
    </p:spTree>
    <p:extLst>
      <p:ext uri="{BB962C8B-B14F-4D97-AF65-F5344CB8AC3E}">
        <p14:creationId xmlns:p14="http://schemas.microsoft.com/office/powerpoint/2010/main" val="250606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403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vt:lpstr>
      <vt:lpstr>DATA DOMINATORS  </vt:lpstr>
      <vt:lpstr>PROBLEM STATEMENT:- Build a non-invasive AI system that detects internal defects (hollow heart, black heart, Internal Heat Necrosis) in potatoes before they reach the buyer.</vt:lpstr>
      <vt:lpstr>DESCRIPTION</vt:lpstr>
      <vt:lpstr>PowerPoint Presentation</vt:lpstr>
      <vt:lpstr>FRONTENED LAYOUT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 nath kumar</dc:creator>
  <cp:lastModifiedBy>Paras nath kumar</cp:lastModifiedBy>
  <cp:revision>2</cp:revision>
  <dcterms:created xsi:type="dcterms:W3CDTF">2025-08-28T08:21:59Z</dcterms:created>
  <dcterms:modified xsi:type="dcterms:W3CDTF">2025-08-28T10:50:17Z</dcterms:modified>
</cp:coreProperties>
</file>