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4"/>
  </p:notesMasterIdLst>
  <p:handoutMasterIdLst>
    <p:handoutMasterId r:id="rId15"/>
  </p:handoutMasterIdLst>
  <p:sldIdLst>
    <p:sldId id="257" r:id="rId2"/>
    <p:sldId id="260" r:id="rId3"/>
    <p:sldId id="261" r:id="rId4"/>
    <p:sldId id="262" r:id="rId5"/>
    <p:sldId id="263" r:id="rId6"/>
    <p:sldId id="276" r:id="rId7"/>
    <p:sldId id="277" r:id="rId8"/>
    <p:sldId id="278" r:id="rId9"/>
    <p:sldId id="279" r:id="rId10"/>
    <p:sldId id="280" r:id="rId11"/>
    <p:sldId id="281" r:id="rId12"/>
    <p:sldId id="282"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997037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1298731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2850415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92404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159869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139829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37349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739057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3511555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6/21/2020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6/21/2020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6/21/2020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6/21/2020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6/21/2020</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6/21/2020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6/21/2020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6/21/2020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6/21/2020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6/21/2020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6/21/2020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eveloper.foursquare.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5780" y="2060848"/>
            <a:ext cx="9753600" cy="3048001"/>
          </a:xfrm>
        </p:spPr>
        <p:txBody>
          <a:bodyPr>
            <a:normAutofit/>
          </a:bodyPr>
          <a:lstStyle/>
          <a:p>
            <a:r>
              <a:rPr lang="en-US" sz="6000" spc="300" dirty="0"/>
              <a:t>THE BATTLE OF</a:t>
            </a:r>
            <a:br>
              <a:rPr lang="en-US" sz="6000" spc="300" dirty="0"/>
            </a:br>
            <a:r>
              <a:rPr lang="en-US" sz="6000" spc="300" dirty="0"/>
              <a:t>NEIGHBORHOODS</a:t>
            </a:r>
          </a:p>
        </p:txBody>
      </p:sp>
      <p:sp>
        <p:nvSpPr>
          <p:cNvPr id="3" name="Subtitle 2"/>
          <p:cNvSpPr>
            <a:spLocks noGrp="1"/>
          </p:cNvSpPr>
          <p:nvPr>
            <p:ph type="subTitle" idx="1"/>
          </p:nvPr>
        </p:nvSpPr>
        <p:spPr>
          <a:xfrm>
            <a:off x="405780" y="5108849"/>
            <a:ext cx="7848600" cy="1143000"/>
          </a:xfrm>
        </p:spPr>
        <p:txBody>
          <a:bodyPr>
            <a:normAutofit/>
          </a:bodyPr>
          <a:lstStyle/>
          <a:p>
            <a:r>
              <a:rPr lang="en-US" sz="3000" spc="300" dirty="0"/>
              <a:t>EXPLORING THE NEW DELHI CITY</a:t>
            </a:r>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 (CONTINUED)</a:t>
            </a:r>
          </a:p>
        </p:txBody>
      </p:sp>
      <p:pic>
        <p:nvPicPr>
          <p:cNvPr id="5" name="Picture 4">
            <a:extLst>
              <a:ext uri="{FF2B5EF4-FFF2-40B4-BE49-F238E27FC236}">
                <a16:creationId xmlns:a16="http://schemas.microsoft.com/office/drawing/2014/main" id="{2E7ECAB6-48B9-46A6-B4E4-788C86B76D00}"/>
              </a:ext>
            </a:extLst>
          </p:cNvPr>
          <p:cNvPicPr/>
          <p:nvPr/>
        </p:nvPicPr>
        <p:blipFill>
          <a:blip r:embed="rId3">
            <a:extLst>
              <a:ext uri="{28A0092B-C50C-407E-A947-70E740481C1C}">
                <a14:useLocalDpi xmlns:a14="http://schemas.microsoft.com/office/drawing/2010/main" val="0"/>
              </a:ext>
            </a:extLst>
          </a:blip>
          <a:stretch>
            <a:fillRect/>
          </a:stretch>
        </p:blipFill>
        <p:spPr>
          <a:xfrm>
            <a:off x="1557908" y="2060848"/>
            <a:ext cx="9248442" cy="4277891"/>
          </a:xfrm>
          <a:prstGeom prst="rect">
            <a:avLst/>
          </a:prstGeom>
        </p:spPr>
      </p:pic>
    </p:spTree>
    <p:extLst>
      <p:ext uri="{BB962C8B-B14F-4D97-AF65-F5344CB8AC3E}">
        <p14:creationId xmlns:p14="http://schemas.microsoft.com/office/powerpoint/2010/main" val="404706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a:t>
            </a:r>
          </a:p>
        </p:txBody>
      </p:sp>
      <p:sp>
        <p:nvSpPr>
          <p:cNvPr id="2" name="Rectangle 1">
            <a:extLst>
              <a:ext uri="{FF2B5EF4-FFF2-40B4-BE49-F238E27FC236}">
                <a16:creationId xmlns:a16="http://schemas.microsoft.com/office/drawing/2014/main" id="{D2D03620-4AEB-43E8-BD4E-8EB2EB920ECC}"/>
              </a:ext>
            </a:extLst>
          </p:cNvPr>
          <p:cNvSpPr/>
          <p:nvPr/>
        </p:nvSpPr>
        <p:spPr>
          <a:xfrm>
            <a:off x="1217614" y="1844824"/>
            <a:ext cx="9413306" cy="2258054"/>
          </a:xfrm>
          <a:prstGeom prst="rect">
            <a:avLst/>
          </a:prstGeom>
        </p:spPr>
        <p:txBody>
          <a:bodyPr wrap="square">
            <a:spAutoFit/>
          </a:bodyPr>
          <a:lstStyle/>
          <a:p>
            <a:pPr>
              <a:lnSpc>
                <a:spcPct val="107000"/>
              </a:lnSpc>
              <a:spcAft>
                <a:spcPts val="800"/>
              </a:spcAft>
            </a:pPr>
            <a:r>
              <a:rPr lang="en-IN" sz="2000" dirty="0">
                <a:latin typeface="Roboto" panose="02000000000000000000" pitchFamily="2" charset="0"/>
                <a:ea typeface="Calibri" panose="020F0502020204030204" pitchFamily="34" charset="0"/>
                <a:cs typeface="Times New Roman" panose="02020603050405020304" pitchFamily="18" charset="0"/>
              </a:rPr>
              <a:t>Based on the results obtained by clustering the data, we recommend:</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2000" dirty="0">
                <a:latin typeface="Roboto" panose="02000000000000000000" pitchFamily="2" charset="0"/>
                <a:ea typeface="Calibri" panose="020F0502020204030204" pitchFamily="34" charset="0"/>
                <a:cs typeface="Times New Roman" panose="02020603050405020304" pitchFamily="18" charset="0"/>
              </a:rPr>
              <a:t>Cluster 1 for Indian restaurants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2000" dirty="0">
                <a:latin typeface="Roboto" panose="02000000000000000000" pitchFamily="2" charset="0"/>
                <a:ea typeface="Calibri" panose="020F0502020204030204" pitchFamily="34" charset="0"/>
                <a:cs typeface="Times New Roman" panose="02020603050405020304" pitchFamily="18" charset="0"/>
              </a:rPr>
              <a:t>Cluster 2 for Pizza Place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2000" dirty="0">
                <a:latin typeface="Roboto" panose="02000000000000000000" pitchFamily="2" charset="0"/>
                <a:ea typeface="Calibri" panose="020F0502020204030204" pitchFamily="34" charset="0"/>
                <a:cs typeface="Times New Roman" panose="02020603050405020304" pitchFamily="18" charset="0"/>
              </a:rPr>
              <a:t>Cluster 3 for Coffee Shops and Cafes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latin typeface="Roboto" panose="02000000000000000000" pitchFamily="2" charset="0"/>
                <a:ea typeface="Calibri" panose="020F0502020204030204" pitchFamily="34" charset="0"/>
                <a:cs typeface="Times New Roman" panose="02020603050405020304" pitchFamily="18" charset="0"/>
              </a:rPr>
              <a:t>Cluster 4 for Hotels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latin typeface="Roboto" panose="02000000000000000000" pitchFamily="2" charset="0"/>
                <a:ea typeface="Calibri" panose="020F0502020204030204" pitchFamily="34" charset="0"/>
                <a:cs typeface="Times New Roman" panose="02020603050405020304" pitchFamily="18" charset="0"/>
              </a:rPr>
              <a:t>Cluster 5 for Cafes</a:t>
            </a:r>
            <a:endParaRPr lang="en-IN" sz="2000" dirty="0"/>
          </a:p>
        </p:txBody>
      </p:sp>
    </p:spTree>
    <p:extLst>
      <p:ext uri="{BB962C8B-B14F-4D97-AF65-F5344CB8AC3E}">
        <p14:creationId xmlns:p14="http://schemas.microsoft.com/office/powerpoint/2010/main" val="18569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a:t>
            </a:r>
          </a:p>
        </p:txBody>
      </p:sp>
      <p:sp>
        <p:nvSpPr>
          <p:cNvPr id="2" name="Rectangle 1">
            <a:extLst>
              <a:ext uri="{FF2B5EF4-FFF2-40B4-BE49-F238E27FC236}">
                <a16:creationId xmlns:a16="http://schemas.microsoft.com/office/drawing/2014/main" id="{D2D03620-4AEB-43E8-BD4E-8EB2EB920ECC}"/>
              </a:ext>
            </a:extLst>
          </p:cNvPr>
          <p:cNvSpPr/>
          <p:nvPr/>
        </p:nvSpPr>
        <p:spPr>
          <a:xfrm>
            <a:off x="1217614" y="1844824"/>
            <a:ext cx="9413306" cy="2053639"/>
          </a:xfrm>
          <a:prstGeom prst="rect">
            <a:avLst/>
          </a:prstGeom>
        </p:spPr>
        <p:txBody>
          <a:bodyPr wrap="square">
            <a:spAutoFit/>
          </a:bodyPr>
          <a:lstStyle/>
          <a:p>
            <a:pPr algn="just">
              <a:lnSpc>
                <a:spcPct val="107000"/>
              </a:lnSpc>
              <a:spcAft>
                <a:spcPts val="800"/>
              </a:spcAft>
            </a:pPr>
            <a:r>
              <a:rPr lang="en-IN" sz="2000" dirty="0"/>
              <a:t>Based on the results, we conclude that best restaurants can be found in Kasbah, Greater Kailash. Connaught Place has highest number of restaurants while ARSS Mall, Pashchim Vihar has the least. Chanakyapuri has a lot of Chinese restaurants but Panchsheel park has the best Chinese restaurants. Upon clustering using K-Means, we found the most common recommended venues for each cluster which will help the foodies to choose the best spot to reside in based on their interests.</a:t>
            </a:r>
          </a:p>
        </p:txBody>
      </p:sp>
    </p:spTree>
    <p:extLst>
      <p:ext uri="{BB962C8B-B14F-4D97-AF65-F5344CB8AC3E}">
        <p14:creationId xmlns:p14="http://schemas.microsoft.com/office/powerpoint/2010/main" val="354745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217614" y="1700808"/>
            <a:ext cx="9989366" cy="4752528"/>
          </a:xfrm>
        </p:spPr>
        <p:txBody>
          <a:bodyPr>
            <a:noAutofit/>
          </a:bodyPr>
          <a:lstStyle/>
          <a:p>
            <a:pPr marL="45720" indent="0" algn="just">
              <a:buNone/>
            </a:pPr>
            <a:r>
              <a:rPr lang="en-IN" sz="2000" dirty="0"/>
              <a:t>Being the greatest HubSpot of some of the most exquisite cuisines and lip-smacking local food from every corner of the world, </a:t>
            </a:r>
            <a:r>
              <a:rPr lang="en-IN" sz="2000" b="1" dirty="0"/>
              <a:t>New Delhi</a:t>
            </a:r>
            <a:r>
              <a:rPr lang="en-IN" sz="2000" dirty="0"/>
              <a:t>, the national capital of India, is proud to have some of the most unique and best restaurants within its lap. Any cuisine, Indian or International, name it and they have it. In this project, we will explore the neighbourhood of New Delhi city and find out the best restaurants for certain cuisines.</a:t>
            </a:r>
          </a:p>
          <a:p>
            <a:pPr marL="45720" indent="0" algn="just">
              <a:buNone/>
            </a:pPr>
            <a:r>
              <a:rPr lang="en-IN" sz="2000" dirty="0"/>
              <a:t>The </a:t>
            </a:r>
            <a:r>
              <a:rPr lang="en-IN" sz="2000" b="1" dirty="0"/>
              <a:t>foodies</a:t>
            </a:r>
            <a:r>
              <a:rPr lang="en-IN" sz="2000" dirty="0"/>
              <a:t> being the target audience of this project idea, we will seek answers to some of the following questions:</a:t>
            </a:r>
          </a:p>
          <a:p>
            <a:pPr algn="just"/>
            <a:r>
              <a:rPr lang="en-IN" sz="2000" dirty="0"/>
              <a:t>What places have best restaurants in New Delhi?</a:t>
            </a:r>
          </a:p>
          <a:p>
            <a:pPr algn="just"/>
            <a:r>
              <a:rPr lang="en-IN" sz="2000" dirty="0"/>
              <a:t>Which areas have lesser number of restaurants in the city?</a:t>
            </a:r>
          </a:p>
          <a:p>
            <a:pPr algn="just"/>
            <a:r>
              <a:rPr lang="en-IN" sz="2000" dirty="0"/>
              <a:t>Which is the best location for Chinese cuisine in New Delhi?</a:t>
            </a:r>
          </a:p>
          <a:p>
            <a:pPr algn="just"/>
            <a:r>
              <a:rPr lang="en-IN" sz="2000" dirty="0"/>
              <a:t>Which is the best location to stay if one prefers Chinese cuisine?</a:t>
            </a:r>
          </a:p>
          <a:p>
            <a:pPr algn="just"/>
            <a:r>
              <a:rPr lang="en-IN" sz="2000" dirty="0"/>
              <a:t>Where can we find large number of Chinese restaurants in the city?</a:t>
            </a:r>
          </a:p>
          <a:p>
            <a:pPr lvl="0" algn="just"/>
            <a:endParaRPr lang="en-US" sz="2000" dirty="0"/>
          </a:p>
        </p:txBody>
      </p:sp>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274638"/>
            <a:ext cx="9753600" cy="1325562"/>
          </a:xfrm>
        </p:spPr>
        <p:txBody>
          <a:bodyPr/>
          <a:lstStyle/>
          <a:p>
            <a:r>
              <a:rPr lang="en-US" dirty="0"/>
              <a:t>DATA</a:t>
            </a:r>
          </a:p>
        </p:txBody>
      </p:sp>
      <p:sp>
        <p:nvSpPr>
          <p:cNvPr id="3" name="Content Placeholder 2"/>
          <p:cNvSpPr>
            <a:spLocks noGrp="1"/>
          </p:cNvSpPr>
          <p:nvPr>
            <p:ph idx="1"/>
          </p:nvPr>
        </p:nvSpPr>
        <p:spPr>
          <a:xfrm>
            <a:off x="1217614" y="1828800"/>
            <a:ext cx="9753600" cy="4048472"/>
          </a:xfrm>
        </p:spPr>
        <p:txBody>
          <a:bodyPr>
            <a:normAutofit/>
          </a:bodyPr>
          <a:lstStyle/>
          <a:p>
            <a:pPr marL="45720" indent="0" algn="just">
              <a:buNone/>
            </a:pPr>
            <a:r>
              <a:rPr lang="en-IN" sz="2000" dirty="0"/>
              <a:t>The following data is used to solve the above-mentioned problem:</a:t>
            </a:r>
          </a:p>
          <a:p>
            <a:pPr marL="45720" indent="0" algn="just">
              <a:buNone/>
            </a:pPr>
            <a:r>
              <a:rPr lang="en-IN" sz="2000" dirty="0"/>
              <a:t>Source: </a:t>
            </a:r>
            <a:r>
              <a:rPr lang="en-IN" sz="2000" u="sng" dirty="0">
                <a:hlinkClick r:id="rId3"/>
              </a:rPr>
              <a:t>https://www.kaggle.com/shrutimehta/zomato-restaurants-data</a:t>
            </a:r>
            <a:endParaRPr lang="en-IN" sz="2000" dirty="0"/>
          </a:p>
          <a:p>
            <a:pPr marL="45720" indent="0" algn="just">
              <a:buNone/>
            </a:pPr>
            <a:r>
              <a:rPr lang="en-IN" sz="2000" dirty="0"/>
              <a:t>The dataset contains locality, restaurants, cuisines, ratings of the restaurants around the world along with their latitude and longitude. We extract the data of New Delhi using the latitude and longitudes provided. </a:t>
            </a:r>
          </a:p>
          <a:p>
            <a:pPr marL="45720" indent="0" algn="just">
              <a:buNone/>
            </a:pPr>
            <a:r>
              <a:rPr lang="en-IN" sz="2000" dirty="0"/>
              <a:t>Source: </a:t>
            </a:r>
            <a:r>
              <a:rPr lang="en-IN" sz="2000" u="sng" dirty="0">
                <a:hlinkClick r:id="rId4"/>
              </a:rPr>
              <a:t>https://developer.foursquare.com/</a:t>
            </a:r>
            <a:endParaRPr lang="en-IN" sz="2000" dirty="0"/>
          </a:p>
          <a:p>
            <a:pPr marL="45720" indent="0" algn="just">
              <a:buNone/>
            </a:pPr>
            <a:r>
              <a:rPr lang="en-IN" sz="2000" dirty="0"/>
              <a:t>We use the Foursquare API to explore the neighbourhood of New Delhi and find the answers to some obvious question for the audience.</a:t>
            </a:r>
          </a:p>
          <a:p>
            <a:pPr marL="45720" indent="0" algn="just">
              <a:buNone/>
            </a:pPr>
            <a:endParaRPr lang="en-US" sz="2000" dirty="0"/>
          </a:p>
        </p:txBody>
      </p:sp>
    </p:spTree>
    <p:extLst>
      <p:ext uri="{BB962C8B-B14F-4D97-AF65-F5344CB8AC3E}">
        <p14:creationId xmlns:p14="http://schemas.microsoft.com/office/powerpoint/2010/main" val="15705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1217614" y="1700808"/>
            <a:ext cx="10133382" cy="4408512"/>
          </a:xfrm>
        </p:spPr>
        <p:txBody>
          <a:bodyPr>
            <a:noAutofit/>
          </a:bodyPr>
          <a:lstStyle/>
          <a:p>
            <a:pPr algn="just"/>
            <a:r>
              <a:rPr lang="en-IN" sz="2000" dirty="0"/>
              <a:t>After collecting the dataset, we extract the data of New Delhi from the Kaggle dataset. We transform the data and clean the given data set by removing the columns which seem to be of less importance. When data cleaning is completed, we use the Foursquare API to explore the nearby venues for each neighbourhood in New Delhi.</a:t>
            </a:r>
          </a:p>
          <a:p>
            <a:pPr algn="just"/>
            <a:r>
              <a:rPr lang="en-IN" sz="2000" dirty="0"/>
              <a:t>We visualize the nearby venues of New Delhi using folium. We then filter the venues to find out the best restaurants around the city and the locality with highest as well as lowest number of restaurants.</a:t>
            </a:r>
          </a:p>
          <a:p>
            <a:pPr algn="just"/>
            <a:r>
              <a:rPr lang="en-IN" sz="2000" dirty="0"/>
              <a:t>We also find the places with highest number of Chinese restaurants and the best places for Chinese cuisine lovers to eat. We transform the data by grouping them based on their locality and analyse them in order to cluster the data. </a:t>
            </a:r>
          </a:p>
          <a:p>
            <a:pPr algn="just"/>
            <a:r>
              <a:rPr lang="en-IN" sz="2000" dirty="0"/>
              <a:t>We then cluster the most common venues in the neighbourhood into five clusters using K-Means Clustering machine learning algorithm and view the clusters formed. These clusters help the foodies to easily locate the places based on common venues and find a suitable place to stay to have delicious food within their reach.</a:t>
            </a:r>
          </a:p>
          <a:p>
            <a:pPr algn="just"/>
            <a:endParaRPr lang="en-US" sz="2000" dirty="0"/>
          </a:p>
        </p:txBody>
      </p:sp>
    </p:spTree>
    <p:extLst>
      <p:ext uri="{BB962C8B-B14F-4D97-AF65-F5344CB8AC3E}">
        <p14:creationId xmlns:p14="http://schemas.microsoft.com/office/powerpoint/2010/main" val="19503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a:t>
            </a:r>
          </a:p>
        </p:txBody>
      </p:sp>
      <p:pic>
        <p:nvPicPr>
          <p:cNvPr id="6" name="Picture 5">
            <a:extLst>
              <a:ext uri="{FF2B5EF4-FFF2-40B4-BE49-F238E27FC236}">
                <a16:creationId xmlns:a16="http://schemas.microsoft.com/office/drawing/2014/main" id="{9EEA3BC8-2C57-46E1-8B90-DDBDE7131760}"/>
              </a:ext>
            </a:extLst>
          </p:cNvPr>
          <p:cNvPicPr/>
          <p:nvPr/>
        </p:nvPicPr>
        <p:blipFill>
          <a:blip r:embed="rId3">
            <a:extLst>
              <a:ext uri="{28A0092B-C50C-407E-A947-70E740481C1C}">
                <a14:useLocalDpi xmlns:a14="http://schemas.microsoft.com/office/drawing/2010/main" val="0"/>
              </a:ext>
            </a:extLst>
          </a:blip>
          <a:stretch>
            <a:fillRect/>
          </a:stretch>
        </p:blipFill>
        <p:spPr>
          <a:xfrm>
            <a:off x="3142084" y="1648746"/>
            <a:ext cx="6550858" cy="4934616"/>
          </a:xfrm>
          <a:prstGeom prst="rect">
            <a:avLst/>
          </a:prstGeom>
        </p:spPr>
      </p:pic>
    </p:spTree>
    <p:extLst>
      <p:ext uri="{BB962C8B-B14F-4D97-AF65-F5344CB8AC3E}">
        <p14:creationId xmlns:p14="http://schemas.microsoft.com/office/powerpoint/2010/main" val="19909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 (CONTINUED)</a:t>
            </a:r>
          </a:p>
        </p:txBody>
      </p:sp>
      <p:pic>
        <p:nvPicPr>
          <p:cNvPr id="5" name="Picture 4">
            <a:extLst>
              <a:ext uri="{FF2B5EF4-FFF2-40B4-BE49-F238E27FC236}">
                <a16:creationId xmlns:a16="http://schemas.microsoft.com/office/drawing/2014/main" id="{D0DE169F-31B6-498E-B75D-956986D11BEB}"/>
              </a:ext>
            </a:extLst>
          </p:cNvPr>
          <p:cNvPicPr/>
          <p:nvPr/>
        </p:nvPicPr>
        <p:blipFill>
          <a:blip r:embed="rId3">
            <a:extLst>
              <a:ext uri="{28A0092B-C50C-407E-A947-70E740481C1C}">
                <a14:useLocalDpi xmlns:a14="http://schemas.microsoft.com/office/drawing/2010/main" val="0"/>
              </a:ext>
            </a:extLst>
          </a:blip>
          <a:stretch>
            <a:fillRect/>
          </a:stretch>
        </p:blipFill>
        <p:spPr>
          <a:xfrm>
            <a:off x="2854052" y="1700808"/>
            <a:ext cx="6882199" cy="4664584"/>
          </a:xfrm>
          <a:prstGeom prst="rect">
            <a:avLst/>
          </a:prstGeom>
        </p:spPr>
      </p:pic>
    </p:spTree>
    <p:extLst>
      <p:ext uri="{BB962C8B-B14F-4D97-AF65-F5344CB8AC3E}">
        <p14:creationId xmlns:p14="http://schemas.microsoft.com/office/powerpoint/2010/main" val="222286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 (CONTINUED)</a:t>
            </a:r>
          </a:p>
        </p:txBody>
      </p:sp>
      <p:pic>
        <p:nvPicPr>
          <p:cNvPr id="6" name="Picture 5">
            <a:extLst>
              <a:ext uri="{FF2B5EF4-FFF2-40B4-BE49-F238E27FC236}">
                <a16:creationId xmlns:a16="http://schemas.microsoft.com/office/drawing/2014/main" id="{4CA66B5D-F4E2-41C8-AE61-9706C99EF812}"/>
              </a:ext>
            </a:extLst>
          </p:cNvPr>
          <p:cNvPicPr/>
          <p:nvPr/>
        </p:nvPicPr>
        <p:blipFill>
          <a:blip r:embed="rId3">
            <a:extLst>
              <a:ext uri="{28A0092B-C50C-407E-A947-70E740481C1C}">
                <a14:useLocalDpi xmlns:a14="http://schemas.microsoft.com/office/drawing/2010/main" val="0"/>
              </a:ext>
            </a:extLst>
          </a:blip>
          <a:stretch>
            <a:fillRect/>
          </a:stretch>
        </p:blipFill>
        <p:spPr>
          <a:xfrm>
            <a:off x="3228656" y="1606623"/>
            <a:ext cx="5890091" cy="4905364"/>
          </a:xfrm>
          <a:prstGeom prst="rect">
            <a:avLst/>
          </a:prstGeom>
        </p:spPr>
      </p:pic>
    </p:spTree>
    <p:extLst>
      <p:ext uri="{BB962C8B-B14F-4D97-AF65-F5344CB8AC3E}">
        <p14:creationId xmlns:p14="http://schemas.microsoft.com/office/powerpoint/2010/main" val="393369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 (CONTINUED)</a:t>
            </a:r>
          </a:p>
        </p:txBody>
      </p:sp>
      <p:pic>
        <p:nvPicPr>
          <p:cNvPr id="5" name="Picture 4">
            <a:extLst>
              <a:ext uri="{FF2B5EF4-FFF2-40B4-BE49-F238E27FC236}">
                <a16:creationId xmlns:a16="http://schemas.microsoft.com/office/drawing/2014/main" id="{E30CEBF3-2496-416C-BCC4-01D9DBF9FAAB}"/>
              </a:ext>
            </a:extLst>
          </p:cNvPr>
          <p:cNvPicPr/>
          <p:nvPr/>
        </p:nvPicPr>
        <p:blipFill>
          <a:blip r:embed="rId3">
            <a:extLst>
              <a:ext uri="{28A0092B-C50C-407E-A947-70E740481C1C}">
                <a14:useLocalDpi xmlns:a14="http://schemas.microsoft.com/office/drawing/2010/main" val="0"/>
              </a:ext>
            </a:extLst>
          </a:blip>
          <a:stretch>
            <a:fillRect/>
          </a:stretch>
        </p:blipFill>
        <p:spPr>
          <a:xfrm>
            <a:off x="2710036" y="1844824"/>
            <a:ext cx="7306222" cy="4502239"/>
          </a:xfrm>
          <a:prstGeom prst="rect">
            <a:avLst/>
          </a:prstGeom>
        </p:spPr>
      </p:pic>
    </p:spTree>
    <p:extLst>
      <p:ext uri="{BB962C8B-B14F-4D97-AF65-F5344CB8AC3E}">
        <p14:creationId xmlns:p14="http://schemas.microsoft.com/office/powerpoint/2010/main" val="419180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 (CONTINUED)</a:t>
            </a:r>
          </a:p>
        </p:txBody>
      </p:sp>
      <p:pic>
        <p:nvPicPr>
          <p:cNvPr id="6" name="Picture 5">
            <a:extLst>
              <a:ext uri="{FF2B5EF4-FFF2-40B4-BE49-F238E27FC236}">
                <a16:creationId xmlns:a16="http://schemas.microsoft.com/office/drawing/2014/main" id="{A57AB03E-2F8A-4445-9DF4-973C71D2662C}"/>
              </a:ext>
            </a:extLst>
          </p:cNvPr>
          <p:cNvPicPr/>
          <p:nvPr/>
        </p:nvPicPr>
        <p:blipFill>
          <a:blip r:embed="rId3">
            <a:extLst>
              <a:ext uri="{28A0092B-C50C-407E-A947-70E740481C1C}">
                <a14:useLocalDpi xmlns:a14="http://schemas.microsoft.com/office/drawing/2010/main" val="0"/>
              </a:ext>
            </a:extLst>
          </a:blip>
          <a:stretch>
            <a:fillRect/>
          </a:stretch>
        </p:blipFill>
        <p:spPr>
          <a:xfrm>
            <a:off x="3358108" y="1665287"/>
            <a:ext cx="5731510" cy="4918075"/>
          </a:xfrm>
          <a:prstGeom prst="rect">
            <a:avLst/>
          </a:prstGeom>
        </p:spPr>
      </p:pic>
    </p:spTree>
    <p:extLst>
      <p:ext uri="{BB962C8B-B14F-4D97-AF65-F5344CB8AC3E}">
        <p14:creationId xmlns:p14="http://schemas.microsoft.com/office/powerpoint/2010/main" val="182757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17</TotalTime>
  <Words>627</Words>
  <Application>Microsoft Office PowerPoint</Application>
  <PresentationFormat>Custom</PresentationFormat>
  <Paragraphs>48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Roboto</vt:lpstr>
      <vt:lpstr>Symbol</vt:lpstr>
      <vt:lpstr>State history report presentation</vt:lpstr>
      <vt:lpstr>THE BATTLE OF NEIGHBORHOODS</vt:lpstr>
      <vt:lpstr>INTRODUCTION</vt:lpstr>
      <vt:lpstr>DATA</vt:lpstr>
      <vt:lpstr>Methodology</vt:lpstr>
      <vt:lpstr>RESULTS</vt:lpstr>
      <vt:lpstr>RESULTS (CONTINUED)</vt:lpstr>
      <vt:lpstr>RESULTS (CONTINUED)</vt:lpstr>
      <vt:lpstr>RESULTS (CONTINUED)</vt:lpstr>
      <vt:lpstr>RESULTS (CONTINUED)</vt:lpstr>
      <vt:lpstr>RESULTS (CONTINUED)</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Shivani Chauhan</dc:creator>
  <cp:lastModifiedBy>Shivani Chauhan</cp:lastModifiedBy>
  <cp:revision>2</cp:revision>
  <dcterms:created xsi:type="dcterms:W3CDTF">2020-06-21T13:51:31Z</dcterms:created>
  <dcterms:modified xsi:type="dcterms:W3CDTF">2020-06-21T14:09:30Z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