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54"/>
  </p:notesMasterIdLst>
  <p:sldIdLst>
    <p:sldId id="256" r:id="rId2"/>
    <p:sldId id="257" r:id="rId3"/>
    <p:sldId id="258" r:id="rId4"/>
    <p:sldId id="259" r:id="rId5"/>
    <p:sldId id="260" r:id="rId6"/>
    <p:sldId id="261" r:id="rId7"/>
    <p:sldId id="262" r:id="rId8"/>
    <p:sldId id="264" r:id="rId9"/>
    <p:sldId id="265" r:id="rId10"/>
    <p:sldId id="266" r:id="rId11"/>
    <p:sldId id="263" r:id="rId12"/>
    <p:sldId id="271" r:id="rId13"/>
    <p:sldId id="267" r:id="rId14"/>
    <p:sldId id="268" r:id="rId15"/>
    <p:sldId id="269" r:id="rId16"/>
    <p:sldId id="270" r:id="rId17"/>
    <p:sldId id="272" r:id="rId18"/>
    <p:sldId id="273" r:id="rId19"/>
    <p:sldId id="274" r:id="rId20"/>
    <p:sldId id="276" r:id="rId21"/>
    <p:sldId id="277" r:id="rId22"/>
    <p:sldId id="278" r:id="rId23"/>
    <p:sldId id="281" r:id="rId24"/>
    <p:sldId id="275" r:id="rId25"/>
    <p:sldId id="279" r:id="rId26"/>
    <p:sldId id="282"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6FB97-A51B-46E2-BAED-EE921C5AA17B}" type="datetimeFigureOut">
              <a:rPr lang="en-IN" smtClean="0"/>
              <a:t>06-07-2020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713F1-0C51-453C-97AE-D3579515A5E0}" type="slidenum">
              <a:rPr lang="en-IN" smtClean="0"/>
              <a:t>‹#›</a:t>
            </a:fld>
            <a:endParaRPr lang="en-IN"/>
          </a:p>
        </p:txBody>
      </p:sp>
    </p:spTree>
    <p:extLst>
      <p:ext uri="{BB962C8B-B14F-4D97-AF65-F5344CB8AC3E}">
        <p14:creationId xmlns:p14="http://schemas.microsoft.com/office/powerpoint/2010/main" val="340021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2713F1-0C51-453C-97AE-D3579515A5E0}" type="slidenum">
              <a:rPr lang="en-IN" smtClean="0"/>
              <a:t>17</a:t>
            </a:fld>
            <a:endParaRPr lang="en-IN"/>
          </a:p>
        </p:txBody>
      </p:sp>
    </p:spTree>
    <p:extLst>
      <p:ext uri="{BB962C8B-B14F-4D97-AF65-F5344CB8AC3E}">
        <p14:creationId xmlns:p14="http://schemas.microsoft.com/office/powerpoint/2010/main" val="137364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54FCA-1435-4789-BF36-09528A88B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2C8EE22-B07A-43A6-9960-1494C4932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1CDBA6A-F9EC-4634-BF1F-F25EE2051191}"/>
              </a:ext>
            </a:extLst>
          </p:cNvPr>
          <p:cNvSpPr>
            <a:spLocks noGrp="1"/>
          </p:cNvSpPr>
          <p:nvPr>
            <p:ph type="dt" sz="half" idx="10"/>
          </p:nvPr>
        </p:nvSpPr>
        <p:spPr/>
        <p:txBody>
          <a:bodyPr/>
          <a:lstStyle/>
          <a:p>
            <a:fld id="{4E9096CC-3883-4D0A-9F55-7B543182A921}" type="datetime1">
              <a:rPr lang="en-IN" smtClean="0"/>
              <a:t>06-07-2020</a:t>
            </a:fld>
            <a:endParaRPr lang="en-IN"/>
          </a:p>
        </p:txBody>
      </p:sp>
      <p:sp>
        <p:nvSpPr>
          <p:cNvPr id="5" name="Footer Placeholder 4">
            <a:extLst>
              <a:ext uri="{FF2B5EF4-FFF2-40B4-BE49-F238E27FC236}">
                <a16:creationId xmlns="" xmlns:a16="http://schemas.microsoft.com/office/drawing/2014/main" id="{6447D6D5-66CA-485E-8B92-67FD4D71599D}"/>
              </a:ext>
            </a:extLst>
          </p:cNvPr>
          <p:cNvSpPr>
            <a:spLocks noGrp="1"/>
          </p:cNvSpPr>
          <p:nvPr>
            <p:ph type="ftr" sz="quarter" idx="11"/>
          </p:nvPr>
        </p:nvSpPr>
        <p:spPr/>
        <p:txBody>
          <a:body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6BA3CFC4-C914-4056-90A8-51F1FEE2915B}"/>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210287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1E45BA-6CE0-4F9F-86E7-3C45E54B49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B7B56CD-83FB-490C-A7BE-DE5AB405F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A4657CC-55C8-43CF-976A-F330B3AC3E3F}"/>
              </a:ext>
            </a:extLst>
          </p:cNvPr>
          <p:cNvSpPr>
            <a:spLocks noGrp="1"/>
          </p:cNvSpPr>
          <p:nvPr>
            <p:ph type="dt" sz="half" idx="10"/>
          </p:nvPr>
        </p:nvSpPr>
        <p:spPr/>
        <p:txBody>
          <a:bodyPr/>
          <a:lstStyle/>
          <a:p>
            <a:fld id="{B8105724-0E5D-4F99-8891-288C254FB5A7}" type="datetime1">
              <a:rPr lang="en-IN" smtClean="0"/>
              <a:t>06-07-2020</a:t>
            </a:fld>
            <a:endParaRPr lang="en-IN"/>
          </a:p>
        </p:txBody>
      </p:sp>
      <p:sp>
        <p:nvSpPr>
          <p:cNvPr id="5" name="Footer Placeholder 4">
            <a:extLst>
              <a:ext uri="{FF2B5EF4-FFF2-40B4-BE49-F238E27FC236}">
                <a16:creationId xmlns="" xmlns:a16="http://schemas.microsoft.com/office/drawing/2014/main" id="{E2457CA1-20AE-43BB-B143-A9443CD4844C}"/>
              </a:ext>
            </a:extLst>
          </p:cNvPr>
          <p:cNvSpPr>
            <a:spLocks noGrp="1"/>
          </p:cNvSpPr>
          <p:nvPr>
            <p:ph type="ftr" sz="quarter" idx="11"/>
          </p:nvPr>
        </p:nvSpPr>
        <p:spPr/>
        <p:txBody>
          <a:body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9BCEF370-B103-4778-9876-A39B1DDCF922}"/>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291525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306AC0F-85C7-4EAD-8456-F277509E4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9E3D89D-DAEB-42D9-B9BC-CAFC894CA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1B6121A-FC91-42F7-8E6D-E26766A9455C}"/>
              </a:ext>
            </a:extLst>
          </p:cNvPr>
          <p:cNvSpPr>
            <a:spLocks noGrp="1"/>
          </p:cNvSpPr>
          <p:nvPr>
            <p:ph type="dt" sz="half" idx="10"/>
          </p:nvPr>
        </p:nvSpPr>
        <p:spPr/>
        <p:txBody>
          <a:bodyPr/>
          <a:lstStyle/>
          <a:p>
            <a:fld id="{0FC1E9BB-8E4A-4012-81C2-6E7036266FE7}" type="datetime1">
              <a:rPr lang="en-IN" smtClean="0"/>
              <a:t>06-07-2020</a:t>
            </a:fld>
            <a:endParaRPr lang="en-IN"/>
          </a:p>
        </p:txBody>
      </p:sp>
      <p:sp>
        <p:nvSpPr>
          <p:cNvPr id="5" name="Footer Placeholder 4">
            <a:extLst>
              <a:ext uri="{FF2B5EF4-FFF2-40B4-BE49-F238E27FC236}">
                <a16:creationId xmlns="" xmlns:a16="http://schemas.microsoft.com/office/drawing/2014/main" id="{6E965733-ECE9-4465-8626-9B3063259601}"/>
              </a:ext>
            </a:extLst>
          </p:cNvPr>
          <p:cNvSpPr>
            <a:spLocks noGrp="1"/>
          </p:cNvSpPr>
          <p:nvPr>
            <p:ph type="ftr" sz="quarter" idx="11"/>
          </p:nvPr>
        </p:nvSpPr>
        <p:spPr/>
        <p:txBody>
          <a:body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580AA165-7E5A-4025-BEC0-F2F079A985D6}"/>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114325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DEB28-1DB6-4C98-9706-343EA979E5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E434F6-72E7-4F7C-B7B0-49F1E4615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D624289-7A49-4E5B-9067-2EB9A8451AEB}"/>
              </a:ext>
            </a:extLst>
          </p:cNvPr>
          <p:cNvSpPr>
            <a:spLocks noGrp="1"/>
          </p:cNvSpPr>
          <p:nvPr>
            <p:ph type="dt" sz="half" idx="10"/>
          </p:nvPr>
        </p:nvSpPr>
        <p:spPr/>
        <p:txBody>
          <a:bodyPr/>
          <a:lstStyle/>
          <a:p>
            <a:fld id="{EAA0F5CA-340C-49A6-A98F-2AF501D036A2}" type="datetime1">
              <a:rPr lang="en-IN" smtClean="0"/>
              <a:t>06-07-2020</a:t>
            </a:fld>
            <a:endParaRPr lang="en-IN"/>
          </a:p>
        </p:txBody>
      </p:sp>
      <p:sp>
        <p:nvSpPr>
          <p:cNvPr id="5" name="Footer Placeholder 4">
            <a:extLst>
              <a:ext uri="{FF2B5EF4-FFF2-40B4-BE49-F238E27FC236}">
                <a16:creationId xmlns="" xmlns:a16="http://schemas.microsoft.com/office/drawing/2014/main" id="{C6D08D43-E068-4F30-88D1-545990EFB0AA}"/>
              </a:ext>
            </a:extLst>
          </p:cNvPr>
          <p:cNvSpPr>
            <a:spLocks noGrp="1"/>
          </p:cNvSpPr>
          <p:nvPr>
            <p:ph type="ftr" sz="quarter" idx="11"/>
          </p:nvPr>
        </p:nvSpPr>
        <p:spPr/>
        <p:txBody>
          <a:body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6142FE07-3631-4534-844B-569798680F9C}"/>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3246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9661A2-8029-455D-A2A1-FA889A263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5243173-CB29-4D49-8C0C-DDCEEFC97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73309B2-ECE2-4B08-8D94-A2C50F7AD915}"/>
              </a:ext>
            </a:extLst>
          </p:cNvPr>
          <p:cNvSpPr>
            <a:spLocks noGrp="1"/>
          </p:cNvSpPr>
          <p:nvPr>
            <p:ph type="dt" sz="half" idx="10"/>
          </p:nvPr>
        </p:nvSpPr>
        <p:spPr/>
        <p:txBody>
          <a:bodyPr/>
          <a:lstStyle/>
          <a:p>
            <a:fld id="{5578D65B-4468-4CB8-9312-95A35849CDF9}" type="datetime1">
              <a:rPr lang="en-IN" smtClean="0"/>
              <a:t>06-07-2020</a:t>
            </a:fld>
            <a:endParaRPr lang="en-IN"/>
          </a:p>
        </p:txBody>
      </p:sp>
      <p:sp>
        <p:nvSpPr>
          <p:cNvPr id="5" name="Footer Placeholder 4">
            <a:extLst>
              <a:ext uri="{FF2B5EF4-FFF2-40B4-BE49-F238E27FC236}">
                <a16:creationId xmlns="" xmlns:a16="http://schemas.microsoft.com/office/drawing/2014/main" id="{07AD17A8-8714-482E-B8A8-E3E090BCD107}"/>
              </a:ext>
            </a:extLst>
          </p:cNvPr>
          <p:cNvSpPr>
            <a:spLocks noGrp="1"/>
          </p:cNvSpPr>
          <p:nvPr>
            <p:ph type="ftr" sz="quarter" idx="11"/>
          </p:nvPr>
        </p:nvSpPr>
        <p:spPr/>
        <p:txBody>
          <a:body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9490DC9D-0A8A-4E84-AA26-5D805E20528A}"/>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323456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7DA9B-6D9F-4627-A520-3B13205F8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DB1C263-1D0F-45FD-9046-0726D5BEB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392561F-F8A9-4852-BFE1-624A7BFC9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FFD412A-6A90-4229-B019-F25830C66670}"/>
              </a:ext>
            </a:extLst>
          </p:cNvPr>
          <p:cNvSpPr>
            <a:spLocks noGrp="1"/>
          </p:cNvSpPr>
          <p:nvPr>
            <p:ph type="dt" sz="half" idx="10"/>
          </p:nvPr>
        </p:nvSpPr>
        <p:spPr/>
        <p:txBody>
          <a:bodyPr/>
          <a:lstStyle/>
          <a:p>
            <a:fld id="{95A7D06A-FCBC-4EA6-9017-0B138620B28D}" type="datetime1">
              <a:rPr lang="en-IN" smtClean="0"/>
              <a:t>06-07-2020</a:t>
            </a:fld>
            <a:endParaRPr lang="en-IN"/>
          </a:p>
        </p:txBody>
      </p:sp>
      <p:sp>
        <p:nvSpPr>
          <p:cNvPr id="6" name="Footer Placeholder 5">
            <a:extLst>
              <a:ext uri="{FF2B5EF4-FFF2-40B4-BE49-F238E27FC236}">
                <a16:creationId xmlns="" xmlns:a16="http://schemas.microsoft.com/office/drawing/2014/main" id="{91D27019-E2A5-45FC-8A2A-3B39A38682CB}"/>
              </a:ext>
            </a:extLst>
          </p:cNvPr>
          <p:cNvSpPr>
            <a:spLocks noGrp="1"/>
          </p:cNvSpPr>
          <p:nvPr>
            <p:ph type="ftr" sz="quarter" idx="11"/>
          </p:nvPr>
        </p:nvSpPr>
        <p:spPr/>
        <p:txBody>
          <a:bodyPr/>
          <a:lstStyle/>
          <a:p>
            <a:r>
              <a:rPr lang="nb-NO"/>
              <a:t>Pawan Kr. Verma, Asst. Professor</a:t>
            </a:r>
            <a:endParaRPr lang="en-IN"/>
          </a:p>
        </p:txBody>
      </p:sp>
      <p:sp>
        <p:nvSpPr>
          <p:cNvPr id="7" name="Slide Number Placeholder 6">
            <a:extLst>
              <a:ext uri="{FF2B5EF4-FFF2-40B4-BE49-F238E27FC236}">
                <a16:creationId xmlns="" xmlns:a16="http://schemas.microsoft.com/office/drawing/2014/main" id="{6A6A1579-25B0-48B1-89D7-FB020806D4A0}"/>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366512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1CD540-9989-435F-8214-C591E620CF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0401CDB-0063-4C7A-9314-1252EFA5A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F6389F2-7FD3-468D-990D-94BD0A134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EB8ECE6-7B72-474C-9C3A-DF76688D5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9454AC6-D5F5-4F8C-9F5C-266BDABA2E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E9166EB-B8D9-40BF-B3FD-A1B004AC3B03}"/>
              </a:ext>
            </a:extLst>
          </p:cNvPr>
          <p:cNvSpPr>
            <a:spLocks noGrp="1"/>
          </p:cNvSpPr>
          <p:nvPr>
            <p:ph type="dt" sz="half" idx="10"/>
          </p:nvPr>
        </p:nvSpPr>
        <p:spPr/>
        <p:txBody>
          <a:bodyPr/>
          <a:lstStyle/>
          <a:p>
            <a:fld id="{65D7CD05-F4A4-47E4-A255-8A4E60010318}" type="datetime1">
              <a:rPr lang="en-IN" smtClean="0"/>
              <a:t>06-07-2020</a:t>
            </a:fld>
            <a:endParaRPr lang="en-IN"/>
          </a:p>
        </p:txBody>
      </p:sp>
      <p:sp>
        <p:nvSpPr>
          <p:cNvPr id="8" name="Footer Placeholder 7">
            <a:extLst>
              <a:ext uri="{FF2B5EF4-FFF2-40B4-BE49-F238E27FC236}">
                <a16:creationId xmlns="" xmlns:a16="http://schemas.microsoft.com/office/drawing/2014/main" id="{3222B3FA-C1C0-438B-A2BD-2662E310B4E3}"/>
              </a:ext>
            </a:extLst>
          </p:cNvPr>
          <p:cNvSpPr>
            <a:spLocks noGrp="1"/>
          </p:cNvSpPr>
          <p:nvPr>
            <p:ph type="ftr" sz="quarter" idx="11"/>
          </p:nvPr>
        </p:nvSpPr>
        <p:spPr/>
        <p:txBody>
          <a:bodyPr/>
          <a:lstStyle/>
          <a:p>
            <a:r>
              <a:rPr lang="nb-NO"/>
              <a:t>Pawan Kr. Verma, Asst. Professor</a:t>
            </a:r>
            <a:endParaRPr lang="en-IN"/>
          </a:p>
        </p:txBody>
      </p:sp>
      <p:sp>
        <p:nvSpPr>
          <p:cNvPr id="9" name="Slide Number Placeholder 8">
            <a:extLst>
              <a:ext uri="{FF2B5EF4-FFF2-40B4-BE49-F238E27FC236}">
                <a16:creationId xmlns="" xmlns:a16="http://schemas.microsoft.com/office/drawing/2014/main" id="{D1273DB4-CBC1-4CFE-A5A2-384BE7B03283}"/>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19009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3904C-4700-4F9B-A9F0-7DBD32E5FD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1D501D1-CCE3-406A-B172-C161D9A3725C}"/>
              </a:ext>
            </a:extLst>
          </p:cNvPr>
          <p:cNvSpPr>
            <a:spLocks noGrp="1"/>
          </p:cNvSpPr>
          <p:nvPr>
            <p:ph type="dt" sz="half" idx="10"/>
          </p:nvPr>
        </p:nvSpPr>
        <p:spPr/>
        <p:txBody>
          <a:bodyPr/>
          <a:lstStyle/>
          <a:p>
            <a:fld id="{22ECC143-CCA3-47FC-B7A6-BFB1DFAE2A3A}" type="datetime1">
              <a:rPr lang="en-IN" smtClean="0"/>
              <a:t>06-07-2020</a:t>
            </a:fld>
            <a:endParaRPr lang="en-IN"/>
          </a:p>
        </p:txBody>
      </p:sp>
      <p:sp>
        <p:nvSpPr>
          <p:cNvPr id="4" name="Footer Placeholder 3">
            <a:extLst>
              <a:ext uri="{FF2B5EF4-FFF2-40B4-BE49-F238E27FC236}">
                <a16:creationId xmlns="" xmlns:a16="http://schemas.microsoft.com/office/drawing/2014/main" id="{E41E01AB-F924-463A-A895-D3B73AE46CCF}"/>
              </a:ext>
            </a:extLst>
          </p:cNvPr>
          <p:cNvSpPr>
            <a:spLocks noGrp="1"/>
          </p:cNvSpPr>
          <p:nvPr>
            <p:ph type="ftr" sz="quarter" idx="11"/>
          </p:nvPr>
        </p:nvSpPr>
        <p:spPr/>
        <p:txBody>
          <a:bodyPr/>
          <a:lstStyle/>
          <a:p>
            <a:r>
              <a:rPr lang="nb-NO"/>
              <a:t>Pawan Kr. Verma, Asst. Professor</a:t>
            </a:r>
            <a:endParaRPr lang="en-IN"/>
          </a:p>
        </p:txBody>
      </p:sp>
      <p:sp>
        <p:nvSpPr>
          <p:cNvPr id="5" name="Slide Number Placeholder 4">
            <a:extLst>
              <a:ext uri="{FF2B5EF4-FFF2-40B4-BE49-F238E27FC236}">
                <a16:creationId xmlns="" xmlns:a16="http://schemas.microsoft.com/office/drawing/2014/main" id="{858B4E4E-1408-42B5-A1E5-2E28FE2821B8}"/>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24556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B25F5F-18EE-40B3-B262-5C11BF5469DA}"/>
              </a:ext>
            </a:extLst>
          </p:cNvPr>
          <p:cNvSpPr>
            <a:spLocks noGrp="1"/>
          </p:cNvSpPr>
          <p:nvPr>
            <p:ph type="dt" sz="half" idx="10"/>
          </p:nvPr>
        </p:nvSpPr>
        <p:spPr/>
        <p:txBody>
          <a:bodyPr/>
          <a:lstStyle/>
          <a:p>
            <a:fld id="{0925058D-4A65-44C6-B32A-5397B78AB417}" type="datetime1">
              <a:rPr lang="en-IN" smtClean="0"/>
              <a:t>06-07-2020</a:t>
            </a:fld>
            <a:endParaRPr lang="en-IN"/>
          </a:p>
        </p:txBody>
      </p:sp>
      <p:sp>
        <p:nvSpPr>
          <p:cNvPr id="3" name="Footer Placeholder 2">
            <a:extLst>
              <a:ext uri="{FF2B5EF4-FFF2-40B4-BE49-F238E27FC236}">
                <a16:creationId xmlns="" xmlns:a16="http://schemas.microsoft.com/office/drawing/2014/main" id="{6A211B88-3BE8-487C-8A5D-BB53F87F9C9F}"/>
              </a:ext>
            </a:extLst>
          </p:cNvPr>
          <p:cNvSpPr>
            <a:spLocks noGrp="1"/>
          </p:cNvSpPr>
          <p:nvPr>
            <p:ph type="ftr" sz="quarter" idx="11"/>
          </p:nvPr>
        </p:nvSpPr>
        <p:spPr/>
        <p:txBody>
          <a:bodyPr/>
          <a:lstStyle/>
          <a:p>
            <a:r>
              <a:rPr lang="nb-NO"/>
              <a:t>Pawan Kr. Verma, Asst. Professor</a:t>
            </a:r>
            <a:endParaRPr lang="en-IN"/>
          </a:p>
        </p:txBody>
      </p:sp>
      <p:sp>
        <p:nvSpPr>
          <p:cNvPr id="4" name="Slide Number Placeholder 3">
            <a:extLst>
              <a:ext uri="{FF2B5EF4-FFF2-40B4-BE49-F238E27FC236}">
                <a16:creationId xmlns="" xmlns:a16="http://schemas.microsoft.com/office/drawing/2014/main" id="{CFCDDFCD-D6FF-4727-B070-BFA9ED1B76DE}"/>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302518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3BB65-5325-4B62-A10F-39D5880A7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BC6B17F-3A6E-49A5-B991-5979330EC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A05CFF2-E92A-4105-A9FD-C9DFFCA26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A4A8E3-91DF-4B9A-A127-4F813197C7E1}"/>
              </a:ext>
            </a:extLst>
          </p:cNvPr>
          <p:cNvSpPr>
            <a:spLocks noGrp="1"/>
          </p:cNvSpPr>
          <p:nvPr>
            <p:ph type="dt" sz="half" idx="10"/>
          </p:nvPr>
        </p:nvSpPr>
        <p:spPr/>
        <p:txBody>
          <a:bodyPr/>
          <a:lstStyle/>
          <a:p>
            <a:fld id="{D8FC5B24-AB3C-48C9-BF26-1FD3C69E5197}" type="datetime1">
              <a:rPr lang="en-IN" smtClean="0"/>
              <a:t>06-07-2020</a:t>
            </a:fld>
            <a:endParaRPr lang="en-IN"/>
          </a:p>
        </p:txBody>
      </p:sp>
      <p:sp>
        <p:nvSpPr>
          <p:cNvPr id="6" name="Footer Placeholder 5">
            <a:extLst>
              <a:ext uri="{FF2B5EF4-FFF2-40B4-BE49-F238E27FC236}">
                <a16:creationId xmlns="" xmlns:a16="http://schemas.microsoft.com/office/drawing/2014/main" id="{3326CD54-34BA-494C-8064-82DFEB99CA50}"/>
              </a:ext>
            </a:extLst>
          </p:cNvPr>
          <p:cNvSpPr>
            <a:spLocks noGrp="1"/>
          </p:cNvSpPr>
          <p:nvPr>
            <p:ph type="ftr" sz="quarter" idx="11"/>
          </p:nvPr>
        </p:nvSpPr>
        <p:spPr/>
        <p:txBody>
          <a:bodyPr/>
          <a:lstStyle/>
          <a:p>
            <a:r>
              <a:rPr lang="nb-NO"/>
              <a:t>Pawan Kr. Verma, Asst. Professor</a:t>
            </a:r>
            <a:endParaRPr lang="en-IN"/>
          </a:p>
        </p:txBody>
      </p:sp>
      <p:sp>
        <p:nvSpPr>
          <p:cNvPr id="7" name="Slide Number Placeholder 6">
            <a:extLst>
              <a:ext uri="{FF2B5EF4-FFF2-40B4-BE49-F238E27FC236}">
                <a16:creationId xmlns="" xmlns:a16="http://schemas.microsoft.com/office/drawing/2014/main" id="{80D1F661-54FF-4000-B7BA-FB862DA62EB2}"/>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155723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E6D972-259C-4970-A2C7-587B2F387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A231DCC-011E-4715-9BB9-4AFD54507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9169E80-47A1-4A46-9895-9827E765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FF01DB4-ACC4-4E9E-8276-612AF759403D}"/>
              </a:ext>
            </a:extLst>
          </p:cNvPr>
          <p:cNvSpPr>
            <a:spLocks noGrp="1"/>
          </p:cNvSpPr>
          <p:nvPr>
            <p:ph type="dt" sz="half" idx="10"/>
          </p:nvPr>
        </p:nvSpPr>
        <p:spPr/>
        <p:txBody>
          <a:bodyPr/>
          <a:lstStyle/>
          <a:p>
            <a:fld id="{3B58DEA2-B4CB-480B-9F60-8A60C32FE1DB}" type="datetime1">
              <a:rPr lang="en-IN" smtClean="0"/>
              <a:t>06-07-2020</a:t>
            </a:fld>
            <a:endParaRPr lang="en-IN"/>
          </a:p>
        </p:txBody>
      </p:sp>
      <p:sp>
        <p:nvSpPr>
          <p:cNvPr id="6" name="Footer Placeholder 5">
            <a:extLst>
              <a:ext uri="{FF2B5EF4-FFF2-40B4-BE49-F238E27FC236}">
                <a16:creationId xmlns="" xmlns:a16="http://schemas.microsoft.com/office/drawing/2014/main" id="{AAD84386-3F74-473B-9333-875644624548}"/>
              </a:ext>
            </a:extLst>
          </p:cNvPr>
          <p:cNvSpPr>
            <a:spLocks noGrp="1"/>
          </p:cNvSpPr>
          <p:nvPr>
            <p:ph type="ftr" sz="quarter" idx="11"/>
          </p:nvPr>
        </p:nvSpPr>
        <p:spPr/>
        <p:txBody>
          <a:bodyPr/>
          <a:lstStyle/>
          <a:p>
            <a:r>
              <a:rPr lang="nb-NO"/>
              <a:t>Pawan Kr. Verma, Asst. Professor</a:t>
            </a:r>
            <a:endParaRPr lang="en-IN"/>
          </a:p>
        </p:txBody>
      </p:sp>
      <p:sp>
        <p:nvSpPr>
          <p:cNvPr id="7" name="Slide Number Placeholder 6">
            <a:extLst>
              <a:ext uri="{FF2B5EF4-FFF2-40B4-BE49-F238E27FC236}">
                <a16:creationId xmlns="" xmlns:a16="http://schemas.microsoft.com/office/drawing/2014/main" id="{28D2C037-EB49-4D70-BFFA-B3AC660D48B0}"/>
              </a:ext>
            </a:extLst>
          </p:cNvPr>
          <p:cNvSpPr>
            <a:spLocks noGrp="1"/>
          </p:cNvSpPr>
          <p:nvPr>
            <p:ph type="sldNum" sz="quarter" idx="12"/>
          </p:nvPr>
        </p:nvSpPr>
        <p:spPr/>
        <p:txBody>
          <a:bodyPr/>
          <a:lstStyle/>
          <a:p>
            <a:fld id="{D396BCB8-9EE4-420C-86A3-74FC94FF5588}" type="slidenum">
              <a:rPr lang="en-IN" smtClean="0"/>
              <a:t>‹#›</a:t>
            </a:fld>
            <a:endParaRPr lang="en-IN"/>
          </a:p>
        </p:txBody>
      </p:sp>
    </p:spTree>
    <p:extLst>
      <p:ext uri="{BB962C8B-B14F-4D97-AF65-F5344CB8AC3E}">
        <p14:creationId xmlns:p14="http://schemas.microsoft.com/office/powerpoint/2010/main" val="207930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755B120-6564-45E6-B9E1-354ED2428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57AF7ED-D4B0-4B38-9131-C022AC1D5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3FE9C3C-2AE5-4FA6-8EE7-1E4116A60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74E5A-24D6-49E6-A629-65CD8EE5C217}" type="datetime1">
              <a:rPr lang="en-IN" smtClean="0"/>
              <a:t>06-07-2020</a:t>
            </a:fld>
            <a:endParaRPr lang="en-IN"/>
          </a:p>
        </p:txBody>
      </p:sp>
      <p:sp>
        <p:nvSpPr>
          <p:cNvPr id="5" name="Footer Placeholder 4">
            <a:extLst>
              <a:ext uri="{FF2B5EF4-FFF2-40B4-BE49-F238E27FC236}">
                <a16:creationId xmlns="" xmlns:a16="http://schemas.microsoft.com/office/drawing/2014/main" id="{BAA932C0-40C9-4E1D-99D4-9D72C62D3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b-NO"/>
              <a:t>Pawan Kr. Verma, Asst. Professor</a:t>
            </a:r>
            <a:endParaRPr lang="en-IN"/>
          </a:p>
        </p:txBody>
      </p:sp>
      <p:sp>
        <p:nvSpPr>
          <p:cNvPr id="6" name="Slide Number Placeholder 5">
            <a:extLst>
              <a:ext uri="{FF2B5EF4-FFF2-40B4-BE49-F238E27FC236}">
                <a16:creationId xmlns="" xmlns:a16="http://schemas.microsoft.com/office/drawing/2014/main" id="{8C15D0B2-D8B2-4079-92CC-4E0662CE7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BCB8-9EE4-420C-86A3-74FC94FF5588}" type="slidenum">
              <a:rPr lang="en-IN" smtClean="0"/>
              <a:t>‹#›</a:t>
            </a:fld>
            <a:endParaRPr lang="en-IN"/>
          </a:p>
        </p:txBody>
      </p:sp>
    </p:spTree>
    <p:extLst>
      <p:ext uri="{BB962C8B-B14F-4D97-AF65-F5344CB8AC3E}">
        <p14:creationId xmlns:p14="http://schemas.microsoft.com/office/powerpoint/2010/main" val="208474858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39C57-7845-4564-9931-CE1131B5C359}"/>
              </a:ext>
            </a:extLst>
          </p:cNvPr>
          <p:cNvSpPr>
            <a:spLocks noGrp="1"/>
          </p:cNvSpPr>
          <p:nvPr>
            <p:ph type="ctrTitle"/>
          </p:nvPr>
        </p:nvSpPr>
        <p:spPr/>
        <p:txBody>
          <a:bodyPr/>
          <a:lstStyle/>
          <a:p>
            <a:r>
              <a:rPr lang="en-US" b="1" dirty="0">
                <a:solidFill>
                  <a:schemeClr val="accent1"/>
                </a:solidFill>
              </a:rPr>
              <a:t>Introduction to Machine Learning </a:t>
            </a:r>
            <a:endParaRPr lang="en-IN" b="1" dirty="0">
              <a:solidFill>
                <a:schemeClr val="accent1"/>
              </a:solidFill>
            </a:endParaRPr>
          </a:p>
        </p:txBody>
      </p:sp>
      <p:sp>
        <p:nvSpPr>
          <p:cNvPr id="5" name="Subtitle 4">
            <a:extLst>
              <a:ext uri="{FF2B5EF4-FFF2-40B4-BE49-F238E27FC236}">
                <a16:creationId xmlns="" xmlns:a16="http://schemas.microsoft.com/office/drawing/2014/main" id="{CFFC2DB7-CC54-4AA2-8650-AEE3194735DD}"/>
              </a:ext>
            </a:extLst>
          </p:cNvPr>
          <p:cNvSpPr>
            <a:spLocks noGrp="1"/>
          </p:cNvSpPr>
          <p:nvPr>
            <p:ph type="subTitle" idx="1"/>
          </p:nvPr>
        </p:nvSpPr>
        <p:spPr>
          <a:xfrm>
            <a:off x="7368467" y="4868880"/>
            <a:ext cx="4222882" cy="1413961"/>
          </a:xfrm>
        </p:spPr>
        <p:txBody>
          <a:bodyPr>
            <a:normAutofit/>
          </a:bodyPr>
          <a:lstStyle/>
          <a:p>
            <a:pPr algn="ctr"/>
            <a:r>
              <a:rPr lang="en-IN" dirty="0" smtClean="0">
                <a:solidFill>
                  <a:schemeClr val="accent1"/>
                </a:solidFill>
              </a:rPr>
              <a:t> </a:t>
            </a:r>
            <a:endParaRPr lang="en-IN" dirty="0">
              <a:solidFill>
                <a:schemeClr val="accent1"/>
              </a:solidFill>
            </a:endParaRPr>
          </a:p>
        </p:txBody>
      </p:sp>
      <p:sp>
        <p:nvSpPr>
          <p:cNvPr id="7" name="Slide Number Placeholder 6">
            <a:extLst>
              <a:ext uri="{FF2B5EF4-FFF2-40B4-BE49-F238E27FC236}">
                <a16:creationId xmlns="" xmlns:a16="http://schemas.microsoft.com/office/drawing/2014/main" id="{304229B9-3D84-4EDA-91C6-A5B348B70256}"/>
              </a:ext>
            </a:extLst>
          </p:cNvPr>
          <p:cNvSpPr>
            <a:spLocks noGrp="1"/>
          </p:cNvSpPr>
          <p:nvPr>
            <p:ph type="sldNum" sz="quarter" idx="12"/>
          </p:nvPr>
        </p:nvSpPr>
        <p:spPr/>
        <p:txBody>
          <a:bodyPr/>
          <a:lstStyle/>
          <a:p>
            <a:fld id="{D396BCB8-9EE4-420C-86A3-74FC94FF5588}" type="slidenum">
              <a:rPr lang="en-IN" smtClean="0"/>
              <a:t>1</a:t>
            </a:fld>
            <a:endParaRPr lang="en-IN"/>
          </a:p>
        </p:txBody>
      </p:sp>
      <p:cxnSp>
        <p:nvCxnSpPr>
          <p:cNvPr id="10" name="Straight Connector 9">
            <a:extLst>
              <a:ext uri="{FF2B5EF4-FFF2-40B4-BE49-F238E27FC236}">
                <a16:creationId xmlns="" xmlns:a16="http://schemas.microsoft.com/office/drawing/2014/main" id="{39AEE1FF-AAD3-471D-9134-9A5594F4EF34}"/>
              </a:ext>
            </a:extLst>
          </p:cNvPr>
          <p:cNvCxnSpPr>
            <a:cxnSpLocks/>
          </p:cNvCxnSpPr>
          <p:nvPr/>
        </p:nvCxnSpPr>
        <p:spPr>
          <a:xfrm>
            <a:off x="2528841" y="3782627"/>
            <a:ext cx="7481934" cy="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585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0"/>
            <a:ext cx="10515600" cy="5051328"/>
          </a:xfrm>
        </p:spPr>
        <p:txBody>
          <a:bodyPr>
            <a:normAutofit lnSpcReduction="10000"/>
          </a:bodyPr>
          <a:lstStyle/>
          <a:p>
            <a:pPr algn="just"/>
            <a:r>
              <a:rPr lang="en-US" b="1" dirty="0">
                <a:solidFill>
                  <a:schemeClr val="accent1"/>
                </a:solidFill>
              </a:rPr>
              <a:t>Algorithm</a:t>
            </a:r>
            <a:r>
              <a:rPr lang="en-US" dirty="0">
                <a:solidFill>
                  <a:schemeClr val="accent1"/>
                </a:solidFill>
              </a:rPr>
              <a:t>: A Machine Learning algorithm is a set of rules and statistical techniques used to learn patterns from data and draw significant information from it. </a:t>
            </a:r>
          </a:p>
          <a:p>
            <a:pPr algn="just"/>
            <a:r>
              <a:rPr lang="en-US" b="1" dirty="0">
                <a:solidFill>
                  <a:schemeClr val="accent2">
                    <a:lumMod val="75000"/>
                  </a:schemeClr>
                </a:solidFill>
              </a:rPr>
              <a:t>Model</a:t>
            </a:r>
            <a:r>
              <a:rPr lang="en-US" dirty="0">
                <a:solidFill>
                  <a:schemeClr val="accent2">
                    <a:lumMod val="75000"/>
                  </a:schemeClr>
                </a:solidFill>
              </a:rPr>
              <a:t>: A model is trained by using a Machine Learning Algorithm.</a:t>
            </a:r>
            <a:r>
              <a:rPr lang="en-US" dirty="0">
                <a:solidFill>
                  <a:schemeClr val="accent1"/>
                </a:solidFill>
              </a:rPr>
              <a:t> </a:t>
            </a:r>
          </a:p>
          <a:p>
            <a:pPr algn="just"/>
            <a:r>
              <a:rPr lang="en-US" b="1" dirty="0">
                <a:solidFill>
                  <a:schemeClr val="accent1"/>
                </a:solidFill>
              </a:rPr>
              <a:t>Predictor Variable</a:t>
            </a:r>
            <a:r>
              <a:rPr lang="en-US" dirty="0">
                <a:solidFill>
                  <a:schemeClr val="accent1"/>
                </a:solidFill>
              </a:rPr>
              <a:t>: It is a feature(s) of the data that can be used to predict the output.</a:t>
            </a:r>
          </a:p>
          <a:p>
            <a:pPr algn="just"/>
            <a:r>
              <a:rPr lang="en-US" b="1" dirty="0" smtClean="0">
                <a:solidFill>
                  <a:schemeClr val="accent1"/>
                </a:solidFill>
              </a:rPr>
              <a:t>Training </a:t>
            </a:r>
            <a:r>
              <a:rPr lang="en-US" b="1" dirty="0">
                <a:solidFill>
                  <a:schemeClr val="accent1"/>
                </a:solidFill>
              </a:rPr>
              <a:t>Data</a:t>
            </a:r>
            <a:r>
              <a:rPr lang="en-US" dirty="0">
                <a:solidFill>
                  <a:schemeClr val="accent1"/>
                </a:solidFill>
              </a:rPr>
              <a:t>: The Machine Learning model is built using the training data. The training data helps the model to identify key trends and patterns essential to predict the output.</a:t>
            </a:r>
          </a:p>
          <a:p>
            <a:pPr algn="just"/>
            <a:r>
              <a:rPr lang="en-US" b="1" dirty="0">
                <a:solidFill>
                  <a:schemeClr val="accent2">
                    <a:lumMod val="75000"/>
                  </a:schemeClr>
                </a:solidFill>
              </a:rPr>
              <a:t>Testing Data</a:t>
            </a:r>
            <a:r>
              <a:rPr lang="en-US" dirty="0">
                <a:solidFill>
                  <a:schemeClr val="accent2">
                    <a:lumMod val="75000"/>
                  </a:schemeClr>
                </a:solidFill>
              </a:rPr>
              <a:t>: After the model is trained, it must be tested to evaluate how accurately it can predict an outcome. This is done by the testing data set.</a:t>
            </a:r>
            <a:endParaRPr lang="en-IN" dirty="0">
              <a:solidFill>
                <a:schemeClr val="accent2">
                  <a:lumMod val="75000"/>
                </a:schemeClr>
              </a:solidFill>
            </a:endParaRP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10</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Machine Learning Terminology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00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DCD88F3-A9A3-40D1-9595-AF07C2125579}"/>
              </a:ext>
            </a:extLst>
          </p:cNvPr>
          <p:cNvSpPr>
            <a:spLocks noGrp="1"/>
          </p:cNvSpPr>
          <p:nvPr>
            <p:ph type="sldNum" sz="quarter" idx="12"/>
          </p:nvPr>
        </p:nvSpPr>
        <p:spPr/>
        <p:txBody>
          <a:bodyPr/>
          <a:lstStyle/>
          <a:p>
            <a:fld id="{D396BCB8-9EE4-420C-86A3-74FC94FF5588}" type="slidenum">
              <a:rPr lang="en-IN" smtClean="0"/>
              <a:t>11</a:t>
            </a:fld>
            <a:endParaRPr lang="en-IN"/>
          </a:p>
        </p:txBody>
      </p:sp>
      <p:pic>
        <p:nvPicPr>
          <p:cNvPr id="3074" name="Picture 2" descr="How Machine Learning Works - What is Machine Learning- Edureka">
            <a:extLst>
              <a:ext uri="{FF2B5EF4-FFF2-40B4-BE49-F238E27FC236}">
                <a16:creationId xmlns="" xmlns:a16="http://schemas.microsoft.com/office/drawing/2014/main" id="{542D3A93-BEE9-49BC-AB61-61C244FE4B2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384916"/>
            <a:ext cx="9525000" cy="472537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 xmlns:a16="http://schemas.microsoft.com/office/drawing/2014/main" id="{5CFD226B-EEAC-4FCC-ACE1-1861B6DBC72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How does Machine Learning work?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a:extLst>
              <a:ext uri="{FF2B5EF4-FFF2-40B4-BE49-F238E27FC236}">
                <a16:creationId xmlns="" xmlns:a16="http://schemas.microsoft.com/office/drawing/2014/main" id="{B0D1294F-A7B0-40E0-BBA2-5C6AF4CC5114}"/>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17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DCD88F3-A9A3-40D1-9595-AF07C2125579}"/>
              </a:ext>
            </a:extLst>
          </p:cNvPr>
          <p:cNvSpPr>
            <a:spLocks noGrp="1"/>
          </p:cNvSpPr>
          <p:nvPr>
            <p:ph type="sldNum" sz="quarter" idx="12"/>
          </p:nvPr>
        </p:nvSpPr>
        <p:spPr/>
        <p:txBody>
          <a:bodyPr/>
          <a:lstStyle/>
          <a:p>
            <a:fld id="{D396BCB8-9EE4-420C-86A3-74FC94FF5588}" type="slidenum">
              <a:rPr lang="en-IN" smtClean="0"/>
              <a:t>12</a:t>
            </a:fld>
            <a:endParaRPr lang="en-IN"/>
          </a:p>
        </p:txBody>
      </p:sp>
      <p:sp>
        <p:nvSpPr>
          <p:cNvPr id="7" name="Title 1">
            <a:extLst>
              <a:ext uri="{FF2B5EF4-FFF2-40B4-BE49-F238E27FC236}">
                <a16:creationId xmlns="" xmlns:a16="http://schemas.microsoft.com/office/drawing/2014/main" id="{5CFD226B-EEAC-4FCC-ACE1-1861B6DBC72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Applications of Machine Learning work?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a:extLst>
              <a:ext uri="{FF2B5EF4-FFF2-40B4-BE49-F238E27FC236}">
                <a16:creationId xmlns="" xmlns:a16="http://schemas.microsoft.com/office/drawing/2014/main" id="{B0D1294F-A7B0-40E0-BBA2-5C6AF4CC5114}"/>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1026" name="Picture 2" descr="Applications of Machine learning">
            <a:extLst>
              <a:ext uri="{FF2B5EF4-FFF2-40B4-BE49-F238E27FC236}">
                <a16:creationId xmlns="" xmlns:a16="http://schemas.microsoft.com/office/drawing/2014/main" id="{CAD6C803-5A80-4EE1-B16C-A9CC5D297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157" y="1397001"/>
            <a:ext cx="5628443" cy="482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5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2"/>
            <a:ext cx="10515600" cy="5051328"/>
          </a:xfrm>
        </p:spPr>
        <p:txBody>
          <a:bodyPr>
            <a:normAutofit/>
          </a:bodyPr>
          <a:lstStyle/>
          <a:p>
            <a:pPr algn="just"/>
            <a:r>
              <a:rPr lang="en-US" b="1" dirty="0">
                <a:solidFill>
                  <a:schemeClr val="accent1"/>
                </a:solidFill>
              </a:rPr>
              <a:t>Supervised Learning: </a:t>
            </a:r>
            <a:r>
              <a:rPr lang="en-US" dirty="0">
                <a:solidFill>
                  <a:schemeClr val="accent1"/>
                </a:solidFill>
              </a:rPr>
              <a:t>Supervised learning is a technique in which we teach or train the machine using data which is well labeled.</a:t>
            </a: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13</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Types of Machine Learning Algorithm (3 Types)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7172" name="Picture 4" descr="Supervised Learning - Introduction To Machine Learning - Edureka">
            <a:extLst>
              <a:ext uri="{FF2B5EF4-FFF2-40B4-BE49-F238E27FC236}">
                <a16:creationId xmlns="" xmlns:a16="http://schemas.microsoft.com/office/drawing/2014/main" id="{9252A5E4-D9E6-4316-89E0-FCDAD8019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95" y="2357327"/>
            <a:ext cx="9747682" cy="379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55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0"/>
            <a:ext cx="10515600" cy="5051328"/>
          </a:xfrm>
        </p:spPr>
        <p:txBody>
          <a:bodyPr>
            <a:normAutofit/>
          </a:bodyPr>
          <a:lstStyle/>
          <a:p>
            <a:pPr algn="just"/>
            <a:r>
              <a:rPr lang="en-US" dirty="0">
                <a:solidFill>
                  <a:schemeClr val="accent1"/>
                </a:solidFill>
              </a:rPr>
              <a:t> </a:t>
            </a:r>
            <a:r>
              <a:rPr lang="en-US" b="1" dirty="0">
                <a:solidFill>
                  <a:schemeClr val="accent1"/>
                </a:solidFill>
              </a:rPr>
              <a:t>Unsupervised Learning</a:t>
            </a:r>
            <a:r>
              <a:rPr lang="en-US" dirty="0">
                <a:solidFill>
                  <a:schemeClr val="accent1"/>
                </a:solidFill>
              </a:rPr>
              <a:t> : Unsupervised learning involves training by using unlabeled data and allowing the model to act on that information without guidance.</a:t>
            </a: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14</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Cont.…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8194" name="Picture 2" descr="Unsupervised Learning - Introduction To Machine Learning - Edureka">
            <a:extLst>
              <a:ext uri="{FF2B5EF4-FFF2-40B4-BE49-F238E27FC236}">
                <a16:creationId xmlns="" xmlns:a16="http://schemas.microsoft.com/office/drawing/2014/main" id="{F4BA1EDF-83CA-4D2E-AC77-97627B2F1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899" y="2682823"/>
            <a:ext cx="8984202" cy="349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2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0"/>
            <a:ext cx="4825753" cy="5051302"/>
          </a:xfrm>
        </p:spPr>
        <p:txBody>
          <a:bodyPr>
            <a:normAutofit/>
          </a:bodyPr>
          <a:lstStyle/>
          <a:p>
            <a:pPr algn="just"/>
            <a:r>
              <a:rPr lang="en-US" dirty="0">
                <a:solidFill>
                  <a:schemeClr val="accent1"/>
                </a:solidFill>
              </a:rPr>
              <a:t> </a:t>
            </a:r>
            <a:r>
              <a:rPr lang="en-US" b="1" dirty="0">
                <a:solidFill>
                  <a:schemeClr val="accent1"/>
                </a:solidFill>
              </a:rPr>
              <a:t>Reinforcement Learning</a:t>
            </a:r>
            <a:r>
              <a:rPr lang="en-US" dirty="0">
                <a:solidFill>
                  <a:schemeClr val="accent1"/>
                </a:solidFill>
              </a:rPr>
              <a:t> is a part of Machine learning where an agent is put in an environment and he learns to behave in this environment by performing certain actions and observing the rewards which it gets from those actions.</a:t>
            </a: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15</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Cont.…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9218" name="Picture 2" descr="How businesses can leverage reinforcement learning?">
            <a:extLst>
              <a:ext uri="{FF2B5EF4-FFF2-40B4-BE49-F238E27FC236}">
                <a16:creationId xmlns="" xmlns:a16="http://schemas.microsoft.com/office/drawing/2014/main" id="{53B7D651-8536-4BE4-BB30-1A22ED678F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95"/>
          <a:stretch/>
        </p:blipFill>
        <p:spPr bwMode="auto">
          <a:xfrm>
            <a:off x="6694734" y="1429303"/>
            <a:ext cx="4554238" cy="455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8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AC72E46-85C7-42B8-BC44-80136E56D287}"/>
              </a:ext>
            </a:extLst>
          </p:cNvPr>
          <p:cNvSpPr>
            <a:spLocks noGrp="1"/>
          </p:cNvSpPr>
          <p:nvPr>
            <p:ph type="sldNum" sz="quarter" idx="12"/>
          </p:nvPr>
        </p:nvSpPr>
        <p:spPr/>
        <p:txBody>
          <a:bodyPr/>
          <a:lstStyle/>
          <a:p>
            <a:fld id="{D396BCB8-9EE4-420C-86A3-74FC94FF5588}" type="slidenum">
              <a:rPr lang="en-IN" smtClean="0"/>
              <a:t>16</a:t>
            </a:fld>
            <a:endParaRPr lang="en-IN"/>
          </a:p>
        </p:txBody>
      </p:sp>
      <p:sp>
        <p:nvSpPr>
          <p:cNvPr id="6" name="Rectangle 5">
            <a:extLst>
              <a:ext uri="{FF2B5EF4-FFF2-40B4-BE49-F238E27FC236}">
                <a16:creationId xmlns="" xmlns:a16="http://schemas.microsoft.com/office/drawing/2014/main" id="{7BA840EE-42B6-4530-A606-FDEC6BA145E3}"/>
              </a:ext>
            </a:extLst>
          </p:cNvPr>
          <p:cNvSpPr/>
          <p:nvPr/>
        </p:nvSpPr>
        <p:spPr>
          <a:xfrm>
            <a:off x="1319700" y="2967335"/>
            <a:ext cx="955261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End of Machine Learning Basics…</a:t>
            </a:r>
          </a:p>
        </p:txBody>
      </p:sp>
      <p:sp>
        <p:nvSpPr>
          <p:cNvPr id="7" name="Rectangle 6">
            <a:extLst>
              <a:ext uri="{FF2B5EF4-FFF2-40B4-BE49-F238E27FC236}">
                <a16:creationId xmlns="" xmlns:a16="http://schemas.microsoft.com/office/drawing/2014/main" id="{474AD7E0-5141-40E6-9A31-71C71FB0A624}"/>
              </a:ext>
            </a:extLst>
          </p:cNvPr>
          <p:cNvSpPr/>
          <p:nvPr/>
        </p:nvSpPr>
        <p:spPr>
          <a:xfrm>
            <a:off x="7141691" y="3774049"/>
            <a:ext cx="4904228" cy="523220"/>
          </a:xfrm>
          <a:prstGeom prst="rect">
            <a:avLst/>
          </a:prstGeom>
          <a:noFill/>
        </p:spPr>
        <p:txBody>
          <a:bodyPr wrap="square" lIns="91440" tIns="45720" rIns="91440" bIns="45720">
            <a:spAutoFit/>
          </a:bodyPr>
          <a:lstStyle/>
          <a:p>
            <a:pPr algn="ctr"/>
            <a:r>
              <a:rPr lang="en-US" sz="2800" b="0" cap="none" spc="0" dirty="0">
                <a:ln w="0"/>
                <a:solidFill>
                  <a:srgbClr val="FF0000"/>
                </a:solidFill>
                <a:effectLst>
                  <a:outerShdw blurRad="38100" dist="25400" dir="5400000" algn="ctr" rotWithShape="0">
                    <a:srgbClr val="6E747A">
                      <a:alpha val="43000"/>
                    </a:srgbClr>
                  </a:outerShdw>
                </a:effectLst>
              </a:rPr>
              <a:t>Keep Learning </a:t>
            </a:r>
            <a:r>
              <a:rPr lang="en-US" sz="2800" b="0" cap="none" spc="0" dirty="0">
                <a:ln w="0"/>
                <a:solidFill>
                  <a:srgbClr val="FF0000"/>
                </a:solidFill>
                <a:effectLst>
                  <a:outerShdw blurRad="38100" dist="25400" dir="5400000" algn="ctr" rotWithShape="0">
                    <a:srgbClr val="6E747A">
                      <a:alpha val="43000"/>
                    </a:srgbClr>
                  </a:outerShdw>
                </a:effectLst>
                <a:sym typeface="Wingdings" panose="05000000000000000000" pitchFamily="2" charset="2"/>
              </a:rPr>
              <a:t></a:t>
            </a:r>
            <a:endParaRPr lang="en-US" sz="2800" b="0"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062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1. A set of instructions to follow in order to solve a problem.</a:t>
            </a:r>
          </a:p>
          <a:p>
            <a:pPr fontAlgn="t"/>
            <a:r>
              <a:rPr lang="en-IN" dirty="0"/>
              <a:t>Algorithm</a:t>
            </a:r>
          </a:p>
          <a:p>
            <a:pPr fontAlgn="t"/>
            <a:r>
              <a:rPr lang="en-IN" dirty="0"/>
              <a:t>Machine learning</a:t>
            </a:r>
          </a:p>
          <a:p>
            <a:pPr fontAlgn="t"/>
            <a:r>
              <a:rPr lang="en-IN" dirty="0"/>
              <a:t>Neuron</a:t>
            </a:r>
          </a:p>
          <a:p>
            <a:pPr fontAlgn="t"/>
            <a:r>
              <a:rPr lang="en-IN" dirty="0"/>
              <a:t>Neural network</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17</a:t>
            </a:fld>
            <a:endParaRPr lang="en-IN"/>
          </a:p>
        </p:txBody>
      </p:sp>
    </p:spTree>
    <p:extLst>
      <p:ext uri="{BB962C8B-B14F-4D97-AF65-F5344CB8AC3E}">
        <p14:creationId xmlns:p14="http://schemas.microsoft.com/office/powerpoint/2010/main" val="1530768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1. A set of instructions to follow in order to solve a problem.</a:t>
            </a:r>
          </a:p>
          <a:p>
            <a:pPr fontAlgn="t"/>
            <a:r>
              <a:rPr lang="en-IN" dirty="0">
                <a:solidFill>
                  <a:srgbClr val="FF0000"/>
                </a:solidFill>
              </a:rPr>
              <a:t>Algorithm</a:t>
            </a:r>
          </a:p>
          <a:p>
            <a:pPr fontAlgn="t"/>
            <a:r>
              <a:rPr lang="en-IN" dirty="0"/>
              <a:t>Machine learning</a:t>
            </a:r>
          </a:p>
          <a:p>
            <a:pPr fontAlgn="t"/>
            <a:r>
              <a:rPr lang="en-IN" dirty="0"/>
              <a:t>Neuron</a:t>
            </a:r>
          </a:p>
          <a:p>
            <a:pPr fontAlgn="t"/>
            <a:r>
              <a:rPr lang="en-IN" dirty="0"/>
              <a:t>Neural network</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18</a:t>
            </a:fld>
            <a:endParaRPr lang="en-IN"/>
          </a:p>
        </p:txBody>
      </p:sp>
    </p:spTree>
    <p:extLst>
      <p:ext uri="{BB962C8B-B14F-4D97-AF65-F5344CB8AC3E}">
        <p14:creationId xmlns:p14="http://schemas.microsoft.com/office/powerpoint/2010/main" val="873487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2. A computer system can use it to perform a task without using instructions from us, relying on patterns and inference instead. It is seen as a subset of artificial intelligence</a:t>
            </a:r>
          </a:p>
          <a:p>
            <a:pPr fontAlgn="t"/>
            <a:r>
              <a:rPr lang="en-IN" dirty="0"/>
              <a:t>Algorithm</a:t>
            </a:r>
          </a:p>
          <a:p>
            <a:pPr fontAlgn="t"/>
            <a:r>
              <a:rPr lang="en-IN" dirty="0"/>
              <a:t>Machine learning</a:t>
            </a:r>
          </a:p>
          <a:p>
            <a:pPr fontAlgn="t"/>
            <a:r>
              <a:rPr lang="en-IN" dirty="0"/>
              <a:t>Neuron</a:t>
            </a:r>
          </a:p>
          <a:p>
            <a:pPr fontAlgn="t"/>
            <a:r>
              <a:rPr lang="en-IN" dirty="0"/>
              <a:t>Neural network</a:t>
            </a:r>
          </a:p>
        </p:txBody>
      </p:sp>
      <p:sp>
        <p:nvSpPr>
          <p:cNvPr id="5" name="Slide Number Placeholder 4"/>
          <p:cNvSpPr>
            <a:spLocks noGrp="1"/>
          </p:cNvSpPr>
          <p:nvPr>
            <p:ph type="sldNum" sz="quarter" idx="12"/>
          </p:nvPr>
        </p:nvSpPr>
        <p:spPr/>
        <p:txBody>
          <a:bodyPr/>
          <a:lstStyle/>
          <a:p>
            <a:fld id="{D396BCB8-9EE4-420C-86A3-74FC94FF5588}" type="slidenum">
              <a:rPr lang="en-IN" smtClean="0"/>
              <a:t>19</a:t>
            </a:fld>
            <a:endParaRPr lang="en-IN"/>
          </a:p>
        </p:txBody>
      </p:sp>
    </p:spTree>
    <p:extLst>
      <p:ext uri="{BB962C8B-B14F-4D97-AF65-F5344CB8AC3E}">
        <p14:creationId xmlns:p14="http://schemas.microsoft.com/office/powerpoint/2010/main" val="3106232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BA628A-823D-4F10-8F10-047970A9B09E}"/>
              </a:ext>
            </a:extLst>
          </p:cNvPr>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rPr>
              <a:t>Agenda</a:t>
            </a:r>
            <a:endParaRPr lang="en-IN" b="1"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 xmlns:a16="http://schemas.microsoft.com/office/drawing/2014/main" id="{13CB040B-2417-4BE9-B877-6E5D0A004A6E}"/>
              </a:ext>
            </a:extLst>
          </p:cNvPr>
          <p:cNvSpPr>
            <a:spLocks noGrp="1"/>
          </p:cNvSpPr>
          <p:nvPr>
            <p:ph idx="1"/>
          </p:nvPr>
        </p:nvSpPr>
        <p:spPr/>
        <p:txBody>
          <a:bodyPr/>
          <a:lstStyle/>
          <a:p>
            <a:r>
              <a:rPr lang="en-US" dirty="0">
                <a:solidFill>
                  <a:schemeClr val="accent1"/>
                </a:solidFill>
              </a:rPr>
              <a:t>Why Machine Learning ?</a:t>
            </a:r>
          </a:p>
          <a:p>
            <a:r>
              <a:rPr lang="en-US" dirty="0">
                <a:solidFill>
                  <a:schemeClr val="accent1"/>
                </a:solidFill>
              </a:rPr>
              <a:t>What is Machine Learning ?</a:t>
            </a:r>
          </a:p>
          <a:p>
            <a:r>
              <a:rPr lang="en-US" dirty="0">
                <a:solidFill>
                  <a:schemeClr val="accent1"/>
                </a:solidFill>
              </a:rPr>
              <a:t>Machine Learning Terminology .</a:t>
            </a:r>
          </a:p>
          <a:p>
            <a:r>
              <a:rPr lang="en-US" dirty="0">
                <a:solidFill>
                  <a:schemeClr val="accent1"/>
                </a:solidFill>
              </a:rPr>
              <a:t>How does Machine Learning work ?</a:t>
            </a:r>
          </a:p>
          <a:p>
            <a:r>
              <a:rPr lang="en-US" dirty="0">
                <a:solidFill>
                  <a:schemeClr val="accent1"/>
                </a:solidFill>
              </a:rPr>
              <a:t>Applications of Machine Learning.</a:t>
            </a:r>
          </a:p>
          <a:p>
            <a:r>
              <a:rPr lang="en-US" dirty="0">
                <a:solidFill>
                  <a:schemeClr val="accent1"/>
                </a:solidFill>
              </a:rPr>
              <a:t>Types of Machine Learning Algorithm.</a:t>
            </a:r>
            <a:endParaRPr lang="en-IN" dirty="0">
              <a:solidFill>
                <a:schemeClr val="accent1"/>
              </a:solidFill>
            </a:endParaRPr>
          </a:p>
        </p:txBody>
      </p:sp>
      <p:sp>
        <p:nvSpPr>
          <p:cNvPr id="5" name="Slide Number Placeholder 4">
            <a:extLst>
              <a:ext uri="{FF2B5EF4-FFF2-40B4-BE49-F238E27FC236}">
                <a16:creationId xmlns="" xmlns:a16="http://schemas.microsoft.com/office/drawing/2014/main" id="{99A1CE7E-FA21-4084-B7A2-3CE5ABBB1993}"/>
              </a:ext>
            </a:extLst>
          </p:cNvPr>
          <p:cNvSpPr>
            <a:spLocks noGrp="1"/>
          </p:cNvSpPr>
          <p:nvPr>
            <p:ph type="sldNum" sz="quarter" idx="12"/>
          </p:nvPr>
        </p:nvSpPr>
        <p:spPr/>
        <p:txBody>
          <a:bodyPr/>
          <a:lstStyle/>
          <a:p>
            <a:fld id="{D396BCB8-9EE4-420C-86A3-74FC94FF5588}" type="slidenum">
              <a:rPr lang="en-IN" smtClean="0"/>
              <a:t>2</a:t>
            </a:fld>
            <a:endParaRPr lang="en-IN"/>
          </a:p>
        </p:txBody>
      </p:sp>
      <p:cxnSp>
        <p:nvCxnSpPr>
          <p:cNvPr id="6" name="Straight Connector 5">
            <a:extLst>
              <a:ext uri="{FF2B5EF4-FFF2-40B4-BE49-F238E27FC236}">
                <a16:creationId xmlns="" xmlns:a16="http://schemas.microsoft.com/office/drawing/2014/main" id="{EB5D58E8-1149-4C80-B5C3-C1BACB632169}"/>
              </a:ext>
            </a:extLst>
          </p:cNvPr>
          <p:cNvCxnSpPr/>
          <p:nvPr/>
        </p:nvCxnSpPr>
        <p:spPr>
          <a:xfrm>
            <a:off x="719091" y="1420427"/>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1026" name="Picture 2" descr="Capturing Data – the Smart Way: Supervised Machine Learning - The ...">
            <a:extLst>
              <a:ext uri="{FF2B5EF4-FFF2-40B4-BE49-F238E27FC236}">
                <a16:creationId xmlns="" xmlns:a16="http://schemas.microsoft.com/office/drawing/2014/main" id="{6EA7184E-F74B-4D26-AA27-7C978C954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274" y="1690688"/>
            <a:ext cx="4431614" cy="396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9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2. A computer system can use it to perform a task without using instructions from us, relying on patterns and inference instead. It is seen as a subset of artificial intelligence</a:t>
            </a:r>
          </a:p>
          <a:p>
            <a:pPr fontAlgn="t"/>
            <a:r>
              <a:rPr lang="en-IN" dirty="0"/>
              <a:t>Algorithm</a:t>
            </a:r>
          </a:p>
          <a:p>
            <a:pPr fontAlgn="t"/>
            <a:r>
              <a:rPr lang="en-IN" dirty="0">
                <a:solidFill>
                  <a:srgbClr val="FF0000"/>
                </a:solidFill>
              </a:rPr>
              <a:t>Machine learning</a:t>
            </a:r>
          </a:p>
          <a:p>
            <a:pPr fontAlgn="t"/>
            <a:r>
              <a:rPr lang="en-IN" dirty="0"/>
              <a:t>Neuron</a:t>
            </a:r>
          </a:p>
          <a:p>
            <a:pPr fontAlgn="t"/>
            <a:r>
              <a:rPr lang="en-IN" dirty="0"/>
              <a:t>Neural network</a:t>
            </a:r>
          </a:p>
        </p:txBody>
      </p:sp>
      <p:sp>
        <p:nvSpPr>
          <p:cNvPr id="5" name="Slide Number Placeholder 4"/>
          <p:cNvSpPr>
            <a:spLocks noGrp="1"/>
          </p:cNvSpPr>
          <p:nvPr>
            <p:ph type="sldNum" sz="quarter" idx="12"/>
          </p:nvPr>
        </p:nvSpPr>
        <p:spPr/>
        <p:txBody>
          <a:bodyPr/>
          <a:lstStyle/>
          <a:p>
            <a:fld id="{D396BCB8-9EE4-420C-86A3-74FC94FF5588}" type="slidenum">
              <a:rPr lang="en-IN" smtClean="0"/>
              <a:t>20</a:t>
            </a:fld>
            <a:endParaRPr lang="en-IN"/>
          </a:p>
        </p:txBody>
      </p:sp>
    </p:spTree>
    <p:extLst>
      <p:ext uri="{BB962C8B-B14F-4D97-AF65-F5344CB8AC3E}">
        <p14:creationId xmlns:p14="http://schemas.microsoft.com/office/powerpoint/2010/main" val="273918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3. A basic unit of the brain, a cell designed to send information to other nerve cells, muscle, or gland cells.</a:t>
            </a:r>
          </a:p>
          <a:p>
            <a:pPr fontAlgn="t"/>
            <a:r>
              <a:rPr lang="en-IN" dirty="0"/>
              <a:t>Algorithm</a:t>
            </a:r>
          </a:p>
          <a:p>
            <a:pPr fontAlgn="t"/>
            <a:r>
              <a:rPr lang="en-IN" dirty="0"/>
              <a:t>Machine learning</a:t>
            </a:r>
          </a:p>
          <a:p>
            <a:pPr fontAlgn="t"/>
            <a:r>
              <a:rPr lang="en-IN" dirty="0"/>
              <a:t>Neuron</a:t>
            </a:r>
          </a:p>
          <a:p>
            <a:pPr fontAlgn="t"/>
            <a:r>
              <a:rPr lang="en-IN" dirty="0"/>
              <a:t>Neural network</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21</a:t>
            </a:fld>
            <a:endParaRPr lang="en-IN"/>
          </a:p>
        </p:txBody>
      </p:sp>
    </p:spTree>
    <p:extLst>
      <p:ext uri="{BB962C8B-B14F-4D97-AF65-F5344CB8AC3E}">
        <p14:creationId xmlns:p14="http://schemas.microsoft.com/office/powerpoint/2010/main" val="3078592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3. A basic unit of the brain, a cell designed to send information to other nerve cells, muscle, or gland cells.</a:t>
            </a:r>
          </a:p>
          <a:p>
            <a:pPr fontAlgn="t"/>
            <a:r>
              <a:rPr lang="en-IN" dirty="0"/>
              <a:t>Algorithm</a:t>
            </a:r>
          </a:p>
          <a:p>
            <a:pPr fontAlgn="t"/>
            <a:r>
              <a:rPr lang="en-IN" dirty="0"/>
              <a:t>Machine learning</a:t>
            </a:r>
          </a:p>
          <a:p>
            <a:pPr fontAlgn="t"/>
            <a:r>
              <a:rPr lang="en-IN" dirty="0">
                <a:solidFill>
                  <a:srgbClr val="FF0000"/>
                </a:solidFill>
              </a:rPr>
              <a:t>Neuron</a:t>
            </a:r>
          </a:p>
          <a:p>
            <a:pPr fontAlgn="t"/>
            <a:r>
              <a:rPr lang="en-IN" dirty="0"/>
              <a:t>Neural network</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22</a:t>
            </a:fld>
            <a:endParaRPr lang="en-IN"/>
          </a:p>
        </p:txBody>
      </p:sp>
    </p:spTree>
    <p:extLst>
      <p:ext uri="{BB962C8B-B14F-4D97-AF65-F5344CB8AC3E}">
        <p14:creationId xmlns:p14="http://schemas.microsoft.com/office/powerpoint/2010/main" val="46357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solidFill>
                  <a:srgbClr val="393A68"/>
                </a:solidFill>
                <a:latin typeface="Open Sans"/>
              </a:rPr>
              <a:t>4. type of machine learning which models itself after the human brain.</a:t>
            </a:r>
          </a:p>
          <a:p>
            <a:pPr fontAlgn="t"/>
            <a:r>
              <a:rPr lang="en-IN" dirty="0">
                <a:solidFill>
                  <a:srgbClr val="393A68"/>
                </a:solidFill>
                <a:latin typeface="Open Sans"/>
              </a:rPr>
              <a:t>Algorithm</a:t>
            </a:r>
          </a:p>
          <a:p>
            <a:pPr fontAlgn="t"/>
            <a:r>
              <a:rPr lang="en-IN" dirty="0">
                <a:solidFill>
                  <a:srgbClr val="393A68"/>
                </a:solidFill>
                <a:latin typeface="Open Sans"/>
              </a:rPr>
              <a:t>Machine learning</a:t>
            </a:r>
          </a:p>
          <a:p>
            <a:pPr fontAlgn="t"/>
            <a:r>
              <a:rPr lang="en-IN" dirty="0">
                <a:solidFill>
                  <a:srgbClr val="393A68"/>
                </a:solidFill>
                <a:latin typeface="Open Sans"/>
              </a:rPr>
              <a:t>Neuron</a:t>
            </a:r>
          </a:p>
          <a:p>
            <a:pPr fontAlgn="t"/>
            <a:r>
              <a:rPr lang="en-IN" dirty="0">
                <a:solidFill>
                  <a:srgbClr val="393A68"/>
                </a:solidFill>
                <a:latin typeface="Open Sans"/>
              </a:rPr>
              <a:t>Neural network</a:t>
            </a:r>
            <a:endParaRPr lang="en-IN" dirty="0">
              <a:solidFill>
                <a:srgbClr val="393A68"/>
              </a:solidFill>
              <a:latin typeface="Open Sans"/>
            </a:endParaRPr>
          </a:p>
        </p:txBody>
      </p:sp>
      <p:sp>
        <p:nvSpPr>
          <p:cNvPr id="5" name="Slide Number Placeholder 4"/>
          <p:cNvSpPr>
            <a:spLocks noGrp="1"/>
          </p:cNvSpPr>
          <p:nvPr>
            <p:ph type="sldNum" sz="quarter" idx="12"/>
          </p:nvPr>
        </p:nvSpPr>
        <p:spPr/>
        <p:txBody>
          <a:bodyPr/>
          <a:lstStyle/>
          <a:p>
            <a:fld id="{D396BCB8-9EE4-420C-86A3-74FC94FF5588}" type="slidenum">
              <a:rPr lang="en-IN" smtClean="0"/>
              <a:t>23</a:t>
            </a:fld>
            <a:endParaRPr lang="en-IN"/>
          </a:p>
        </p:txBody>
      </p:sp>
    </p:spTree>
    <p:extLst>
      <p:ext uri="{BB962C8B-B14F-4D97-AF65-F5344CB8AC3E}">
        <p14:creationId xmlns:p14="http://schemas.microsoft.com/office/powerpoint/2010/main" val="2479352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solidFill>
                  <a:srgbClr val="393A68"/>
                </a:solidFill>
                <a:latin typeface="Open Sans"/>
              </a:rPr>
              <a:t>4. type of machine learning which models itself after the human brain.</a:t>
            </a:r>
          </a:p>
          <a:p>
            <a:pPr fontAlgn="t"/>
            <a:r>
              <a:rPr lang="en-IN" dirty="0">
                <a:solidFill>
                  <a:srgbClr val="393A68"/>
                </a:solidFill>
                <a:latin typeface="Open Sans"/>
              </a:rPr>
              <a:t>Algorithm</a:t>
            </a:r>
          </a:p>
          <a:p>
            <a:pPr fontAlgn="t"/>
            <a:r>
              <a:rPr lang="en-IN" dirty="0">
                <a:solidFill>
                  <a:srgbClr val="393A68"/>
                </a:solidFill>
                <a:latin typeface="Open Sans"/>
              </a:rPr>
              <a:t>Machine learning</a:t>
            </a:r>
          </a:p>
          <a:p>
            <a:pPr fontAlgn="t"/>
            <a:r>
              <a:rPr lang="en-IN" dirty="0">
                <a:solidFill>
                  <a:srgbClr val="393A68"/>
                </a:solidFill>
                <a:latin typeface="Open Sans"/>
              </a:rPr>
              <a:t>Neuron</a:t>
            </a:r>
          </a:p>
          <a:p>
            <a:pPr fontAlgn="t"/>
            <a:r>
              <a:rPr lang="en-IN" dirty="0">
                <a:solidFill>
                  <a:srgbClr val="FF0000"/>
                </a:solidFill>
                <a:latin typeface="Open Sans"/>
              </a:rPr>
              <a:t>Neural network</a:t>
            </a:r>
            <a:endParaRPr lang="en-IN" dirty="0">
              <a:solidFill>
                <a:srgbClr val="FF0000"/>
              </a:solidFill>
              <a:latin typeface="Open Sans"/>
            </a:endParaRPr>
          </a:p>
        </p:txBody>
      </p:sp>
      <p:sp>
        <p:nvSpPr>
          <p:cNvPr id="5" name="Slide Number Placeholder 4"/>
          <p:cNvSpPr>
            <a:spLocks noGrp="1"/>
          </p:cNvSpPr>
          <p:nvPr>
            <p:ph type="sldNum" sz="quarter" idx="12"/>
          </p:nvPr>
        </p:nvSpPr>
        <p:spPr/>
        <p:txBody>
          <a:bodyPr/>
          <a:lstStyle/>
          <a:p>
            <a:fld id="{D396BCB8-9EE4-420C-86A3-74FC94FF5588}" type="slidenum">
              <a:rPr lang="en-IN" smtClean="0"/>
              <a:t>24</a:t>
            </a:fld>
            <a:endParaRPr lang="en-IN"/>
          </a:p>
        </p:txBody>
      </p:sp>
    </p:spTree>
    <p:extLst>
      <p:ext uri="{BB962C8B-B14F-4D97-AF65-F5344CB8AC3E}">
        <p14:creationId xmlns:p14="http://schemas.microsoft.com/office/powerpoint/2010/main" val="2589257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5. Several sets of data related to each other used to make decisions in machine learning algorithms. E.g. comments to make you happy and comments to make you sad</a:t>
            </a:r>
          </a:p>
          <a:p>
            <a:pPr fontAlgn="t"/>
            <a:r>
              <a:rPr lang="en-IN" dirty="0"/>
              <a:t>Dataset</a:t>
            </a:r>
          </a:p>
          <a:p>
            <a:pPr fontAlgn="t"/>
            <a:r>
              <a:rPr lang="en-IN" dirty="0"/>
              <a:t>supervised learning</a:t>
            </a:r>
          </a:p>
          <a:p>
            <a:pPr fontAlgn="t"/>
            <a:r>
              <a:rPr lang="en-IN" dirty="0"/>
              <a:t>unsupervised learning</a:t>
            </a:r>
          </a:p>
          <a:p>
            <a:pPr fontAlgn="t"/>
            <a:r>
              <a:rPr lang="en-IN" dirty="0"/>
              <a:t>Classifiers</a:t>
            </a:r>
          </a:p>
        </p:txBody>
      </p:sp>
      <p:sp>
        <p:nvSpPr>
          <p:cNvPr id="5" name="Slide Number Placeholder 4"/>
          <p:cNvSpPr>
            <a:spLocks noGrp="1"/>
          </p:cNvSpPr>
          <p:nvPr>
            <p:ph type="sldNum" sz="quarter" idx="12"/>
          </p:nvPr>
        </p:nvSpPr>
        <p:spPr/>
        <p:txBody>
          <a:bodyPr/>
          <a:lstStyle/>
          <a:p>
            <a:fld id="{D396BCB8-9EE4-420C-86A3-74FC94FF5588}" type="slidenum">
              <a:rPr lang="en-IN" smtClean="0"/>
              <a:t>25</a:t>
            </a:fld>
            <a:endParaRPr lang="en-IN"/>
          </a:p>
        </p:txBody>
      </p:sp>
    </p:spTree>
    <p:extLst>
      <p:ext uri="{BB962C8B-B14F-4D97-AF65-F5344CB8AC3E}">
        <p14:creationId xmlns:p14="http://schemas.microsoft.com/office/powerpoint/2010/main" val="2137423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5. Several sets of data related to each other used to make decisions in machine learning algorithms. E.g. comments to make you happy and comments to make you sad</a:t>
            </a:r>
          </a:p>
          <a:p>
            <a:pPr fontAlgn="t"/>
            <a:r>
              <a:rPr lang="en-IN" dirty="0">
                <a:solidFill>
                  <a:srgbClr val="FF0000"/>
                </a:solidFill>
              </a:rPr>
              <a:t>Dataset</a:t>
            </a:r>
          </a:p>
          <a:p>
            <a:pPr fontAlgn="t"/>
            <a:r>
              <a:rPr lang="en-IN" dirty="0"/>
              <a:t>supervised learning</a:t>
            </a:r>
          </a:p>
          <a:p>
            <a:pPr fontAlgn="t"/>
            <a:r>
              <a:rPr lang="en-IN" dirty="0"/>
              <a:t>unsupervised learning</a:t>
            </a:r>
          </a:p>
          <a:p>
            <a:pPr fontAlgn="t"/>
            <a:r>
              <a:rPr lang="en-IN" dirty="0"/>
              <a:t>Classifiers</a:t>
            </a:r>
          </a:p>
        </p:txBody>
      </p:sp>
      <p:sp>
        <p:nvSpPr>
          <p:cNvPr id="5" name="Slide Number Placeholder 4"/>
          <p:cNvSpPr>
            <a:spLocks noGrp="1"/>
          </p:cNvSpPr>
          <p:nvPr>
            <p:ph type="sldNum" sz="quarter" idx="12"/>
          </p:nvPr>
        </p:nvSpPr>
        <p:spPr/>
        <p:txBody>
          <a:bodyPr/>
          <a:lstStyle/>
          <a:p>
            <a:fld id="{D396BCB8-9EE4-420C-86A3-74FC94FF5588}" type="slidenum">
              <a:rPr lang="en-IN" smtClean="0"/>
              <a:t>26</a:t>
            </a:fld>
            <a:endParaRPr lang="en-IN"/>
          </a:p>
        </p:txBody>
      </p:sp>
    </p:spTree>
    <p:extLst>
      <p:ext uri="{BB962C8B-B14F-4D97-AF65-F5344CB8AC3E}">
        <p14:creationId xmlns:p14="http://schemas.microsoft.com/office/powerpoint/2010/main" val="1920312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6. A field in the dataset used in the machine learning algorithm. E.g. happy and sad</a:t>
            </a:r>
          </a:p>
          <a:p>
            <a:pPr fontAlgn="t"/>
            <a:r>
              <a:rPr lang="en-IN" dirty="0"/>
              <a:t>Dataset</a:t>
            </a:r>
          </a:p>
          <a:p>
            <a:pPr fontAlgn="t"/>
            <a:r>
              <a:rPr lang="en-IN" dirty="0"/>
              <a:t>supervised learning</a:t>
            </a:r>
          </a:p>
          <a:p>
            <a:pPr fontAlgn="t"/>
            <a:r>
              <a:rPr lang="en-IN" dirty="0"/>
              <a:t>unsupervised learning</a:t>
            </a:r>
          </a:p>
          <a:p>
            <a:pPr fontAlgn="t"/>
            <a:r>
              <a:rPr lang="en-IN" dirty="0"/>
              <a:t>Classifiers</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27</a:t>
            </a:fld>
            <a:endParaRPr lang="en-IN"/>
          </a:p>
        </p:txBody>
      </p:sp>
    </p:spTree>
    <p:extLst>
      <p:ext uri="{BB962C8B-B14F-4D97-AF65-F5344CB8AC3E}">
        <p14:creationId xmlns:p14="http://schemas.microsoft.com/office/powerpoint/2010/main" val="303102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6. A field in the dataset used in the machine learning algorithm. E.g. happy and sad</a:t>
            </a:r>
          </a:p>
          <a:p>
            <a:pPr fontAlgn="t"/>
            <a:r>
              <a:rPr lang="en-IN" dirty="0"/>
              <a:t>Dataset</a:t>
            </a:r>
          </a:p>
          <a:p>
            <a:pPr fontAlgn="t"/>
            <a:r>
              <a:rPr lang="en-IN" dirty="0"/>
              <a:t>supervised learning</a:t>
            </a:r>
          </a:p>
          <a:p>
            <a:pPr fontAlgn="t"/>
            <a:r>
              <a:rPr lang="en-IN" dirty="0"/>
              <a:t>unsupervised learning</a:t>
            </a:r>
          </a:p>
          <a:p>
            <a:pPr fontAlgn="t"/>
            <a:r>
              <a:rPr lang="en-IN" dirty="0">
                <a:solidFill>
                  <a:srgbClr val="FF0000"/>
                </a:solidFill>
              </a:rPr>
              <a:t>Classifiers</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28</a:t>
            </a:fld>
            <a:endParaRPr lang="en-IN"/>
          </a:p>
        </p:txBody>
      </p:sp>
    </p:spTree>
    <p:extLst>
      <p:ext uri="{BB962C8B-B14F-4D97-AF65-F5344CB8AC3E}">
        <p14:creationId xmlns:p14="http://schemas.microsoft.com/office/powerpoint/2010/main" val="864176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7. Type of machine learning algorithm used to infer information from data without input from humans.</a:t>
            </a:r>
          </a:p>
          <a:p>
            <a:pPr fontAlgn="t"/>
            <a:r>
              <a:rPr lang="en-IN" dirty="0"/>
              <a:t>Dataset</a:t>
            </a:r>
          </a:p>
          <a:p>
            <a:pPr fontAlgn="t"/>
            <a:r>
              <a:rPr lang="en-IN" dirty="0"/>
              <a:t>supervised learning</a:t>
            </a:r>
          </a:p>
          <a:p>
            <a:pPr fontAlgn="t"/>
            <a:r>
              <a:rPr lang="en-IN" dirty="0"/>
              <a:t>unsupervised learning</a:t>
            </a:r>
          </a:p>
          <a:p>
            <a:pPr fontAlgn="t"/>
            <a:r>
              <a:rPr lang="en-IN" dirty="0"/>
              <a:t>Classifiers</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29</a:t>
            </a:fld>
            <a:endParaRPr lang="en-IN"/>
          </a:p>
        </p:txBody>
      </p:sp>
    </p:spTree>
    <p:extLst>
      <p:ext uri="{BB962C8B-B14F-4D97-AF65-F5344CB8AC3E}">
        <p14:creationId xmlns:p14="http://schemas.microsoft.com/office/powerpoint/2010/main" val="100470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C84F46-4912-4316-87D8-F8BE1816A3CD}"/>
              </a:ext>
            </a:extLst>
          </p:cNvPr>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rPr>
              <a:t>Why Machine Learning </a:t>
            </a:r>
            <a:endParaRPr lang="en-IN" b="1" dirty="0">
              <a:ln w="0"/>
              <a:solidFill>
                <a:schemeClr val="accent1"/>
              </a:solidFill>
              <a:effectLst>
                <a:outerShdw blurRad="38100" dist="25400" dir="5400000" algn="ctr" rotWithShape="0">
                  <a:srgbClr val="6E747A">
                    <a:alpha val="43000"/>
                  </a:srgbClr>
                </a:outerShdw>
              </a:effectLst>
            </a:endParaRPr>
          </a:p>
        </p:txBody>
      </p:sp>
      <p:sp>
        <p:nvSpPr>
          <p:cNvPr id="5" name="Slide Number Placeholder 4">
            <a:extLst>
              <a:ext uri="{FF2B5EF4-FFF2-40B4-BE49-F238E27FC236}">
                <a16:creationId xmlns="" xmlns:a16="http://schemas.microsoft.com/office/drawing/2014/main" id="{87BCC4A5-A3CE-4C5A-8C09-7C1AD3B04364}"/>
              </a:ext>
            </a:extLst>
          </p:cNvPr>
          <p:cNvSpPr>
            <a:spLocks noGrp="1"/>
          </p:cNvSpPr>
          <p:nvPr>
            <p:ph type="sldNum" sz="quarter" idx="12"/>
          </p:nvPr>
        </p:nvSpPr>
        <p:spPr/>
        <p:txBody>
          <a:bodyPr/>
          <a:lstStyle/>
          <a:p>
            <a:fld id="{D396BCB8-9EE4-420C-86A3-74FC94FF5588}" type="slidenum">
              <a:rPr lang="en-IN" smtClean="0"/>
              <a:t>3</a:t>
            </a:fld>
            <a:endParaRPr lang="en-IN" dirty="0"/>
          </a:p>
        </p:txBody>
      </p:sp>
      <p:cxnSp>
        <p:nvCxnSpPr>
          <p:cNvPr id="7" name="Straight Connector 6">
            <a:extLst>
              <a:ext uri="{FF2B5EF4-FFF2-40B4-BE49-F238E27FC236}">
                <a16:creationId xmlns="" xmlns:a16="http://schemas.microsoft.com/office/drawing/2014/main" id="{19D62254-614F-4BC0-BB5C-1EC43AD63639}"/>
              </a:ext>
            </a:extLst>
          </p:cNvPr>
          <p:cNvCxnSpPr/>
          <p:nvPr/>
        </p:nvCxnSpPr>
        <p:spPr>
          <a:xfrm>
            <a:off x="719091" y="1420427"/>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 xmlns:a16="http://schemas.microsoft.com/office/drawing/2014/main" id="{79FCCA33-50F7-4494-AAC4-3D800D655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025" y="1580876"/>
            <a:ext cx="8486775" cy="47754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tflix isn't changing its logo, but has a new icon - The Verge">
            <a:extLst>
              <a:ext uri="{FF2B5EF4-FFF2-40B4-BE49-F238E27FC236}">
                <a16:creationId xmlns="" xmlns:a16="http://schemas.microsoft.com/office/drawing/2014/main" id="{1D7B8EF4-E57A-440F-B32F-09A25E56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4822825"/>
            <a:ext cx="15335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02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7. Type of machine learning algorithm used to infer information from data without input from humans.</a:t>
            </a:r>
          </a:p>
          <a:p>
            <a:pPr fontAlgn="t"/>
            <a:r>
              <a:rPr lang="en-IN" dirty="0"/>
              <a:t>Dataset</a:t>
            </a:r>
          </a:p>
          <a:p>
            <a:pPr fontAlgn="t"/>
            <a:r>
              <a:rPr lang="en-IN" dirty="0"/>
              <a:t>supervised learning</a:t>
            </a:r>
          </a:p>
          <a:p>
            <a:pPr fontAlgn="t"/>
            <a:r>
              <a:rPr lang="en-IN" dirty="0">
                <a:solidFill>
                  <a:srgbClr val="FF0000"/>
                </a:solidFill>
              </a:rPr>
              <a:t>unsupervised learning</a:t>
            </a:r>
          </a:p>
          <a:p>
            <a:pPr fontAlgn="t"/>
            <a:r>
              <a:rPr lang="en-IN" dirty="0"/>
              <a:t>Classifiers</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30</a:t>
            </a:fld>
            <a:endParaRPr lang="en-IN"/>
          </a:p>
        </p:txBody>
      </p:sp>
    </p:spTree>
    <p:extLst>
      <p:ext uri="{BB962C8B-B14F-4D97-AF65-F5344CB8AC3E}">
        <p14:creationId xmlns:p14="http://schemas.microsoft.com/office/powerpoint/2010/main" val="1789429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8. All data is </a:t>
            </a:r>
            <a:r>
              <a:rPr lang="en-IN" b="1" dirty="0" err="1"/>
              <a:t>labeled</a:t>
            </a:r>
            <a:r>
              <a:rPr lang="en-IN" b="1" dirty="0"/>
              <a:t> and the algorithms </a:t>
            </a:r>
            <a:r>
              <a:rPr lang="en-IN" b="1" i="1" dirty="0"/>
              <a:t>learn</a:t>
            </a:r>
            <a:r>
              <a:rPr lang="en-IN" b="1" dirty="0"/>
              <a:t> to predict the output from the input data</a:t>
            </a:r>
          </a:p>
          <a:p>
            <a:pPr fontAlgn="t"/>
            <a:r>
              <a:rPr lang="en-IN" dirty="0"/>
              <a:t>Dataset</a:t>
            </a:r>
          </a:p>
          <a:p>
            <a:pPr fontAlgn="t"/>
            <a:r>
              <a:rPr lang="en-IN" dirty="0"/>
              <a:t>supervised learning</a:t>
            </a:r>
          </a:p>
          <a:p>
            <a:pPr fontAlgn="t"/>
            <a:r>
              <a:rPr lang="en-IN" dirty="0"/>
              <a:t>unsupervised learning</a:t>
            </a:r>
          </a:p>
          <a:p>
            <a:pPr fontAlgn="t"/>
            <a:r>
              <a:rPr lang="en-IN" dirty="0"/>
              <a:t>Classifiers</a:t>
            </a:r>
          </a:p>
        </p:txBody>
      </p:sp>
      <p:sp>
        <p:nvSpPr>
          <p:cNvPr id="5" name="Slide Number Placeholder 4"/>
          <p:cNvSpPr>
            <a:spLocks noGrp="1"/>
          </p:cNvSpPr>
          <p:nvPr>
            <p:ph type="sldNum" sz="quarter" idx="12"/>
          </p:nvPr>
        </p:nvSpPr>
        <p:spPr/>
        <p:txBody>
          <a:bodyPr/>
          <a:lstStyle/>
          <a:p>
            <a:fld id="{D396BCB8-9EE4-420C-86A3-74FC94FF5588}" type="slidenum">
              <a:rPr lang="en-IN" smtClean="0"/>
              <a:t>31</a:t>
            </a:fld>
            <a:endParaRPr lang="en-IN"/>
          </a:p>
        </p:txBody>
      </p:sp>
    </p:spTree>
    <p:extLst>
      <p:ext uri="{BB962C8B-B14F-4D97-AF65-F5344CB8AC3E}">
        <p14:creationId xmlns:p14="http://schemas.microsoft.com/office/powerpoint/2010/main" val="640865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8. All data is </a:t>
            </a:r>
            <a:r>
              <a:rPr lang="en-IN" b="1" dirty="0" err="1"/>
              <a:t>labeled</a:t>
            </a:r>
            <a:r>
              <a:rPr lang="en-IN" b="1" dirty="0"/>
              <a:t> and the algorithms </a:t>
            </a:r>
            <a:r>
              <a:rPr lang="en-IN" b="1" i="1" dirty="0"/>
              <a:t>learn</a:t>
            </a:r>
            <a:r>
              <a:rPr lang="en-IN" b="1" dirty="0"/>
              <a:t> to predict the output from the input data</a:t>
            </a:r>
          </a:p>
          <a:p>
            <a:pPr fontAlgn="t"/>
            <a:r>
              <a:rPr lang="en-IN" dirty="0"/>
              <a:t>Dataset</a:t>
            </a:r>
          </a:p>
          <a:p>
            <a:pPr fontAlgn="t"/>
            <a:r>
              <a:rPr lang="en-IN" dirty="0">
                <a:solidFill>
                  <a:srgbClr val="FF0000"/>
                </a:solidFill>
              </a:rPr>
              <a:t>supervised learning</a:t>
            </a:r>
          </a:p>
          <a:p>
            <a:pPr fontAlgn="t"/>
            <a:r>
              <a:rPr lang="en-IN" dirty="0"/>
              <a:t>unsupervised learning</a:t>
            </a:r>
          </a:p>
          <a:p>
            <a:pPr fontAlgn="t"/>
            <a:r>
              <a:rPr lang="en-IN" dirty="0"/>
              <a:t>Classifiers</a:t>
            </a:r>
          </a:p>
        </p:txBody>
      </p:sp>
      <p:sp>
        <p:nvSpPr>
          <p:cNvPr id="5" name="Slide Number Placeholder 4"/>
          <p:cNvSpPr>
            <a:spLocks noGrp="1"/>
          </p:cNvSpPr>
          <p:nvPr>
            <p:ph type="sldNum" sz="quarter" idx="12"/>
          </p:nvPr>
        </p:nvSpPr>
        <p:spPr/>
        <p:txBody>
          <a:bodyPr/>
          <a:lstStyle/>
          <a:p>
            <a:fld id="{D396BCB8-9EE4-420C-86A3-74FC94FF5588}" type="slidenum">
              <a:rPr lang="en-IN" smtClean="0"/>
              <a:t>32</a:t>
            </a:fld>
            <a:endParaRPr lang="en-IN"/>
          </a:p>
        </p:txBody>
      </p:sp>
    </p:spTree>
    <p:extLst>
      <p:ext uri="{BB962C8B-B14F-4D97-AF65-F5344CB8AC3E}">
        <p14:creationId xmlns:p14="http://schemas.microsoft.com/office/powerpoint/2010/main" val="455864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9</a:t>
            </a:r>
            <a:r>
              <a:rPr lang="en-IN" b="1" dirty="0" smtClean="0"/>
              <a:t>.</a:t>
            </a:r>
            <a:r>
              <a:rPr lang="en-IN" b="1" dirty="0"/>
              <a:t> To identify and categorize opinions in text, in order to work out if the writer's attitude is positive, negative, or neutral.</a:t>
            </a:r>
          </a:p>
          <a:p>
            <a:pPr fontAlgn="t"/>
            <a:r>
              <a:rPr lang="en-IN" dirty="0"/>
              <a:t>Decision tree learning</a:t>
            </a:r>
          </a:p>
          <a:p>
            <a:pPr fontAlgn="t"/>
            <a:r>
              <a:rPr lang="en-IN" dirty="0"/>
              <a:t>Reinforcement learning</a:t>
            </a:r>
          </a:p>
          <a:p>
            <a:pPr fontAlgn="t"/>
            <a:r>
              <a:rPr lang="en-IN" dirty="0"/>
              <a:t>Predictive models</a:t>
            </a:r>
          </a:p>
          <a:p>
            <a:pPr fontAlgn="t"/>
            <a:r>
              <a:rPr lang="en-IN" dirty="0"/>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33</a:t>
            </a:fld>
            <a:endParaRPr lang="en-IN"/>
          </a:p>
        </p:txBody>
      </p:sp>
    </p:spTree>
    <p:extLst>
      <p:ext uri="{BB962C8B-B14F-4D97-AF65-F5344CB8AC3E}">
        <p14:creationId xmlns:p14="http://schemas.microsoft.com/office/powerpoint/2010/main" val="4023826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9</a:t>
            </a:r>
            <a:r>
              <a:rPr lang="en-IN" b="1" dirty="0" smtClean="0"/>
              <a:t>.</a:t>
            </a:r>
            <a:r>
              <a:rPr lang="en-IN" b="1" dirty="0"/>
              <a:t> To identify and categorize opinions in text, in order to work out if the writer's attitude is positive, negative, or neutral.</a:t>
            </a:r>
          </a:p>
          <a:p>
            <a:pPr fontAlgn="t"/>
            <a:r>
              <a:rPr lang="en-IN" dirty="0"/>
              <a:t>Decision tree learning</a:t>
            </a:r>
          </a:p>
          <a:p>
            <a:pPr fontAlgn="t"/>
            <a:r>
              <a:rPr lang="en-IN" dirty="0"/>
              <a:t>Reinforcement learning</a:t>
            </a:r>
          </a:p>
          <a:p>
            <a:pPr fontAlgn="t"/>
            <a:r>
              <a:rPr lang="en-IN" dirty="0"/>
              <a:t>Predictive models</a:t>
            </a:r>
          </a:p>
          <a:p>
            <a:pPr fontAlgn="t"/>
            <a:r>
              <a:rPr lang="en-IN" dirty="0">
                <a:solidFill>
                  <a:srgbClr val="FF0000"/>
                </a:solidFill>
              </a:rPr>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34</a:t>
            </a:fld>
            <a:endParaRPr lang="en-IN"/>
          </a:p>
        </p:txBody>
      </p:sp>
    </p:spTree>
    <p:extLst>
      <p:ext uri="{BB962C8B-B14F-4D97-AF65-F5344CB8AC3E}">
        <p14:creationId xmlns:p14="http://schemas.microsoft.com/office/powerpoint/2010/main" val="3823135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10.</a:t>
            </a:r>
            <a:r>
              <a:rPr lang="en-IN" b="1" dirty="0"/>
              <a:t> Where the observer rewards the agent for correct responses</a:t>
            </a:r>
          </a:p>
          <a:p>
            <a:pPr fontAlgn="t"/>
            <a:r>
              <a:rPr lang="en-IN" dirty="0"/>
              <a:t>Decision tree learning</a:t>
            </a:r>
          </a:p>
          <a:p>
            <a:pPr fontAlgn="t"/>
            <a:r>
              <a:rPr lang="en-IN" dirty="0"/>
              <a:t>Reinforcement learning</a:t>
            </a:r>
          </a:p>
          <a:p>
            <a:pPr fontAlgn="t"/>
            <a:r>
              <a:rPr lang="en-IN" dirty="0"/>
              <a:t>Predictive models</a:t>
            </a:r>
          </a:p>
          <a:p>
            <a:pPr fontAlgn="t"/>
            <a:r>
              <a:rPr lang="en-IN" dirty="0"/>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35</a:t>
            </a:fld>
            <a:endParaRPr lang="en-IN"/>
          </a:p>
        </p:txBody>
      </p:sp>
    </p:spTree>
    <p:extLst>
      <p:ext uri="{BB962C8B-B14F-4D97-AF65-F5344CB8AC3E}">
        <p14:creationId xmlns:p14="http://schemas.microsoft.com/office/powerpoint/2010/main" val="982124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10.</a:t>
            </a:r>
            <a:r>
              <a:rPr lang="en-IN" b="1" dirty="0"/>
              <a:t> Where the observer rewards the agent for correct responses</a:t>
            </a:r>
          </a:p>
          <a:p>
            <a:pPr fontAlgn="t"/>
            <a:r>
              <a:rPr lang="en-IN" dirty="0"/>
              <a:t>Decision tree learning</a:t>
            </a:r>
          </a:p>
          <a:p>
            <a:pPr fontAlgn="t"/>
            <a:r>
              <a:rPr lang="en-IN" dirty="0">
                <a:solidFill>
                  <a:srgbClr val="FF0000"/>
                </a:solidFill>
              </a:rPr>
              <a:t>Reinforcement learning</a:t>
            </a:r>
          </a:p>
          <a:p>
            <a:pPr fontAlgn="t"/>
            <a:r>
              <a:rPr lang="en-IN" dirty="0"/>
              <a:t>Predictive models</a:t>
            </a:r>
          </a:p>
          <a:p>
            <a:pPr fontAlgn="t"/>
            <a:r>
              <a:rPr lang="en-IN" dirty="0"/>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36</a:t>
            </a:fld>
            <a:endParaRPr lang="en-IN"/>
          </a:p>
        </p:txBody>
      </p:sp>
    </p:spTree>
    <p:extLst>
      <p:ext uri="{BB962C8B-B14F-4D97-AF65-F5344CB8AC3E}">
        <p14:creationId xmlns:p14="http://schemas.microsoft.com/office/powerpoint/2010/main" val="3865057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11.</a:t>
            </a:r>
            <a:r>
              <a:rPr lang="en-IN" b="1" dirty="0"/>
              <a:t> building a </a:t>
            </a:r>
            <a:r>
              <a:rPr lang="en-IN" b="1" i="1" dirty="0"/>
              <a:t>model</a:t>
            </a:r>
            <a:r>
              <a:rPr lang="en-IN" b="1" dirty="0"/>
              <a:t> that is capable of making predictions</a:t>
            </a:r>
          </a:p>
          <a:p>
            <a:pPr fontAlgn="t"/>
            <a:r>
              <a:rPr lang="en-IN" dirty="0"/>
              <a:t>Decision tree learning</a:t>
            </a:r>
          </a:p>
          <a:p>
            <a:pPr fontAlgn="t"/>
            <a:r>
              <a:rPr lang="en-IN" dirty="0"/>
              <a:t>Reinforcement learning</a:t>
            </a:r>
          </a:p>
          <a:p>
            <a:pPr fontAlgn="t"/>
            <a:r>
              <a:rPr lang="en-IN" dirty="0"/>
              <a:t>Predictive models</a:t>
            </a:r>
          </a:p>
          <a:p>
            <a:pPr fontAlgn="t"/>
            <a:r>
              <a:rPr lang="en-IN" dirty="0"/>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37</a:t>
            </a:fld>
            <a:endParaRPr lang="en-IN"/>
          </a:p>
        </p:txBody>
      </p:sp>
    </p:spTree>
    <p:extLst>
      <p:ext uri="{BB962C8B-B14F-4D97-AF65-F5344CB8AC3E}">
        <p14:creationId xmlns:p14="http://schemas.microsoft.com/office/powerpoint/2010/main" val="1328842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11.</a:t>
            </a:r>
            <a:r>
              <a:rPr lang="en-IN" b="1" dirty="0"/>
              <a:t> building a </a:t>
            </a:r>
            <a:r>
              <a:rPr lang="en-IN" b="1" i="1" dirty="0"/>
              <a:t>model</a:t>
            </a:r>
            <a:r>
              <a:rPr lang="en-IN" b="1" dirty="0"/>
              <a:t> that is capable of making predictions</a:t>
            </a:r>
          </a:p>
          <a:p>
            <a:pPr fontAlgn="t"/>
            <a:r>
              <a:rPr lang="en-IN" dirty="0"/>
              <a:t>Decision tree learning</a:t>
            </a:r>
          </a:p>
          <a:p>
            <a:pPr fontAlgn="t"/>
            <a:r>
              <a:rPr lang="en-IN" dirty="0"/>
              <a:t>Reinforcement learning</a:t>
            </a:r>
          </a:p>
          <a:p>
            <a:pPr fontAlgn="t"/>
            <a:r>
              <a:rPr lang="en-IN" dirty="0">
                <a:solidFill>
                  <a:srgbClr val="FF0000"/>
                </a:solidFill>
              </a:rPr>
              <a:t>Predictive models</a:t>
            </a:r>
          </a:p>
          <a:p>
            <a:pPr fontAlgn="t"/>
            <a:r>
              <a:rPr lang="en-IN" dirty="0"/>
              <a:t>sentiment analysis</a:t>
            </a:r>
          </a:p>
        </p:txBody>
      </p:sp>
      <p:sp>
        <p:nvSpPr>
          <p:cNvPr id="5" name="Slide Number Placeholder 4"/>
          <p:cNvSpPr>
            <a:spLocks noGrp="1"/>
          </p:cNvSpPr>
          <p:nvPr>
            <p:ph type="sldNum" sz="quarter" idx="12"/>
          </p:nvPr>
        </p:nvSpPr>
        <p:spPr/>
        <p:txBody>
          <a:bodyPr/>
          <a:lstStyle/>
          <a:p>
            <a:fld id="{D396BCB8-9EE4-420C-86A3-74FC94FF5588}" type="slidenum">
              <a:rPr lang="en-IN" smtClean="0"/>
              <a:t>38</a:t>
            </a:fld>
            <a:endParaRPr lang="en-IN"/>
          </a:p>
        </p:txBody>
      </p:sp>
    </p:spTree>
    <p:extLst>
      <p:ext uri="{BB962C8B-B14F-4D97-AF65-F5344CB8AC3E}">
        <p14:creationId xmlns:p14="http://schemas.microsoft.com/office/powerpoint/2010/main" val="3020901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12.</a:t>
            </a:r>
            <a:r>
              <a:rPr lang="en-IN" b="1" dirty="0"/>
              <a:t> After training the ML model, we see how accurately it predicts the answer/responds. For example – does it cry when I say something mean to it?</a:t>
            </a:r>
          </a:p>
          <a:p>
            <a:pPr fontAlgn="t"/>
            <a:r>
              <a:rPr lang="en-IN" dirty="0"/>
              <a:t>Recognition</a:t>
            </a:r>
          </a:p>
          <a:p>
            <a:pPr fontAlgn="t"/>
            <a:r>
              <a:rPr lang="en-IN" dirty="0"/>
              <a:t>Training</a:t>
            </a:r>
          </a:p>
          <a:p>
            <a:pPr fontAlgn="t"/>
            <a:r>
              <a:rPr lang="en-IN" dirty="0"/>
              <a:t>Predictive models</a:t>
            </a:r>
          </a:p>
          <a:p>
            <a:pPr fontAlgn="t"/>
            <a:r>
              <a:rPr lang="en-IN" dirty="0"/>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39</a:t>
            </a:fld>
            <a:endParaRPr lang="en-IN"/>
          </a:p>
        </p:txBody>
      </p:sp>
    </p:spTree>
    <p:extLst>
      <p:ext uri="{BB962C8B-B14F-4D97-AF65-F5344CB8AC3E}">
        <p14:creationId xmlns:p14="http://schemas.microsoft.com/office/powerpoint/2010/main" val="1648418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1BDB408-F016-40A5-B074-A0378FF7FBCA}"/>
              </a:ext>
            </a:extLst>
          </p:cNvPr>
          <p:cNvSpPr>
            <a:spLocks noGrp="1"/>
          </p:cNvSpPr>
          <p:nvPr>
            <p:ph type="sldNum" sz="quarter" idx="12"/>
          </p:nvPr>
        </p:nvSpPr>
        <p:spPr/>
        <p:txBody>
          <a:bodyPr/>
          <a:lstStyle/>
          <a:p>
            <a:fld id="{D396BCB8-9EE4-420C-86A3-74FC94FF5588}" type="slidenum">
              <a:rPr lang="en-IN" smtClean="0"/>
              <a:t>4</a:t>
            </a:fld>
            <a:endParaRPr lang="en-IN"/>
          </a:p>
        </p:txBody>
      </p:sp>
      <p:pic>
        <p:nvPicPr>
          <p:cNvPr id="9" name="Picture 8">
            <a:extLst>
              <a:ext uri="{FF2B5EF4-FFF2-40B4-BE49-F238E27FC236}">
                <a16:creationId xmlns="" xmlns:a16="http://schemas.microsoft.com/office/drawing/2014/main" id="{2D64CFE8-FD7B-4984-9B9D-E4CD1DED2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44" y="1788319"/>
            <a:ext cx="6485956" cy="4470400"/>
          </a:xfrm>
          <a:prstGeom prst="rect">
            <a:avLst/>
          </a:prstGeom>
        </p:spPr>
      </p:pic>
      <p:sp>
        <p:nvSpPr>
          <p:cNvPr id="12" name="Title 1">
            <a:extLst>
              <a:ext uri="{FF2B5EF4-FFF2-40B4-BE49-F238E27FC236}">
                <a16:creationId xmlns="" xmlns:a16="http://schemas.microsoft.com/office/drawing/2014/main" id="{F66E92DF-4C40-475D-9016-D0DECA4D0947}"/>
              </a:ext>
            </a:extLst>
          </p:cNvPr>
          <p:cNvSpPr>
            <a:spLocks noGrp="1"/>
          </p:cNvSpPr>
          <p:nvPr>
            <p:ph type="title"/>
          </p:nvPr>
        </p:nvSpPr>
        <p:spPr>
          <a:xfrm>
            <a:off x="838200" y="365125"/>
            <a:ext cx="10515600" cy="1325563"/>
          </a:xfrm>
        </p:spPr>
        <p:txBody>
          <a:bodyPr/>
          <a:lstStyle/>
          <a:p>
            <a:r>
              <a:rPr lang="en-US" b="1" dirty="0">
                <a:ln w="0"/>
                <a:solidFill>
                  <a:schemeClr val="accent1"/>
                </a:solidFill>
                <a:effectLst>
                  <a:outerShdw blurRad="38100" dist="25400" dir="5400000" algn="ctr" rotWithShape="0">
                    <a:srgbClr val="6E747A">
                      <a:alpha val="43000"/>
                    </a:srgbClr>
                  </a:outerShdw>
                </a:effectLst>
              </a:rPr>
              <a:t>Why Machine Learning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13" name="Straight Connector 12">
            <a:extLst>
              <a:ext uri="{FF2B5EF4-FFF2-40B4-BE49-F238E27FC236}">
                <a16:creationId xmlns="" xmlns:a16="http://schemas.microsoft.com/office/drawing/2014/main" id="{79EC290F-927B-4F40-AC8D-FBEC798079C0}"/>
              </a:ext>
            </a:extLst>
          </p:cNvPr>
          <p:cNvCxnSpPr/>
          <p:nvPr/>
        </p:nvCxnSpPr>
        <p:spPr>
          <a:xfrm>
            <a:off x="719091" y="1420427"/>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3078" name="Picture 6" descr="How To Tag On Facebook | All Tagging Techniques">
            <a:extLst>
              <a:ext uri="{FF2B5EF4-FFF2-40B4-BE49-F238E27FC236}">
                <a16:creationId xmlns="" xmlns:a16="http://schemas.microsoft.com/office/drawing/2014/main" id="{5D9A2A01-BDE4-4A1B-9822-D8328A64E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91" y="3068337"/>
            <a:ext cx="3226628" cy="207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96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12.</a:t>
            </a:r>
            <a:r>
              <a:rPr lang="en-IN" b="1" dirty="0"/>
              <a:t> After training the ML model, we see how accurately it predicts the answer/responds. For example – does it cry when I say something mean to it?</a:t>
            </a:r>
          </a:p>
          <a:p>
            <a:pPr fontAlgn="t"/>
            <a:r>
              <a:rPr lang="en-IN" dirty="0"/>
              <a:t>Recognition</a:t>
            </a:r>
          </a:p>
          <a:p>
            <a:pPr fontAlgn="t"/>
            <a:r>
              <a:rPr lang="en-IN" dirty="0"/>
              <a:t>Training</a:t>
            </a:r>
          </a:p>
          <a:p>
            <a:pPr fontAlgn="t"/>
            <a:r>
              <a:rPr lang="en-IN" dirty="0"/>
              <a:t>Predictive models</a:t>
            </a:r>
          </a:p>
          <a:p>
            <a:pPr fontAlgn="t"/>
            <a:r>
              <a:rPr lang="en-IN" dirty="0">
                <a:solidFill>
                  <a:srgbClr val="FF0000"/>
                </a:solidFill>
              </a:rPr>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40</a:t>
            </a:fld>
            <a:endParaRPr lang="en-IN"/>
          </a:p>
        </p:txBody>
      </p:sp>
    </p:spTree>
    <p:extLst>
      <p:ext uri="{BB962C8B-B14F-4D97-AF65-F5344CB8AC3E}">
        <p14:creationId xmlns:p14="http://schemas.microsoft.com/office/powerpoint/2010/main" val="3630958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13.</a:t>
            </a:r>
            <a:r>
              <a:rPr lang="en-IN" b="1" dirty="0"/>
              <a:t> an ML model needs this to generate data to learn from.</a:t>
            </a:r>
          </a:p>
          <a:p>
            <a:pPr fontAlgn="t"/>
            <a:r>
              <a:rPr lang="en-IN" dirty="0"/>
              <a:t>Recognition</a:t>
            </a:r>
          </a:p>
          <a:p>
            <a:pPr fontAlgn="t"/>
            <a:r>
              <a:rPr lang="en-IN" dirty="0"/>
              <a:t>Training</a:t>
            </a:r>
          </a:p>
          <a:p>
            <a:pPr fontAlgn="t"/>
            <a:r>
              <a:rPr lang="en-IN" dirty="0"/>
              <a:t>Predictive models</a:t>
            </a:r>
          </a:p>
          <a:p>
            <a:pPr fontAlgn="t"/>
            <a:r>
              <a:rPr lang="en-IN" dirty="0"/>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41</a:t>
            </a:fld>
            <a:endParaRPr lang="en-IN"/>
          </a:p>
        </p:txBody>
      </p:sp>
    </p:spTree>
    <p:extLst>
      <p:ext uri="{BB962C8B-B14F-4D97-AF65-F5344CB8AC3E}">
        <p14:creationId xmlns:p14="http://schemas.microsoft.com/office/powerpoint/2010/main" val="583553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13.</a:t>
            </a:r>
            <a:r>
              <a:rPr lang="en-IN" b="1" dirty="0"/>
              <a:t> an ML model needs this to generate data to learn from.</a:t>
            </a:r>
          </a:p>
          <a:p>
            <a:pPr fontAlgn="t"/>
            <a:r>
              <a:rPr lang="en-IN" dirty="0"/>
              <a:t>Recognition</a:t>
            </a:r>
          </a:p>
          <a:p>
            <a:pPr fontAlgn="t"/>
            <a:r>
              <a:rPr lang="en-IN" dirty="0">
                <a:solidFill>
                  <a:srgbClr val="FF0000"/>
                </a:solidFill>
              </a:rPr>
              <a:t>Training</a:t>
            </a:r>
          </a:p>
          <a:p>
            <a:pPr fontAlgn="t"/>
            <a:r>
              <a:rPr lang="en-IN" dirty="0"/>
              <a:t>Predictive models</a:t>
            </a:r>
          </a:p>
          <a:p>
            <a:pPr fontAlgn="t"/>
            <a:r>
              <a:rPr lang="en-IN" dirty="0"/>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42</a:t>
            </a:fld>
            <a:endParaRPr lang="en-IN"/>
          </a:p>
        </p:txBody>
      </p:sp>
    </p:spTree>
    <p:extLst>
      <p:ext uri="{BB962C8B-B14F-4D97-AF65-F5344CB8AC3E}">
        <p14:creationId xmlns:p14="http://schemas.microsoft.com/office/powerpoint/2010/main" val="3397484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14.</a:t>
            </a:r>
            <a:r>
              <a:rPr lang="en-IN" b="1" dirty="0"/>
              <a:t> Automatic recognition of patterns in data (text, handwriting, images, sound and video)</a:t>
            </a:r>
          </a:p>
          <a:p>
            <a:pPr fontAlgn="t"/>
            <a:r>
              <a:rPr lang="en-IN" dirty="0"/>
              <a:t>Recognition</a:t>
            </a:r>
          </a:p>
          <a:p>
            <a:pPr fontAlgn="t"/>
            <a:r>
              <a:rPr lang="en-IN" dirty="0"/>
              <a:t>Training</a:t>
            </a:r>
          </a:p>
          <a:p>
            <a:pPr fontAlgn="t"/>
            <a:r>
              <a:rPr lang="en-IN" dirty="0"/>
              <a:t>Predictive models</a:t>
            </a:r>
          </a:p>
          <a:p>
            <a:pPr fontAlgn="t"/>
            <a:r>
              <a:rPr lang="en-IN" dirty="0"/>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43</a:t>
            </a:fld>
            <a:endParaRPr lang="en-IN"/>
          </a:p>
        </p:txBody>
      </p:sp>
    </p:spTree>
    <p:extLst>
      <p:ext uri="{BB962C8B-B14F-4D97-AF65-F5344CB8AC3E}">
        <p14:creationId xmlns:p14="http://schemas.microsoft.com/office/powerpoint/2010/main" val="3743932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14.</a:t>
            </a:r>
            <a:r>
              <a:rPr lang="en-IN" b="1" dirty="0"/>
              <a:t> Automatic </a:t>
            </a:r>
            <a:r>
              <a:rPr lang="en-IN" b="1" dirty="0" smtClean="0"/>
              <a:t>recognition</a:t>
            </a:r>
            <a:r>
              <a:rPr lang="en-IN" b="1" dirty="0"/>
              <a:t> of patterns in data (text, handwriting, images, sound and video)</a:t>
            </a:r>
          </a:p>
          <a:p>
            <a:pPr fontAlgn="t"/>
            <a:r>
              <a:rPr lang="en-IN" dirty="0">
                <a:solidFill>
                  <a:srgbClr val="FF0000"/>
                </a:solidFill>
              </a:rPr>
              <a:t>Recognition</a:t>
            </a:r>
          </a:p>
          <a:p>
            <a:pPr fontAlgn="t"/>
            <a:r>
              <a:rPr lang="en-IN" dirty="0"/>
              <a:t>Training</a:t>
            </a:r>
          </a:p>
          <a:p>
            <a:pPr fontAlgn="t"/>
            <a:r>
              <a:rPr lang="en-IN" dirty="0"/>
              <a:t>Predictive models</a:t>
            </a:r>
          </a:p>
          <a:p>
            <a:pPr fontAlgn="t"/>
            <a:r>
              <a:rPr lang="en-IN" dirty="0"/>
              <a:t>Testing</a:t>
            </a:r>
          </a:p>
        </p:txBody>
      </p:sp>
      <p:sp>
        <p:nvSpPr>
          <p:cNvPr id="5" name="Slide Number Placeholder 4"/>
          <p:cNvSpPr>
            <a:spLocks noGrp="1"/>
          </p:cNvSpPr>
          <p:nvPr>
            <p:ph type="sldNum" sz="quarter" idx="12"/>
          </p:nvPr>
        </p:nvSpPr>
        <p:spPr/>
        <p:txBody>
          <a:bodyPr/>
          <a:lstStyle/>
          <a:p>
            <a:fld id="{D396BCB8-9EE4-420C-86A3-74FC94FF5588}" type="slidenum">
              <a:rPr lang="en-IN" smtClean="0"/>
              <a:t>44</a:t>
            </a:fld>
            <a:endParaRPr lang="en-IN"/>
          </a:p>
        </p:txBody>
      </p:sp>
    </p:spTree>
    <p:extLst>
      <p:ext uri="{BB962C8B-B14F-4D97-AF65-F5344CB8AC3E}">
        <p14:creationId xmlns:p14="http://schemas.microsoft.com/office/powerpoint/2010/main" val="4181414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15.Real-Time </a:t>
            </a:r>
            <a:r>
              <a:rPr lang="en-IN" b="1" dirty="0"/>
              <a:t>decisions, Game AI, Learning Tasks, Skill </a:t>
            </a:r>
            <a:r>
              <a:rPr lang="en-IN" b="1" dirty="0" err="1"/>
              <a:t>Aquisition</a:t>
            </a:r>
            <a:r>
              <a:rPr lang="en-IN" b="1" dirty="0"/>
              <a:t>, and Robot Navigation are applications in ...</a:t>
            </a:r>
          </a:p>
          <a:p>
            <a:pPr fontAlgn="t"/>
            <a:r>
              <a:rPr lang="en-IN" dirty="0"/>
              <a:t>Unsupervised Learning: Clustering</a:t>
            </a:r>
          </a:p>
          <a:p>
            <a:pPr fontAlgn="t"/>
            <a:r>
              <a:rPr lang="en-IN" dirty="0"/>
              <a:t>Supervised Learning: Classification</a:t>
            </a:r>
          </a:p>
          <a:p>
            <a:pPr fontAlgn="t"/>
            <a:r>
              <a:rPr lang="en-IN" dirty="0"/>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45</a:t>
            </a:fld>
            <a:endParaRPr lang="en-IN"/>
          </a:p>
        </p:txBody>
      </p:sp>
    </p:spTree>
    <p:extLst>
      <p:ext uri="{BB962C8B-B14F-4D97-AF65-F5344CB8AC3E}">
        <p14:creationId xmlns:p14="http://schemas.microsoft.com/office/powerpoint/2010/main" val="899095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15.Real-Time </a:t>
            </a:r>
            <a:r>
              <a:rPr lang="en-IN" b="1" dirty="0"/>
              <a:t>decisions, Game AI, Learning Tasks, Skill </a:t>
            </a:r>
            <a:r>
              <a:rPr lang="en-IN" b="1" dirty="0" err="1"/>
              <a:t>Aquisition</a:t>
            </a:r>
            <a:r>
              <a:rPr lang="en-IN" b="1" dirty="0"/>
              <a:t>, and Robot Navigation are applications in ...</a:t>
            </a:r>
          </a:p>
          <a:p>
            <a:pPr fontAlgn="t"/>
            <a:r>
              <a:rPr lang="en-IN" dirty="0"/>
              <a:t>Unsupervised Learning: Clustering</a:t>
            </a:r>
          </a:p>
          <a:p>
            <a:pPr fontAlgn="t"/>
            <a:r>
              <a:rPr lang="en-IN" dirty="0"/>
              <a:t>Supervised Learning: Classification</a:t>
            </a:r>
          </a:p>
          <a:p>
            <a:pPr fontAlgn="t"/>
            <a:r>
              <a:rPr lang="en-IN" dirty="0">
                <a:solidFill>
                  <a:srgbClr val="FF0000"/>
                </a:solidFill>
              </a:rPr>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46</a:t>
            </a:fld>
            <a:endParaRPr lang="en-IN"/>
          </a:p>
        </p:txBody>
      </p:sp>
    </p:spTree>
    <p:extLst>
      <p:ext uri="{BB962C8B-B14F-4D97-AF65-F5344CB8AC3E}">
        <p14:creationId xmlns:p14="http://schemas.microsoft.com/office/powerpoint/2010/main" val="1277344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16.</a:t>
            </a:r>
            <a:r>
              <a:rPr lang="en-IN" b="1" dirty="0"/>
              <a:t> </a:t>
            </a:r>
            <a:r>
              <a:rPr lang="en-IN" b="1" dirty="0" smtClean="0"/>
              <a:t>Targeted </a:t>
            </a:r>
            <a:r>
              <a:rPr lang="en-IN" b="1" dirty="0"/>
              <a:t>marketing, Recommended Systems, and Customer Segmentation are applications in ...</a:t>
            </a:r>
          </a:p>
          <a:p>
            <a:pPr fontAlgn="t"/>
            <a:r>
              <a:rPr lang="en-IN" dirty="0"/>
              <a:t>Unsupervised Learning: Clustering</a:t>
            </a:r>
          </a:p>
          <a:p>
            <a:pPr fontAlgn="t"/>
            <a:r>
              <a:rPr lang="en-IN" dirty="0"/>
              <a:t>Supervised Learning: Classification</a:t>
            </a:r>
          </a:p>
          <a:p>
            <a:pPr fontAlgn="t"/>
            <a:r>
              <a:rPr lang="en-IN" dirty="0"/>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47</a:t>
            </a:fld>
            <a:endParaRPr lang="en-IN"/>
          </a:p>
        </p:txBody>
      </p:sp>
    </p:spTree>
    <p:extLst>
      <p:ext uri="{BB962C8B-B14F-4D97-AF65-F5344CB8AC3E}">
        <p14:creationId xmlns:p14="http://schemas.microsoft.com/office/powerpoint/2010/main" val="3800502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 </a:t>
            </a:r>
            <a:r>
              <a:rPr lang="en-IN" b="1" dirty="0" smtClean="0"/>
              <a:t>16.Targeted </a:t>
            </a:r>
            <a:r>
              <a:rPr lang="en-IN" b="1" dirty="0"/>
              <a:t>marketing, Recommended Systems, and Customer Segmentation are applications in ...</a:t>
            </a:r>
          </a:p>
          <a:p>
            <a:pPr fontAlgn="t"/>
            <a:r>
              <a:rPr lang="en-IN" dirty="0">
                <a:solidFill>
                  <a:srgbClr val="FF0000"/>
                </a:solidFill>
              </a:rPr>
              <a:t>Unsupervised Learning: Clustering</a:t>
            </a:r>
          </a:p>
          <a:p>
            <a:pPr fontAlgn="t"/>
            <a:r>
              <a:rPr lang="en-IN" dirty="0"/>
              <a:t>Supervised Learning: Classification</a:t>
            </a:r>
          </a:p>
          <a:p>
            <a:pPr fontAlgn="t"/>
            <a:r>
              <a:rPr lang="en-IN" dirty="0"/>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48</a:t>
            </a:fld>
            <a:endParaRPr lang="en-IN"/>
          </a:p>
        </p:txBody>
      </p:sp>
    </p:spTree>
    <p:extLst>
      <p:ext uri="{BB962C8B-B14F-4D97-AF65-F5344CB8AC3E}">
        <p14:creationId xmlns:p14="http://schemas.microsoft.com/office/powerpoint/2010/main" val="109435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 </a:t>
            </a:r>
            <a:r>
              <a:rPr lang="en-IN" b="1" dirty="0" smtClean="0"/>
              <a:t>17.Fraud </a:t>
            </a:r>
            <a:r>
              <a:rPr lang="en-IN" b="1" dirty="0"/>
              <a:t>Detection, Image Classification, Diagnostic, and Customer Retention are applications in ...</a:t>
            </a:r>
          </a:p>
          <a:p>
            <a:pPr fontAlgn="t"/>
            <a:r>
              <a:rPr lang="en-IN" dirty="0"/>
              <a:t>Unsupervised Learning: Clustering</a:t>
            </a:r>
          </a:p>
          <a:p>
            <a:pPr fontAlgn="t"/>
            <a:r>
              <a:rPr lang="en-IN" dirty="0"/>
              <a:t>Supervised Learning: Classification</a:t>
            </a:r>
          </a:p>
          <a:p>
            <a:pPr fontAlgn="t"/>
            <a:r>
              <a:rPr lang="en-IN" dirty="0"/>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49</a:t>
            </a:fld>
            <a:endParaRPr lang="en-IN"/>
          </a:p>
        </p:txBody>
      </p:sp>
    </p:spTree>
    <p:extLst>
      <p:ext uri="{BB962C8B-B14F-4D97-AF65-F5344CB8AC3E}">
        <p14:creationId xmlns:p14="http://schemas.microsoft.com/office/powerpoint/2010/main" val="1695591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60CD8DB1-2E24-4F73-BC8E-080EFCAA9643}"/>
              </a:ext>
            </a:extLst>
          </p:cNvPr>
          <p:cNvSpPr>
            <a:spLocks noGrp="1"/>
          </p:cNvSpPr>
          <p:nvPr>
            <p:ph type="sldNum" sz="quarter" idx="12"/>
          </p:nvPr>
        </p:nvSpPr>
        <p:spPr/>
        <p:txBody>
          <a:bodyPr/>
          <a:lstStyle/>
          <a:p>
            <a:fld id="{D396BCB8-9EE4-420C-86A3-74FC94FF5588}" type="slidenum">
              <a:rPr lang="en-IN" smtClean="0"/>
              <a:t>5</a:t>
            </a:fld>
            <a:endParaRPr lang="en-IN"/>
          </a:p>
        </p:txBody>
      </p:sp>
      <p:pic>
        <p:nvPicPr>
          <p:cNvPr id="4098" name="Picture 2" descr="Amazon Echo App Windows 10 Download | Alexa App for Echo">
            <a:extLst>
              <a:ext uri="{FF2B5EF4-FFF2-40B4-BE49-F238E27FC236}">
                <a16:creationId xmlns="" xmlns:a16="http://schemas.microsoft.com/office/drawing/2014/main" id="{147A7DDA-D77D-4BB5-AAAD-8716D99170E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60317" y="2295534"/>
            <a:ext cx="6993483" cy="360044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 xmlns:a16="http://schemas.microsoft.com/office/drawing/2014/main" id="{031C04BA-5598-454B-965D-37083C43F190}"/>
              </a:ext>
            </a:extLst>
          </p:cNvPr>
          <p:cNvSpPr>
            <a:spLocks noGrp="1"/>
          </p:cNvSpPr>
          <p:nvPr>
            <p:ph type="title"/>
          </p:nvPr>
        </p:nvSpPr>
        <p:spPr>
          <a:xfrm>
            <a:off x="838200" y="365125"/>
            <a:ext cx="10515600" cy="1325563"/>
          </a:xfrm>
        </p:spPr>
        <p:txBody>
          <a:bodyPr/>
          <a:lstStyle/>
          <a:p>
            <a:r>
              <a:rPr lang="en-US" b="1" dirty="0">
                <a:ln w="0"/>
                <a:solidFill>
                  <a:schemeClr val="accent1"/>
                </a:solidFill>
                <a:effectLst>
                  <a:outerShdw blurRad="38100" dist="25400" dir="5400000" algn="ctr" rotWithShape="0">
                    <a:srgbClr val="6E747A">
                      <a:alpha val="43000"/>
                    </a:srgbClr>
                  </a:outerShdw>
                </a:effectLst>
              </a:rPr>
              <a:t>Why Machine Learning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a:extLst>
              <a:ext uri="{FF2B5EF4-FFF2-40B4-BE49-F238E27FC236}">
                <a16:creationId xmlns="" xmlns:a16="http://schemas.microsoft.com/office/drawing/2014/main" id="{5A9B417E-F39F-4692-B543-F3A5BFC1C901}"/>
              </a:ext>
            </a:extLst>
          </p:cNvPr>
          <p:cNvCxnSpPr/>
          <p:nvPr/>
        </p:nvCxnSpPr>
        <p:spPr>
          <a:xfrm>
            <a:off x="719091" y="1420427"/>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4100" name="Picture 4" descr="Open Innovation at Amazon Alexa: Crowd-sourcing Its Way to ...">
            <a:extLst>
              <a:ext uri="{FF2B5EF4-FFF2-40B4-BE49-F238E27FC236}">
                <a16:creationId xmlns="" xmlns:a16="http://schemas.microsoft.com/office/drawing/2014/main" id="{B0E56567-842E-40EE-A960-D926D4153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88301"/>
            <a:ext cx="32766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17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smtClean="0"/>
              <a:t>17.</a:t>
            </a:r>
            <a:r>
              <a:rPr lang="en-IN" b="1" dirty="0"/>
              <a:t> Fraud Detection, Image Classification, Diagnostic, and Customer Retention are applications in ...</a:t>
            </a:r>
          </a:p>
          <a:p>
            <a:pPr fontAlgn="t"/>
            <a:r>
              <a:rPr lang="en-IN" dirty="0"/>
              <a:t>Unsupervised Learning: Clustering</a:t>
            </a:r>
          </a:p>
          <a:p>
            <a:pPr fontAlgn="t"/>
            <a:r>
              <a:rPr lang="en-IN" dirty="0">
                <a:solidFill>
                  <a:srgbClr val="FF0000"/>
                </a:solidFill>
              </a:rPr>
              <a:t>Supervised Learning: Classification</a:t>
            </a:r>
          </a:p>
          <a:p>
            <a:pPr fontAlgn="t"/>
            <a:r>
              <a:rPr lang="en-IN" dirty="0"/>
              <a:t>Reinforcement Learning</a:t>
            </a:r>
          </a:p>
          <a:p>
            <a:pPr fontAlgn="t"/>
            <a:r>
              <a:rPr lang="en-IN" dirty="0"/>
              <a:t>Unsupervised Learning: Regression</a:t>
            </a:r>
          </a:p>
        </p:txBody>
      </p:sp>
      <p:sp>
        <p:nvSpPr>
          <p:cNvPr id="5" name="Slide Number Placeholder 4"/>
          <p:cNvSpPr>
            <a:spLocks noGrp="1"/>
          </p:cNvSpPr>
          <p:nvPr>
            <p:ph type="sldNum" sz="quarter" idx="12"/>
          </p:nvPr>
        </p:nvSpPr>
        <p:spPr/>
        <p:txBody>
          <a:bodyPr/>
          <a:lstStyle/>
          <a:p>
            <a:fld id="{D396BCB8-9EE4-420C-86A3-74FC94FF5588}" type="slidenum">
              <a:rPr lang="en-IN" smtClean="0"/>
              <a:t>50</a:t>
            </a:fld>
            <a:endParaRPr lang="en-IN"/>
          </a:p>
        </p:txBody>
      </p:sp>
    </p:spTree>
    <p:extLst>
      <p:ext uri="{BB962C8B-B14F-4D97-AF65-F5344CB8AC3E}">
        <p14:creationId xmlns:p14="http://schemas.microsoft.com/office/powerpoint/2010/main" val="9990074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smtClean="0"/>
              <a:t>18.</a:t>
            </a:r>
            <a:r>
              <a:rPr lang="en-IN" b="1" dirty="0"/>
              <a:t> Machine Learning has various function representation, which of the following is not numerical functions?</a:t>
            </a:r>
          </a:p>
          <a:p>
            <a:pPr fontAlgn="t"/>
            <a:r>
              <a:rPr lang="en-IN" dirty="0"/>
              <a:t>Linear Regression</a:t>
            </a:r>
          </a:p>
          <a:p>
            <a:pPr fontAlgn="t"/>
            <a:r>
              <a:rPr lang="en-IN" dirty="0"/>
              <a:t>Support Vector Machines</a:t>
            </a:r>
          </a:p>
          <a:p>
            <a:pPr fontAlgn="t"/>
            <a:r>
              <a:rPr lang="en-IN" dirty="0"/>
              <a:t>Neural Network</a:t>
            </a:r>
          </a:p>
          <a:p>
            <a:pPr fontAlgn="t"/>
            <a:r>
              <a:rPr lang="en-IN" dirty="0"/>
              <a:t>Case-based</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51</a:t>
            </a:fld>
            <a:endParaRPr lang="en-IN"/>
          </a:p>
        </p:txBody>
      </p:sp>
    </p:spTree>
    <p:extLst>
      <p:ext uri="{BB962C8B-B14F-4D97-AF65-F5344CB8AC3E}">
        <p14:creationId xmlns:p14="http://schemas.microsoft.com/office/powerpoint/2010/main" val="1966359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smtClean="0"/>
              <a:t>18.</a:t>
            </a:r>
            <a:r>
              <a:rPr lang="en-IN" b="1" dirty="0"/>
              <a:t> Machine Learning has various function representation, which of the following is not numerical functions?</a:t>
            </a:r>
          </a:p>
          <a:p>
            <a:pPr fontAlgn="t"/>
            <a:r>
              <a:rPr lang="en-IN" dirty="0"/>
              <a:t>Linear Regression</a:t>
            </a:r>
          </a:p>
          <a:p>
            <a:pPr fontAlgn="t"/>
            <a:r>
              <a:rPr lang="en-IN" dirty="0"/>
              <a:t>Support Vector Machines</a:t>
            </a:r>
          </a:p>
          <a:p>
            <a:pPr fontAlgn="t"/>
            <a:r>
              <a:rPr lang="en-IN" dirty="0"/>
              <a:t>Neural Network</a:t>
            </a:r>
          </a:p>
          <a:p>
            <a:pPr fontAlgn="t"/>
            <a:r>
              <a:rPr lang="en-IN" dirty="0">
                <a:solidFill>
                  <a:srgbClr val="FF0000"/>
                </a:solidFill>
              </a:rPr>
              <a:t>Case-based</a:t>
            </a:r>
          </a:p>
          <a:p>
            <a:endParaRPr lang="en-IN" dirty="0"/>
          </a:p>
        </p:txBody>
      </p:sp>
      <p:sp>
        <p:nvSpPr>
          <p:cNvPr id="5" name="Slide Number Placeholder 4"/>
          <p:cNvSpPr>
            <a:spLocks noGrp="1"/>
          </p:cNvSpPr>
          <p:nvPr>
            <p:ph type="sldNum" sz="quarter" idx="12"/>
          </p:nvPr>
        </p:nvSpPr>
        <p:spPr/>
        <p:txBody>
          <a:bodyPr/>
          <a:lstStyle/>
          <a:p>
            <a:fld id="{D396BCB8-9EE4-420C-86A3-74FC94FF5588}" type="slidenum">
              <a:rPr lang="en-IN" smtClean="0"/>
              <a:t>52</a:t>
            </a:fld>
            <a:endParaRPr lang="en-IN"/>
          </a:p>
        </p:txBody>
      </p:sp>
    </p:spTree>
    <p:extLst>
      <p:ext uri="{BB962C8B-B14F-4D97-AF65-F5344CB8AC3E}">
        <p14:creationId xmlns:p14="http://schemas.microsoft.com/office/powerpoint/2010/main" val="292536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825625"/>
            <a:ext cx="5257800" cy="4326600"/>
          </a:xfrm>
        </p:spPr>
        <p:txBody>
          <a:bodyPr/>
          <a:lstStyle/>
          <a:p>
            <a:pPr algn="just"/>
            <a:r>
              <a:rPr lang="en-US" dirty="0">
                <a:solidFill>
                  <a:schemeClr val="accent1"/>
                </a:solidFill>
              </a:rPr>
              <a:t>Arthur Samuel (1959) : Machine learning is a subset of Artificial Intelligence (AI) which provides machines the ability to learn automatically &amp; improve from experience without being explicitly programmed to do so.</a:t>
            </a:r>
            <a:endParaRPr lang="en-IN" dirty="0">
              <a:solidFill>
                <a:schemeClr val="accent1"/>
              </a:solidFill>
            </a:endParaRP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6</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What is Machine Learning </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719091" y="1420427"/>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1028" name="Picture 4" descr="IBM100 - The IBM 700 Series">
            <a:extLst>
              <a:ext uri="{FF2B5EF4-FFF2-40B4-BE49-F238E27FC236}">
                <a16:creationId xmlns="" xmlns:a16="http://schemas.microsoft.com/office/drawing/2014/main" id="{725009DA-20E9-46A0-A522-4D540F558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593" y="2530721"/>
            <a:ext cx="5166207" cy="291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458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825625"/>
            <a:ext cx="5154228" cy="4095780"/>
          </a:xfrm>
        </p:spPr>
        <p:txBody>
          <a:bodyPr/>
          <a:lstStyle/>
          <a:p>
            <a:pPr algn="just"/>
            <a:r>
              <a:rPr lang="en-IN" dirty="0">
                <a:solidFill>
                  <a:schemeClr val="accent1"/>
                </a:solidFill>
              </a:rPr>
              <a:t>Tom M. Mitchell (1998): </a:t>
            </a:r>
            <a:r>
              <a:rPr lang="en-US" dirty="0">
                <a:solidFill>
                  <a:schemeClr val="accent1"/>
                </a:solidFill>
              </a:rPr>
              <a:t>A computer program is said to learn from experience E with respect to some class of tasks T and performance measure P if its performance at tasks in T, as measured by P, improves with experience E.</a:t>
            </a:r>
            <a:endParaRPr lang="en-IN" dirty="0">
              <a:solidFill>
                <a:schemeClr val="accent1"/>
              </a:solidFill>
            </a:endParaRP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7</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Cont.…</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pic>
        <p:nvPicPr>
          <p:cNvPr id="2052" name="Picture 4" descr="Dr. Tom Mitchell, Carnegie Mellon University – Language Learning ...">
            <a:extLst>
              <a:ext uri="{FF2B5EF4-FFF2-40B4-BE49-F238E27FC236}">
                <a16:creationId xmlns="" xmlns:a16="http://schemas.microsoft.com/office/drawing/2014/main" id="{32563AE5-CE0B-4659-8C75-24C685419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512" y="1690688"/>
            <a:ext cx="3549080" cy="429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5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0"/>
            <a:ext cx="10515600" cy="4616385"/>
          </a:xfrm>
        </p:spPr>
        <p:txBody>
          <a:bodyPr>
            <a:normAutofit lnSpcReduction="10000"/>
          </a:bodyPr>
          <a:lstStyle/>
          <a:p>
            <a:pPr algn="just"/>
            <a:r>
              <a:rPr lang="en-US" dirty="0">
                <a:solidFill>
                  <a:schemeClr val="accent1"/>
                </a:solidFill>
              </a:rPr>
              <a:t>For the checkers playing example:</a:t>
            </a:r>
          </a:p>
          <a:p>
            <a:pPr lvl="1" algn="just"/>
            <a:r>
              <a:rPr lang="en-US" dirty="0">
                <a:solidFill>
                  <a:schemeClr val="accent1"/>
                </a:solidFill>
              </a:rPr>
              <a:t>E: the experience of having the program play 10,000 of games against itself</a:t>
            </a:r>
          </a:p>
          <a:p>
            <a:pPr lvl="1" algn="just"/>
            <a:r>
              <a:rPr lang="en-US" dirty="0">
                <a:solidFill>
                  <a:schemeClr val="accent1"/>
                </a:solidFill>
              </a:rPr>
              <a:t>T: the task of playing checkers</a:t>
            </a:r>
          </a:p>
          <a:p>
            <a:pPr lvl="1" algn="just"/>
            <a:r>
              <a:rPr lang="en-US" dirty="0">
                <a:solidFill>
                  <a:schemeClr val="accent1"/>
                </a:solidFill>
              </a:rPr>
              <a:t>P: the probability to win the game </a:t>
            </a:r>
          </a:p>
          <a:p>
            <a:pPr marL="457200" lvl="1" indent="0" algn="just">
              <a:buNone/>
            </a:pPr>
            <a:endParaRPr lang="en-US" dirty="0">
              <a:solidFill>
                <a:schemeClr val="accent1"/>
              </a:solidFill>
            </a:endParaRPr>
          </a:p>
          <a:p>
            <a:pPr algn="just"/>
            <a:r>
              <a:rPr lang="en-US" dirty="0">
                <a:solidFill>
                  <a:srgbClr val="FF0000"/>
                </a:solidFill>
              </a:rPr>
              <a:t>Suppose your email program watches which emails you do or do not mark as spam, and based on that learns how to better filter spam. What is the task T in this setting?</a:t>
            </a:r>
          </a:p>
          <a:p>
            <a:pPr marL="914400" lvl="1" indent="-457200" algn="just">
              <a:buFont typeface="+mj-lt"/>
              <a:buAutoNum type="alphaLcParenR"/>
            </a:pPr>
            <a:r>
              <a:rPr lang="en-US" dirty="0">
                <a:solidFill>
                  <a:srgbClr val="FF0000"/>
                </a:solidFill>
              </a:rPr>
              <a:t>Classifying emails as spam or not spam</a:t>
            </a:r>
          </a:p>
          <a:p>
            <a:pPr marL="914400" lvl="1" indent="-457200" algn="just">
              <a:buFont typeface="+mj-lt"/>
              <a:buAutoNum type="alphaLcParenR"/>
            </a:pPr>
            <a:r>
              <a:rPr lang="en-US" dirty="0">
                <a:solidFill>
                  <a:srgbClr val="FF0000"/>
                </a:solidFill>
              </a:rPr>
              <a:t>Watching you label emails as spam or not spam</a:t>
            </a:r>
          </a:p>
          <a:p>
            <a:pPr marL="914400" lvl="1" indent="-457200" algn="just">
              <a:buFont typeface="+mj-lt"/>
              <a:buAutoNum type="alphaLcParenR"/>
            </a:pPr>
            <a:r>
              <a:rPr lang="en-US" dirty="0">
                <a:solidFill>
                  <a:srgbClr val="FF0000"/>
                </a:solidFill>
              </a:rPr>
              <a:t>The number of emails correctly classified as spam/not spam</a:t>
            </a:r>
          </a:p>
          <a:p>
            <a:pPr marL="914400" lvl="1" indent="-457200" algn="just">
              <a:buFont typeface="+mj-lt"/>
              <a:buAutoNum type="alphaLcParenR"/>
            </a:pPr>
            <a:r>
              <a:rPr lang="en-US" dirty="0">
                <a:solidFill>
                  <a:srgbClr val="FF0000"/>
                </a:solidFill>
              </a:rPr>
              <a:t>None of the above- this is not a machine learning problem</a:t>
            </a:r>
            <a:endParaRPr lang="en-IN" dirty="0">
              <a:solidFill>
                <a:srgbClr val="FF0000"/>
              </a:solidFill>
            </a:endParaRP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8</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Cont.…</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2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5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5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E163C21-3DB2-4F34-ACCD-328694012D23}"/>
              </a:ext>
            </a:extLst>
          </p:cNvPr>
          <p:cNvSpPr>
            <a:spLocks noGrp="1"/>
          </p:cNvSpPr>
          <p:nvPr>
            <p:ph idx="1"/>
          </p:nvPr>
        </p:nvSpPr>
        <p:spPr>
          <a:xfrm>
            <a:off x="838200" y="1305020"/>
            <a:ext cx="10515600" cy="4616385"/>
          </a:xfrm>
        </p:spPr>
        <p:txBody>
          <a:bodyPr>
            <a:normAutofit/>
          </a:bodyPr>
          <a:lstStyle/>
          <a:p>
            <a:pPr algn="just"/>
            <a:r>
              <a:rPr lang="en-US" dirty="0">
                <a:solidFill>
                  <a:schemeClr val="accent1"/>
                </a:solidFill>
              </a:rPr>
              <a:t>Suppose your email program watches which emails you do or do not mark as spam, and based on that learns how to better filter spam. What is the task T in this setting?</a:t>
            </a:r>
          </a:p>
          <a:p>
            <a:pPr marL="914400" lvl="1" indent="-457200" algn="just">
              <a:buFont typeface="+mj-lt"/>
              <a:buAutoNum type="alphaLcParenR"/>
            </a:pPr>
            <a:r>
              <a:rPr lang="en-US" b="1" dirty="0">
                <a:solidFill>
                  <a:srgbClr val="FF0000"/>
                </a:solidFill>
              </a:rPr>
              <a:t>Classifying emails as spam or not spam (Answer)</a:t>
            </a:r>
          </a:p>
          <a:p>
            <a:pPr marL="914400" lvl="1" indent="-457200" algn="just">
              <a:buFont typeface="+mj-lt"/>
              <a:buAutoNum type="alphaLcParenR"/>
            </a:pPr>
            <a:r>
              <a:rPr lang="en-US" dirty="0">
                <a:solidFill>
                  <a:schemeClr val="accent1"/>
                </a:solidFill>
              </a:rPr>
              <a:t>Watching you label emails as spam or not spam</a:t>
            </a:r>
          </a:p>
          <a:p>
            <a:pPr marL="914400" lvl="1" indent="-457200" algn="just">
              <a:buFont typeface="+mj-lt"/>
              <a:buAutoNum type="alphaLcParenR"/>
            </a:pPr>
            <a:r>
              <a:rPr lang="en-US" dirty="0">
                <a:solidFill>
                  <a:schemeClr val="accent1"/>
                </a:solidFill>
              </a:rPr>
              <a:t>The number of emails correctly classified as spam/not spam</a:t>
            </a:r>
          </a:p>
          <a:p>
            <a:pPr marL="914400" lvl="1" indent="-457200" algn="just">
              <a:buFont typeface="+mj-lt"/>
              <a:buAutoNum type="alphaLcParenR"/>
            </a:pPr>
            <a:r>
              <a:rPr lang="en-US" dirty="0">
                <a:solidFill>
                  <a:schemeClr val="accent1"/>
                </a:solidFill>
              </a:rPr>
              <a:t>None of the above- this is not a machine learning problem</a:t>
            </a:r>
            <a:endParaRPr lang="en-IN" dirty="0">
              <a:solidFill>
                <a:schemeClr val="accent1"/>
              </a:solidFill>
            </a:endParaRPr>
          </a:p>
        </p:txBody>
      </p:sp>
      <p:sp>
        <p:nvSpPr>
          <p:cNvPr id="5" name="Slide Number Placeholder 4">
            <a:extLst>
              <a:ext uri="{FF2B5EF4-FFF2-40B4-BE49-F238E27FC236}">
                <a16:creationId xmlns="" xmlns:a16="http://schemas.microsoft.com/office/drawing/2014/main" id="{18BF8409-8FB3-434A-A20F-ACC6E0A6AA7E}"/>
              </a:ext>
            </a:extLst>
          </p:cNvPr>
          <p:cNvSpPr>
            <a:spLocks noGrp="1"/>
          </p:cNvSpPr>
          <p:nvPr>
            <p:ph type="sldNum" sz="quarter" idx="12"/>
          </p:nvPr>
        </p:nvSpPr>
        <p:spPr/>
        <p:txBody>
          <a:bodyPr/>
          <a:lstStyle/>
          <a:p>
            <a:fld id="{D396BCB8-9EE4-420C-86A3-74FC94FF5588}" type="slidenum">
              <a:rPr lang="en-IN" smtClean="0"/>
              <a:t>9</a:t>
            </a:fld>
            <a:endParaRPr lang="en-IN"/>
          </a:p>
        </p:txBody>
      </p:sp>
      <p:sp>
        <p:nvSpPr>
          <p:cNvPr id="6" name="Title 1">
            <a:extLst>
              <a:ext uri="{FF2B5EF4-FFF2-40B4-BE49-F238E27FC236}">
                <a16:creationId xmlns="" xmlns:a16="http://schemas.microsoft.com/office/drawing/2014/main" id="{5D0F8E1B-335A-4E2F-98E0-58B6A52FEB9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0"/>
                <a:solidFill>
                  <a:schemeClr val="accent1"/>
                </a:solidFill>
                <a:effectLst>
                  <a:outerShdw blurRad="38100" dist="25400" dir="5400000" algn="ctr" rotWithShape="0">
                    <a:srgbClr val="6E747A">
                      <a:alpha val="43000"/>
                    </a:srgbClr>
                  </a:outerShdw>
                </a:effectLst>
              </a:rPr>
              <a:t>Cont.…</a:t>
            </a:r>
            <a:endParaRPr lang="en-IN" b="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a:extLst>
              <a:ext uri="{FF2B5EF4-FFF2-40B4-BE49-F238E27FC236}">
                <a16:creationId xmlns="" xmlns:a16="http://schemas.microsoft.com/office/drawing/2014/main" id="{E484A8D4-980B-4EB4-AE69-9EF832A9D058}"/>
              </a:ext>
            </a:extLst>
          </p:cNvPr>
          <p:cNvCxnSpPr/>
          <p:nvPr/>
        </p:nvCxnSpPr>
        <p:spPr>
          <a:xfrm>
            <a:off x="838200" y="1100831"/>
            <a:ext cx="10715348"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AA89367E-72CE-4692-9E50-917F9FFF327F}"/>
              </a:ext>
            </a:extLst>
          </p:cNvPr>
          <p:cNvCxnSpPr/>
          <p:nvPr/>
        </p:nvCxnSpPr>
        <p:spPr>
          <a:xfrm>
            <a:off x="8091256" y="2689934"/>
            <a:ext cx="103868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1539E2C0-83B5-42CE-A0DD-6BA0F9B6D06A}"/>
              </a:ext>
            </a:extLst>
          </p:cNvPr>
          <p:cNvSpPr/>
          <p:nvPr/>
        </p:nvSpPr>
        <p:spPr>
          <a:xfrm>
            <a:off x="9129944" y="2390775"/>
            <a:ext cx="614131" cy="4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a:t>
            </a:r>
            <a:endParaRPr lang="en-IN" sz="3200" dirty="0"/>
          </a:p>
        </p:txBody>
      </p:sp>
      <p:cxnSp>
        <p:nvCxnSpPr>
          <p:cNvPr id="12" name="Straight Arrow Connector 11">
            <a:extLst>
              <a:ext uri="{FF2B5EF4-FFF2-40B4-BE49-F238E27FC236}">
                <a16:creationId xmlns="" xmlns:a16="http://schemas.microsoft.com/office/drawing/2014/main" id="{16730581-7E71-4AAA-99A9-DB175208D5BE}"/>
              </a:ext>
            </a:extLst>
          </p:cNvPr>
          <p:cNvCxnSpPr>
            <a:cxnSpLocks/>
          </p:cNvCxnSpPr>
          <p:nvPr/>
        </p:nvCxnSpPr>
        <p:spPr>
          <a:xfrm>
            <a:off x="7791450" y="3128071"/>
            <a:ext cx="214312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57F58CD1-65D9-4A1F-B6E2-E32D004AE980}"/>
              </a:ext>
            </a:extLst>
          </p:cNvPr>
          <p:cNvSpPr/>
          <p:nvPr/>
        </p:nvSpPr>
        <p:spPr>
          <a:xfrm>
            <a:off x="9934575" y="2828912"/>
            <a:ext cx="614131" cy="4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endParaRPr lang="en-IN" sz="3200" dirty="0"/>
          </a:p>
        </p:txBody>
      </p:sp>
      <p:cxnSp>
        <p:nvCxnSpPr>
          <p:cNvPr id="15" name="Straight Arrow Connector 14">
            <a:extLst>
              <a:ext uri="{FF2B5EF4-FFF2-40B4-BE49-F238E27FC236}">
                <a16:creationId xmlns="" xmlns:a16="http://schemas.microsoft.com/office/drawing/2014/main" id="{95D4BD3A-ACD9-411E-960A-972B22508D4C}"/>
              </a:ext>
            </a:extLst>
          </p:cNvPr>
          <p:cNvCxnSpPr>
            <a:cxnSpLocks/>
          </p:cNvCxnSpPr>
          <p:nvPr/>
        </p:nvCxnSpPr>
        <p:spPr>
          <a:xfrm>
            <a:off x="9267825" y="3586977"/>
            <a:ext cx="172175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7721ECE4-95C2-4F7F-A880-A87CD9372D37}"/>
              </a:ext>
            </a:extLst>
          </p:cNvPr>
          <p:cNvSpPr/>
          <p:nvPr/>
        </p:nvSpPr>
        <p:spPr>
          <a:xfrm>
            <a:off x="10989584" y="3290453"/>
            <a:ext cx="614131" cy="4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endParaRPr lang="en-IN" sz="3200" dirty="0"/>
          </a:p>
        </p:txBody>
      </p:sp>
    </p:spTree>
    <p:extLst>
      <p:ext uri="{BB962C8B-B14F-4D97-AF65-F5344CB8AC3E}">
        <p14:creationId xmlns:p14="http://schemas.microsoft.com/office/powerpoint/2010/main" val="5252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755</Words>
  <Application>Microsoft Office PowerPoint</Application>
  <PresentationFormat>Widescreen</PresentationFormat>
  <Paragraphs>285</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Open Sans</vt:lpstr>
      <vt:lpstr>Wingdings</vt:lpstr>
      <vt:lpstr>Office Theme</vt:lpstr>
      <vt:lpstr>Introduction to Machine Learning </vt:lpstr>
      <vt:lpstr>Agenda</vt:lpstr>
      <vt:lpstr>Why Machine Learning </vt:lpstr>
      <vt:lpstr>Why Machine Learning </vt:lpstr>
      <vt:lpstr>Why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Pawan Verma</dc:creator>
  <cp:lastModifiedBy>manishshilpy</cp:lastModifiedBy>
  <cp:revision>32</cp:revision>
  <dcterms:created xsi:type="dcterms:W3CDTF">2020-06-19T15:50:36Z</dcterms:created>
  <dcterms:modified xsi:type="dcterms:W3CDTF">2020-07-06T05:23:34Z</dcterms:modified>
</cp:coreProperties>
</file>