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6" r:id="rId9"/>
    <p:sldId id="267" r:id="rId10"/>
    <p:sldId id="269" r:id="rId11"/>
    <p:sldId id="274" r:id="rId12"/>
    <p:sldId id="271" r:id="rId13"/>
    <p:sldId id="275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4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3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BF118-88C9-474B-AC58-35D24336B2D6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09F415-ED7F-499C-9431-22234CF1AD1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Inductive bias, Hypothesis, hypothesis space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Manish Raj 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7"/>
    </mc:Choice>
    <mc:Fallback>
      <p:transition spd="slow" advTm="15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A hypothesis is a function </a:t>
            </a:r>
            <a:r>
              <a:rPr lang="en-US" dirty="0">
                <a:solidFill>
                  <a:srgbClr val="FF0000"/>
                </a:solidFill>
              </a:rPr>
              <a:t>that best describes the target</a:t>
            </a:r>
            <a:r>
              <a:rPr lang="en-US" dirty="0"/>
              <a:t> in supervised machine learning.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hypothesis that </a:t>
            </a:r>
            <a:r>
              <a:rPr lang="en-US" dirty="0">
                <a:solidFill>
                  <a:srgbClr val="00B050"/>
                </a:solidFill>
              </a:rPr>
              <a:t>an algorithm </a:t>
            </a:r>
            <a:r>
              <a:rPr lang="en-US" dirty="0"/>
              <a:t>would come up depends upon the data and also depends upon the restrictions and bias that we have imposed on the data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pic>
        <p:nvPicPr>
          <p:cNvPr id="2050" name="Picture 2" descr="https://media.geeksforgeeks.org/wp-content/uploads/20191025184459/new-pic-mine-e157200932417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286000"/>
            <a:ext cx="475456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To better understand the Hypothesis Space and Hypothesis consider the following coordinate that shows the distribution of some data:</a:t>
            </a:r>
            <a:endParaRPr lang="en-IN" dirty="0"/>
          </a:p>
        </p:txBody>
      </p:sp>
      <p:pic>
        <p:nvPicPr>
          <p:cNvPr id="4098" name="Picture 2" descr="https://media.geeksforgeeks.org/wp-content/uploads/20191014210109/pic115-e157106712545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084832"/>
            <a:ext cx="4754562" cy="38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4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Say suppose we have test data for which we have to determine the outputs or results. The test data is as </a:t>
            </a:r>
            <a:r>
              <a:rPr lang="en-US" dirty="0" smtClean="0"/>
              <a:t>shown:</a:t>
            </a:r>
            <a:endParaRPr lang="en-IN" dirty="0"/>
          </a:p>
        </p:txBody>
      </p:sp>
      <p:pic>
        <p:nvPicPr>
          <p:cNvPr id="5122" name="Picture 2" descr="https://media.geeksforgeeks.org/wp-content/uploads/20191014210115/pic28-e157106722683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286000"/>
            <a:ext cx="4754562" cy="41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predict the outcomes by dividing the coordinate as shown below</a:t>
            </a:r>
            <a:endParaRPr lang="en-IN" dirty="0"/>
          </a:p>
        </p:txBody>
      </p:sp>
      <p:pic>
        <p:nvPicPr>
          <p:cNvPr id="6146" name="Picture 2" descr="https://media.geeksforgeeks.org/wp-content/uploads/20191014210118/pic35-e157106731626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286001"/>
            <a:ext cx="4754562" cy="39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 the test data would yield the following result:</a:t>
            </a:r>
            <a:endParaRPr lang="en-IN" dirty="0"/>
          </a:p>
        </p:txBody>
      </p:sp>
      <p:pic>
        <p:nvPicPr>
          <p:cNvPr id="7170" name="Picture 2" descr="https://media.geeksforgeeks.org/wp-content/uploads/20191014210120/pic46-e1571067365246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69" y="2286000"/>
            <a:ext cx="4631100" cy="43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https://media.geeksforgeeks.org/wp-content/uploads/20191014210127/pic72-e15710674182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09" y="2286000"/>
            <a:ext cx="937492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way in which the coordinate would be divided depends on the data</a:t>
            </a:r>
            <a:r>
              <a:rPr lang="en-US" dirty="0" smtClean="0"/>
              <a:t>, </a:t>
            </a:r>
            <a:r>
              <a:rPr lang="en-US" dirty="0"/>
              <a:t>algorithm and constraints.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All these legal possible ways </a:t>
            </a:r>
            <a:r>
              <a:rPr lang="en-US" dirty="0"/>
              <a:t>in which we can divide </a:t>
            </a:r>
            <a:r>
              <a:rPr lang="en-US" dirty="0" smtClean="0"/>
              <a:t>the coordinate </a:t>
            </a:r>
            <a:r>
              <a:rPr lang="en-US" dirty="0"/>
              <a:t>plane to predict the outcome of the test data </a:t>
            </a:r>
            <a:r>
              <a:rPr lang="en-US" dirty="0" smtClean="0"/>
              <a:t>composes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Hypothesis </a:t>
            </a:r>
            <a:r>
              <a:rPr lang="en-US" dirty="0" smtClean="0">
                <a:solidFill>
                  <a:srgbClr val="FF0000"/>
                </a:solidFill>
              </a:rPr>
              <a:t>Space (H)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individual possible </a:t>
            </a:r>
            <a:r>
              <a:rPr lang="en-US" dirty="0"/>
              <a:t>way is known as the </a:t>
            </a:r>
            <a:r>
              <a:rPr lang="en-US" dirty="0" smtClean="0">
                <a:solidFill>
                  <a:srgbClr val="C00000"/>
                </a:solidFill>
              </a:rPr>
              <a:t>hypothesis (h).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45" name="Picture 5" descr="https://media.geeksforgeeks.org/wp-content/uploads/20191014210129/pic82-e157107033177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1973655"/>
            <a:ext cx="5254766" cy="44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this 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72420"/>
            <a:ext cx="9720072" cy="4337176"/>
          </a:xfrm>
        </p:spPr>
      </p:pic>
    </p:spTree>
    <p:extLst>
      <p:ext uri="{BB962C8B-B14F-4D97-AF65-F5344CB8AC3E}">
        <p14:creationId xmlns:p14="http://schemas.microsoft.com/office/powerpoint/2010/main" val="18354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is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47" y="2286000"/>
            <a:ext cx="8084744" cy="4022725"/>
          </a:xfrm>
        </p:spPr>
      </p:pic>
    </p:spTree>
    <p:extLst>
      <p:ext uri="{BB962C8B-B14F-4D97-AF65-F5344CB8AC3E}">
        <p14:creationId xmlns:p14="http://schemas.microsoft.com/office/powerpoint/2010/main" val="2696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choose A MODEL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0545000"/>
              </p:ext>
            </p:extLst>
          </p:nvPr>
        </p:nvGraphicFramePr>
        <p:xfrm>
          <a:off x="1023938" y="2286000"/>
          <a:ext cx="486022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13"/>
                <a:gridCol w="2430113"/>
              </a:tblGrid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3.4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5.9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6.5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11.7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15.3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11.8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MODELS:</a:t>
            </a:r>
          </a:p>
        </p:txBody>
      </p:sp>
    </p:spTree>
    <p:extLst>
      <p:ext uri="{BB962C8B-B14F-4D97-AF65-F5344CB8AC3E}">
        <p14:creationId xmlns:p14="http://schemas.microsoft.com/office/powerpoint/2010/main" val="905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choose A MODEL </a:t>
            </a:r>
            <a:r>
              <a:rPr lang="en-IN" dirty="0"/>
              <a:t>(Assumptions)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3567232"/>
              </p:ext>
            </p:extLst>
          </p:nvPr>
        </p:nvGraphicFramePr>
        <p:xfrm>
          <a:off x="1023938" y="2286000"/>
          <a:ext cx="486022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13"/>
                <a:gridCol w="2430113"/>
              </a:tblGrid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3.4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5.9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6.5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11.7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15.3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11.8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MODEL </a:t>
                </a:r>
                <a:r>
                  <a:rPr lang="en-IN" b="1" dirty="0" smtClean="0"/>
                  <a:t>(Assumptions)</a:t>
                </a:r>
              </a:p>
              <a:p>
                <a:r>
                  <a:rPr lang="en-IN" dirty="0" smtClean="0"/>
                  <a:t>1. Y= </a:t>
                </a:r>
                <a:r>
                  <a:rPr lang="en-IN" dirty="0" err="1" smtClean="0"/>
                  <a:t>b</a:t>
                </a:r>
                <a:r>
                  <a:rPr lang="en-IN" dirty="0" err="1"/>
                  <a:t>x</a:t>
                </a:r>
                <a:r>
                  <a:rPr lang="en-IN" dirty="0" smtClean="0"/>
                  <a:t> + a</a:t>
                </a:r>
              </a:p>
              <a:p>
                <a:r>
                  <a:rPr lang="en-IN" dirty="0" smtClean="0"/>
                  <a:t>2.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3. Y </a:t>
                </a:r>
                <a:r>
                  <a:rPr lang="en-IN" smtClean="0"/>
                  <a:t>= Sin(x</a:t>
                </a:r>
                <a:r>
                  <a:rPr lang="en-IN" dirty="0" smtClean="0"/>
                  <a:t>) </a:t>
                </a:r>
              </a:p>
              <a:p>
                <a:r>
                  <a:rPr lang="en-IN" dirty="0" smtClean="0"/>
                  <a:t>4.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5. 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769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7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cHOoSE</a:t>
            </a:r>
            <a:r>
              <a:rPr lang="en-IN" dirty="0" smtClean="0"/>
              <a:t> A MODEL </a:t>
            </a:r>
            <a:r>
              <a:rPr lang="en-IN" dirty="0"/>
              <a:t>(Assumptions)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1469371"/>
              </p:ext>
            </p:extLst>
          </p:nvPr>
        </p:nvGraphicFramePr>
        <p:xfrm>
          <a:off x="1023938" y="2286000"/>
          <a:ext cx="486022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13"/>
                <a:gridCol w="2430113"/>
              </a:tblGrid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3.4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5.9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6.5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11.7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15.3</a:t>
                      </a:r>
                      <a:endParaRPr lang="en-IN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IN" dirty="0" smtClean="0"/>
                        <a:t>11.8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MODEL(Assumptions)</a:t>
                </a:r>
              </a:p>
              <a:p>
                <a:r>
                  <a:rPr lang="en-IN" dirty="0" smtClean="0"/>
                  <a:t>1. Y= </a:t>
                </a:r>
                <a:r>
                  <a:rPr lang="en-IN" dirty="0" err="1" smtClean="0"/>
                  <a:t>b</a:t>
                </a:r>
                <a:r>
                  <a:rPr lang="en-IN" dirty="0" err="1"/>
                  <a:t>x</a:t>
                </a:r>
                <a:r>
                  <a:rPr lang="en-IN" dirty="0" smtClean="0"/>
                  <a:t> + a</a:t>
                </a:r>
              </a:p>
              <a:p>
                <a:r>
                  <a:rPr lang="en-IN" dirty="0" smtClean="0"/>
                  <a:t>2.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3. Y = Sin(x) </a:t>
                </a:r>
              </a:p>
              <a:p>
                <a:r>
                  <a:rPr lang="en-IN" dirty="0" smtClean="0"/>
                  <a:t>4.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5. 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769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704499" y="3005750"/>
            <a:ext cx="932507" cy="425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37006" y="3159659"/>
            <a:ext cx="162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Chose a model  from assumptions  </a:t>
            </a:r>
            <a:endParaRPr lang="en-IN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9447291" y="4082989"/>
            <a:ext cx="0" cy="54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9145" y="4789283"/>
            <a:ext cx="104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Inductive Bias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Inductive bias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inductive bias</a:t>
            </a:r>
            <a:r>
              <a:rPr lang="en-US" dirty="0"/>
              <a:t> (also known as </a:t>
            </a:r>
            <a:r>
              <a:rPr lang="en-US" dirty="0">
                <a:solidFill>
                  <a:srgbClr val="FF0000"/>
                </a:solidFill>
              </a:rPr>
              <a:t>learning </a:t>
            </a: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) of a learning algorithm is the set of assumptions that the learner uses to predict </a:t>
            </a:r>
            <a:r>
              <a:rPr lang="en-US" dirty="0" smtClean="0"/>
              <a:t>outputs.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 machine learning, one </a:t>
            </a:r>
            <a:r>
              <a:rPr lang="en-US" dirty="0" smtClean="0"/>
              <a:t>aim </a:t>
            </a:r>
            <a:r>
              <a:rPr lang="en-US" dirty="0"/>
              <a:t>to construct algorithms that are able to learn to predict </a:t>
            </a:r>
            <a:r>
              <a:rPr lang="en-US" dirty="0" smtClean="0"/>
              <a:t>     a </a:t>
            </a:r>
            <a:r>
              <a:rPr lang="en-US" dirty="0"/>
              <a:t>certain target output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Inductive Bias = Y=</a:t>
            </a:r>
            <a:r>
              <a:rPr lang="en-US" sz="4000" dirty="0" err="1" smtClean="0"/>
              <a:t>a+bx</a:t>
            </a:r>
            <a:r>
              <a:rPr lang="en-US" sz="4000" dirty="0" smtClean="0"/>
              <a:t> (Linear Model)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354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Inductive bias = a +</a:t>
            </a:r>
            <a:r>
              <a:rPr lang="en-IN" dirty="0" err="1"/>
              <a:t>bx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761307" y="2616451"/>
            <a:ext cx="2209045" cy="994022"/>
            <a:chOff x="2761307" y="2616451"/>
            <a:chExt cx="2209045" cy="99402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069125" y="2616451"/>
              <a:ext cx="9053" cy="53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503691" y="2616451"/>
              <a:ext cx="733331" cy="706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61307" y="3241141"/>
              <a:ext cx="88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Infinite 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2578" y="3241141"/>
              <a:ext cx="9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Infinite</a:t>
              </a:r>
              <a:endParaRPr lang="en-IN" dirty="0"/>
            </a:p>
          </p:txBody>
        </p:sp>
      </p:grpSp>
      <p:pic>
        <p:nvPicPr>
          <p:cNvPr id="1026" name="Picture 2" descr="Image result for regression woth many solution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42" y="2267615"/>
            <a:ext cx="6065738" cy="33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Hypothesis space is the set of all the </a:t>
            </a:r>
            <a:r>
              <a:rPr lang="en-US" dirty="0">
                <a:solidFill>
                  <a:srgbClr val="FF0000"/>
                </a:solidFill>
              </a:rPr>
              <a:t>possible legal hypothesis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the set from which the machine learning algorithm would determine the best possible </a:t>
            </a:r>
            <a:r>
              <a:rPr lang="en-US" dirty="0">
                <a:solidFill>
                  <a:srgbClr val="FF0000"/>
                </a:solidFill>
              </a:rPr>
              <a:t>(only one) </a:t>
            </a:r>
            <a:r>
              <a:rPr lang="en-US" dirty="0"/>
              <a:t>which would best describe the target function or the outputs.</a:t>
            </a:r>
            <a:endParaRPr lang="en-IN" dirty="0"/>
          </a:p>
        </p:txBody>
      </p:sp>
      <p:pic>
        <p:nvPicPr>
          <p:cNvPr id="5" name="Picture 2" descr="Image result for regression woth many solution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24" y="1991762"/>
            <a:ext cx="4476190" cy="36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186820" y="4037846"/>
            <a:ext cx="0" cy="123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2832" y="5260063"/>
            <a:ext cx="27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Best Solution = Hypothesis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2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355</Words>
  <Application>Microsoft Office PowerPoint</Application>
  <PresentationFormat>Widescreen</PresentationFormat>
  <Paragraphs>101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Tw Cen MT</vt:lpstr>
      <vt:lpstr>Tw Cen MT Condensed</vt:lpstr>
      <vt:lpstr>Wingdings 3</vt:lpstr>
      <vt:lpstr>Integral</vt:lpstr>
      <vt:lpstr>Inductive bias, Hypothesis, hypothesis space</vt:lpstr>
      <vt:lpstr>What is this ?</vt:lpstr>
      <vt:lpstr>This is :</vt:lpstr>
      <vt:lpstr>choose A MODEL </vt:lpstr>
      <vt:lpstr>choose A MODEL (Assumptions) </vt:lpstr>
      <vt:lpstr>cHOoSE A MODEL (Assumptions) </vt:lpstr>
      <vt:lpstr>Inductive bias</vt:lpstr>
      <vt:lpstr>Hypothesis space </vt:lpstr>
      <vt:lpstr>Hypothesis space </vt:lpstr>
      <vt:lpstr>Hypothesis</vt:lpstr>
      <vt:lpstr>Classification example</vt:lpstr>
      <vt:lpstr>Hypothesis</vt:lpstr>
      <vt:lpstr>Hypothesis</vt:lpstr>
      <vt:lpstr>hypothesis</vt:lpstr>
      <vt:lpstr>PowerPoint Presentation</vt:lpstr>
      <vt:lpstr>hypothesis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bais ,Hypothesis ,hypothesis space</dc:title>
  <dc:creator>Manishilpi</dc:creator>
  <cp:lastModifiedBy>manishshilpy</cp:lastModifiedBy>
  <cp:revision>24</cp:revision>
  <dcterms:created xsi:type="dcterms:W3CDTF">2020-01-17T14:30:22Z</dcterms:created>
  <dcterms:modified xsi:type="dcterms:W3CDTF">2020-06-30T08:07:06Z</dcterms:modified>
</cp:coreProperties>
</file>