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67" r:id="rId14"/>
    <p:sldId id="268" r:id="rId15"/>
    <p:sldId id="269" r:id="rId16"/>
    <p:sldId id="274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8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2C859-71E0-453C-9272-659C787EF05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A1AF8-539F-4199-AEF0-808CF5E51551}">
      <dgm:prSet/>
      <dgm:spPr/>
      <dgm:t>
        <a:bodyPr/>
        <a:lstStyle/>
        <a:p>
          <a:r>
            <a:rPr lang="en-US" b="1" dirty="0"/>
            <a:t>Order of Business</a:t>
          </a:r>
          <a:endParaRPr lang="en-US" dirty="0"/>
        </a:p>
      </dgm:t>
    </dgm:pt>
    <dgm:pt modelId="{EBD5805E-2956-406A-A292-70EA761290F8}" type="parTrans" cxnId="{3B4DCD32-98AF-47AF-A393-9E1BB87051E4}">
      <dgm:prSet/>
      <dgm:spPr/>
      <dgm:t>
        <a:bodyPr/>
        <a:lstStyle/>
        <a:p>
          <a:endParaRPr lang="en-US"/>
        </a:p>
      </dgm:t>
    </dgm:pt>
    <dgm:pt modelId="{6B01E272-E780-499F-8462-9D0AF06BBC0F}" type="sibTrans" cxnId="{3B4DCD32-98AF-47AF-A393-9E1BB87051E4}">
      <dgm:prSet/>
      <dgm:spPr/>
      <dgm:t>
        <a:bodyPr/>
        <a:lstStyle/>
        <a:p>
          <a:endParaRPr lang="en-US"/>
        </a:p>
      </dgm:t>
    </dgm:pt>
    <dgm:pt modelId="{D3FB4E62-45F7-4FD6-9ADD-DC40504D3CB4}">
      <dgm:prSet/>
      <dgm:spPr/>
      <dgm:t>
        <a:bodyPr/>
        <a:lstStyle/>
        <a:p>
          <a:pPr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b="1" i="0" dirty="0"/>
            <a:t>Data Cleaning and Preparation</a:t>
          </a:r>
          <a:endParaRPr lang="en-US" dirty="0"/>
        </a:p>
      </dgm:t>
    </dgm:pt>
    <dgm:pt modelId="{D46D6D5B-2A71-409D-BBCA-F23074C99D06}" type="parTrans" cxnId="{AC76FA8A-EF90-48E3-AC2B-1671274C1470}">
      <dgm:prSet/>
      <dgm:spPr/>
      <dgm:t>
        <a:bodyPr/>
        <a:lstStyle/>
        <a:p>
          <a:endParaRPr lang="en-US"/>
        </a:p>
      </dgm:t>
    </dgm:pt>
    <dgm:pt modelId="{236E82EB-103A-4914-AEAE-6AA92FC223A7}" type="sibTrans" cxnId="{AC76FA8A-EF90-48E3-AC2B-1671274C1470}">
      <dgm:prSet/>
      <dgm:spPr/>
      <dgm:t>
        <a:bodyPr/>
        <a:lstStyle/>
        <a:p>
          <a:endParaRPr lang="en-US"/>
        </a:p>
      </dgm:t>
    </dgm:pt>
    <dgm:pt modelId="{083BA3BA-6FCD-4B4A-A7D8-C3EAC03794E5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for duplicate values in your dataset and remove them.</a:t>
          </a:r>
        </a:p>
      </dgm:t>
    </dgm:pt>
    <dgm:pt modelId="{4B85DDFA-8314-453C-A603-4C6D402BA46D}" type="parTrans" cxnId="{0E1B3974-36B0-49D3-B40B-2944D055B72C}">
      <dgm:prSet/>
      <dgm:spPr/>
      <dgm:t>
        <a:bodyPr/>
        <a:lstStyle/>
        <a:p>
          <a:endParaRPr lang="en-US"/>
        </a:p>
      </dgm:t>
    </dgm:pt>
    <dgm:pt modelId="{73222BB2-7940-4727-ABAB-92CB998B4FE7}" type="sibTrans" cxnId="{0E1B3974-36B0-49D3-B40B-2944D055B72C}">
      <dgm:prSet/>
      <dgm:spPr/>
      <dgm:t>
        <a:bodyPr/>
        <a:lstStyle/>
        <a:p>
          <a:endParaRPr lang="en-US"/>
        </a:p>
      </dgm:t>
    </dgm:pt>
    <dgm:pt modelId="{538B538D-113F-46AE-9A4D-0663AFEEA395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Standardize the "DiscountOffer" column to a single format, ensuring all values are uniform.</a:t>
          </a:r>
        </a:p>
      </dgm:t>
    </dgm:pt>
    <dgm:pt modelId="{2E947885-4727-47DF-A087-5980F3C2543A}" type="parTrans" cxnId="{905FF019-2DAC-49BD-9D62-D73D12057F52}">
      <dgm:prSet/>
      <dgm:spPr/>
      <dgm:t>
        <a:bodyPr/>
        <a:lstStyle/>
        <a:p>
          <a:endParaRPr lang="en-US"/>
        </a:p>
      </dgm:t>
    </dgm:pt>
    <dgm:pt modelId="{87780C6C-DC81-4A9F-8643-DC8C855497B0}" type="sibTrans" cxnId="{905FF019-2DAC-49BD-9D62-D73D12057F52}">
      <dgm:prSet/>
      <dgm:spPr/>
      <dgm:t>
        <a:bodyPr/>
        <a:lstStyle/>
        <a:p>
          <a:endParaRPr lang="en-US"/>
        </a:p>
      </dgm:t>
    </dgm:pt>
    <dgm:pt modelId="{204272DC-50C5-48FD-8837-67C3A0C45407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rows where both "DiscountPrice" and "DiscountOffer" are null and fill the "DiscountPrice" with the average discount price    of the respective category.</a:t>
          </a:r>
        </a:p>
      </dgm:t>
    </dgm:pt>
    <dgm:pt modelId="{9DBE83ED-2B4D-4FAB-9541-5560636394D8}" type="parTrans" cxnId="{543A0788-872E-446D-B6CA-81B8AE81789E}">
      <dgm:prSet/>
      <dgm:spPr/>
      <dgm:t>
        <a:bodyPr/>
        <a:lstStyle/>
        <a:p>
          <a:endParaRPr lang="en-US"/>
        </a:p>
      </dgm:t>
    </dgm:pt>
    <dgm:pt modelId="{0D8708E8-F1EF-4F41-A10E-6EF7BA12758C}" type="sibTrans" cxnId="{543A0788-872E-446D-B6CA-81B8AE81789E}">
      <dgm:prSet/>
      <dgm:spPr/>
      <dgm:t>
        <a:bodyPr/>
        <a:lstStyle/>
        <a:p>
          <a:endParaRPr lang="en-US"/>
        </a:p>
      </dgm:t>
    </dgm:pt>
    <dgm:pt modelId="{9FCD85BE-E01D-42D6-AA6E-E1FBD37AA75E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 all null values in the "SizeOption" column with the text "Not Available."</a:t>
          </a:r>
        </a:p>
      </dgm:t>
    </dgm:pt>
    <dgm:pt modelId="{6DBCE284-01D6-468A-BB3B-D348B7DD7A04}" type="parTrans" cxnId="{18B46E91-B4C2-4E22-A090-BE6C2114B4DB}">
      <dgm:prSet/>
      <dgm:spPr/>
      <dgm:t>
        <a:bodyPr/>
        <a:lstStyle/>
        <a:p>
          <a:endParaRPr lang="en-US"/>
        </a:p>
      </dgm:t>
    </dgm:pt>
    <dgm:pt modelId="{2B78F753-1B76-4786-A6BE-326EBC0BCE0A}" type="sibTrans" cxnId="{18B46E91-B4C2-4E22-A090-BE6C2114B4DB}">
      <dgm:prSet/>
      <dgm:spPr/>
      <dgm:t>
        <a:bodyPr/>
        <a:lstStyle/>
        <a:p>
          <a:endParaRPr lang="en-US"/>
        </a:p>
      </dgm:t>
    </dgm:pt>
    <dgm:pt modelId="{08194CE3-652A-4725-8867-009BB83CA58F}">
      <dgm:prSet/>
      <dgm:spPr/>
      <dgm:t>
        <a:bodyPr/>
        <a:lstStyle/>
        <a:p>
          <a:pPr>
            <a:lnSpc>
              <a:spcPct val="90000"/>
            </a:lnSpc>
            <a:spcBef>
              <a:spcPts val="600"/>
            </a:spcBef>
            <a:spcAft>
              <a:spcPct val="35000"/>
            </a:spcAft>
          </a:pPr>
          <a:r>
            <a:rPr lang="en-US" b="1" dirty="0"/>
            <a:t>Data Analysis</a:t>
          </a:r>
          <a:endParaRPr lang="en-US" dirty="0"/>
        </a:p>
      </dgm:t>
    </dgm:pt>
    <dgm:pt modelId="{EDA5DBE1-F403-42AF-B2C5-9D7A2F86AEBA}" type="parTrans" cxnId="{317A02C8-3716-4CEF-871F-58B59FFA1A5F}">
      <dgm:prSet/>
      <dgm:spPr/>
      <dgm:t>
        <a:bodyPr/>
        <a:lstStyle/>
        <a:p>
          <a:endParaRPr lang="en-US"/>
        </a:p>
      </dgm:t>
    </dgm:pt>
    <dgm:pt modelId="{6D9487F1-E317-47C9-9783-FC1904B4C352}" type="sibTrans" cxnId="{317A02C8-3716-4CEF-871F-58B59FFA1A5F}">
      <dgm:prSet/>
      <dgm:spPr/>
      <dgm:t>
        <a:bodyPr/>
        <a:lstStyle/>
        <a:p>
          <a:endParaRPr lang="en-US"/>
        </a:p>
      </dgm:t>
    </dgm:pt>
    <dgm:pt modelId="{6DAC73DF-225D-4484-92AA-3F45CB1A8D67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overall average original price for products with ratings greater than 4</a:t>
          </a:r>
        </a:p>
      </dgm:t>
    </dgm:pt>
    <dgm:pt modelId="{D0EF0795-FAEC-4BBD-9755-8CF59F6C1D95}" type="parTrans" cxnId="{49C191E0-6C7F-4AA8-A043-EE9440D084E3}">
      <dgm:prSet/>
      <dgm:spPr/>
      <dgm:t>
        <a:bodyPr/>
        <a:lstStyle/>
        <a:p>
          <a:endParaRPr lang="en-US"/>
        </a:p>
      </dgm:t>
    </dgm:pt>
    <dgm:pt modelId="{14471DAD-A8C4-4982-9FA4-E65CD1F39D16}" type="sibTrans" cxnId="{49C191E0-6C7F-4AA8-A043-EE9440D084E3}">
      <dgm:prSet/>
      <dgm:spPr/>
      <dgm:t>
        <a:bodyPr/>
        <a:lstStyle/>
        <a:p>
          <a:endParaRPr lang="en-US"/>
        </a:p>
      </dgm:t>
    </dgm:pt>
    <dgm:pt modelId="{FC59B4D3-2E47-4D16-9196-C1C47177B390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 the number of products with a discount offer greater than 50% OFF.</a:t>
          </a:r>
        </a:p>
      </dgm:t>
    </dgm:pt>
    <dgm:pt modelId="{92C7390B-355B-4356-9AA5-118409F0038A}" type="parTrans" cxnId="{FDF59387-315B-45AE-8B7A-719084F3610A}">
      <dgm:prSet/>
      <dgm:spPr/>
      <dgm:t>
        <a:bodyPr/>
        <a:lstStyle/>
        <a:p>
          <a:endParaRPr lang="en-US"/>
        </a:p>
      </dgm:t>
    </dgm:pt>
    <dgm:pt modelId="{9261AE01-B7CF-4C29-8BB3-C834B63A1DDC}" type="sibTrans" cxnId="{FDF59387-315B-45AE-8B7A-719084F3610A}">
      <dgm:prSet/>
      <dgm:spPr/>
      <dgm:t>
        <a:bodyPr/>
        <a:lstStyle/>
        <a:p>
          <a:endParaRPr lang="en-US"/>
        </a:p>
      </dgm:t>
    </dgm:pt>
    <dgm:pt modelId="{C705B7AF-0254-4807-BDAE-17196EFFA3CF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 the number of products available in size "M.“</a:t>
          </a:r>
        </a:p>
      </dgm:t>
    </dgm:pt>
    <dgm:pt modelId="{A88F5382-0D33-4BB6-B1FB-5542FE5FB9A7}" type="parTrans" cxnId="{ADCD28D5-9614-41DB-AECB-45CB2045EF06}">
      <dgm:prSet/>
      <dgm:spPr/>
      <dgm:t>
        <a:bodyPr/>
        <a:lstStyle/>
        <a:p>
          <a:endParaRPr lang="en-US"/>
        </a:p>
      </dgm:t>
    </dgm:pt>
    <dgm:pt modelId="{71A8F48C-B970-4182-85EB-31AA53BCC4DC}" type="sibTrans" cxnId="{ADCD28D5-9614-41DB-AECB-45CB2045EF06}">
      <dgm:prSet/>
      <dgm:spPr/>
      <dgm:t>
        <a:bodyPr/>
        <a:lstStyle/>
        <a:p>
          <a:endParaRPr lang="en-US"/>
        </a:p>
      </dgm:t>
    </dgm:pt>
    <dgm:pt modelId="{1A81F174-93B3-4E67-BD71-2296CEA62ABC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a new column to label the products as "High Discount" if the discount offer is greater than 50% OFF, otherwise label them as "Low Discount."</a:t>
          </a:r>
        </a:p>
      </dgm:t>
    </dgm:pt>
    <dgm:pt modelId="{872BACB0-846D-4DDA-A9A0-CCB48C91642D}" type="parTrans" cxnId="{8AFDD4E5-AA08-486A-8608-4034445AA3E6}">
      <dgm:prSet/>
      <dgm:spPr/>
      <dgm:t>
        <a:bodyPr/>
        <a:lstStyle/>
        <a:p>
          <a:endParaRPr lang="en-US"/>
        </a:p>
      </dgm:t>
    </dgm:pt>
    <dgm:pt modelId="{BE5A7216-194E-4AF4-87BD-4CE8235F5748}" type="sibTrans" cxnId="{8AFDD4E5-AA08-486A-8608-4034445AA3E6}">
      <dgm:prSet/>
      <dgm:spPr/>
      <dgm:t>
        <a:bodyPr/>
        <a:lstStyle/>
        <a:p>
          <a:endParaRPr lang="en-US"/>
        </a:p>
      </dgm:t>
    </dgm:pt>
    <dgm:pt modelId="{F80493D3-F9B5-476E-9975-BD896C25F66C}">
      <dgm:prSet/>
      <dgm:spPr/>
      <dgm:t>
        <a:bodyPr/>
        <a:lstStyle/>
        <a:p>
          <a:pPr>
            <a:lnSpc>
              <a:spcPct val="90000"/>
            </a:lnSpc>
            <a:spcBef>
              <a:spcPts val="600"/>
            </a:spcBef>
            <a:spcAft>
              <a:spcPct val="35000"/>
            </a:spcAft>
          </a:pPr>
          <a:r>
            <a:rPr lang="en-IN" b="1" dirty="0"/>
            <a:t>Data Retrieval </a:t>
          </a:r>
          <a:endParaRPr lang="en-US" dirty="0"/>
        </a:p>
      </dgm:t>
    </dgm:pt>
    <dgm:pt modelId="{5446EF8D-DAC9-4928-A314-52F7A65727A8}" type="parTrans" cxnId="{F8DD2A8B-9627-4AEB-A8AB-E74230B23B94}">
      <dgm:prSet/>
      <dgm:spPr/>
      <dgm:t>
        <a:bodyPr/>
        <a:lstStyle/>
        <a:p>
          <a:endParaRPr lang="en-US"/>
        </a:p>
      </dgm:t>
    </dgm:pt>
    <dgm:pt modelId="{940381F6-D8EC-4A2D-A570-B1370FC0C121}" type="sibTrans" cxnId="{F8DD2A8B-9627-4AEB-A8AB-E74230B23B94}">
      <dgm:prSet/>
      <dgm:spPr/>
      <dgm:t>
        <a:bodyPr/>
        <a:lstStyle/>
        <a:p>
          <a:endParaRPr lang="en-US"/>
        </a:p>
      </dgm:t>
    </dgm:pt>
    <dgm:pt modelId="{0F4EE740-BB6D-402C-A0B5-9DA63A9D2CF2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VLOOKUP/XLOOKUP to find the product brand, price, and rating of the product with Product_id "11226634".</a:t>
          </a:r>
        </a:p>
      </dgm:t>
    </dgm:pt>
    <dgm:pt modelId="{8C6699FC-445B-4503-844E-93D769A9770B}" type="parTrans" cxnId="{27327622-32DF-4793-BF8D-4D431AECE88F}">
      <dgm:prSet/>
      <dgm:spPr/>
      <dgm:t>
        <a:bodyPr/>
        <a:lstStyle/>
        <a:p>
          <a:endParaRPr lang="en-US"/>
        </a:p>
      </dgm:t>
    </dgm:pt>
    <dgm:pt modelId="{1703D8A3-9D13-47FA-B641-5DBDFB5FAF4D}" type="sibTrans" cxnId="{27327622-32DF-4793-BF8D-4D431AECE88F}">
      <dgm:prSet/>
      <dgm:spPr/>
      <dgm:t>
        <a:bodyPr/>
        <a:lstStyle/>
        <a:p>
          <a:endParaRPr lang="en-US"/>
        </a:p>
      </dgm:t>
    </dgm:pt>
    <dgm:pt modelId="{8EC245C4-3A48-4E2A-A5E6-5DA9EADCB1FB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Find the "DiscountPrice" for the product with the Product ID "6744434" using the INDEX and MATCH functions.</a:t>
          </a:r>
        </a:p>
      </dgm:t>
    </dgm:pt>
    <dgm:pt modelId="{D7E965DF-C2EC-44ED-A991-C01EA8BF49AD}" type="parTrans" cxnId="{22D13904-5408-412A-A0D5-4428BA487069}">
      <dgm:prSet/>
      <dgm:spPr/>
      <dgm:t>
        <a:bodyPr/>
        <a:lstStyle/>
        <a:p>
          <a:endParaRPr lang="en-US"/>
        </a:p>
      </dgm:t>
    </dgm:pt>
    <dgm:pt modelId="{5049223D-0645-4586-97A3-1830B4D97BF8}" type="sibTrans" cxnId="{22D13904-5408-412A-A0D5-4428BA487069}">
      <dgm:prSet/>
      <dgm:spPr/>
      <dgm:t>
        <a:bodyPr/>
        <a:lstStyle/>
        <a:p>
          <a:endParaRPr lang="en-US"/>
        </a:p>
      </dgm:t>
    </dgm:pt>
    <dgm:pt modelId="{1B8945B3-B59B-4620-ABD8-F50DE46BB4F2}">
      <dgm:prSet/>
      <dgm:spPr/>
      <dgm:t>
        <a:bodyPr/>
        <a:lstStyle/>
        <a:p>
          <a:pPr>
            <a:lnSpc>
              <a:spcPct val="100000"/>
            </a:lnSpc>
            <a:spcBef>
              <a:spcPct val="0"/>
            </a:spcBef>
            <a:spcAft>
              <a:spcPts val="600"/>
            </a:spcAft>
          </a:pP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Utilize nested xlookup to find any column’s detail of a product with it’s product id.</a:t>
          </a:r>
        </a:p>
      </dgm:t>
    </dgm:pt>
    <dgm:pt modelId="{C56B307F-9231-48E8-9F3C-ABC9FBF88EB4}" type="parTrans" cxnId="{4A153CCF-8BA3-4E8F-8CC4-4BCA1CD618D1}">
      <dgm:prSet/>
      <dgm:spPr/>
      <dgm:t>
        <a:bodyPr/>
        <a:lstStyle/>
        <a:p>
          <a:endParaRPr lang="en-US"/>
        </a:p>
      </dgm:t>
    </dgm:pt>
    <dgm:pt modelId="{A0797904-9C99-4255-9ED4-0E0F9A8D6C9E}" type="sibTrans" cxnId="{4A153CCF-8BA3-4E8F-8CC4-4BCA1CD618D1}">
      <dgm:prSet/>
      <dgm:spPr/>
      <dgm:t>
        <a:bodyPr/>
        <a:lstStyle/>
        <a:p>
          <a:endParaRPr lang="en-US"/>
        </a:p>
      </dgm:t>
    </dgm:pt>
    <dgm:pt modelId="{0FA03711-A7BE-4E2A-9DA2-966B0482F4B2}" type="pres">
      <dgm:prSet presAssocID="{C6C2C859-71E0-453C-9272-659C787EF05F}" presName="Name0" presStyleCnt="0">
        <dgm:presLayoutVars>
          <dgm:dir/>
          <dgm:animLvl val="lvl"/>
          <dgm:resizeHandles val="exact"/>
        </dgm:presLayoutVars>
      </dgm:prSet>
      <dgm:spPr/>
    </dgm:pt>
    <dgm:pt modelId="{4B94EC47-2E26-4EFC-8527-F3EBEF650640}" type="pres">
      <dgm:prSet presAssocID="{861A1AF8-539F-4199-AEF0-808CF5E51551}" presName="boxAndChildren" presStyleCnt="0"/>
      <dgm:spPr/>
    </dgm:pt>
    <dgm:pt modelId="{400A66AE-315A-4961-A16C-2B34169FC63D}" type="pres">
      <dgm:prSet presAssocID="{861A1AF8-539F-4199-AEF0-808CF5E51551}" presName="parentTextBox" presStyleLbl="alignNode1" presStyleIdx="0" presStyleCnt="1"/>
      <dgm:spPr/>
    </dgm:pt>
    <dgm:pt modelId="{FA5E963C-10BD-4825-8608-2AB1567C3568}" type="pres">
      <dgm:prSet presAssocID="{861A1AF8-539F-4199-AEF0-808CF5E51551}" presName="descendantBox" presStyleLbl="bgAccFollowNode1" presStyleIdx="0" presStyleCnt="1"/>
      <dgm:spPr/>
    </dgm:pt>
  </dgm:ptLst>
  <dgm:cxnLst>
    <dgm:cxn modelId="{8C7E7203-1AF2-4A4E-9A19-D32283891C45}" type="presOf" srcId="{204272DC-50C5-48FD-8837-67C3A0C45407}" destId="{FA5E963C-10BD-4825-8608-2AB1567C3568}" srcOrd="0" destOrd="3" presId="urn:microsoft.com/office/officeart/2016/7/layout/VerticalDownArrowProcess"/>
    <dgm:cxn modelId="{22D13904-5408-412A-A0D5-4428BA487069}" srcId="{F80493D3-F9B5-476E-9975-BD896C25F66C}" destId="{8EC245C4-3A48-4E2A-A5E6-5DA9EADCB1FB}" srcOrd="1" destOrd="0" parTransId="{D7E965DF-C2EC-44ED-A991-C01EA8BF49AD}" sibTransId="{5049223D-0645-4586-97A3-1830B4D97BF8}"/>
    <dgm:cxn modelId="{905FF019-2DAC-49BD-9D62-D73D12057F52}" srcId="{D3FB4E62-45F7-4FD6-9ADD-DC40504D3CB4}" destId="{538B538D-113F-46AE-9A4D-0663AFEEA395}" srcOrd="1" destOrd="0" parTransId="{2E947885-4727-47DF-A087-5980F3C2543A}" sibTransId="{87780C6C-DC81-4A9F-8643-DC8C855497B0}"/>
    <dgm:cxn modelId="{27327622-32DF-4793-BF8D-4D431AECE88F}" srcId="{F80493D3-F9B5-476E-9975-BD896C25F66C}" destId="{0F4EE740-BB6D-402C-A0B5-9DA63A9D2CF2}" srcOrd="0" destOrd="0" parTransId="{8C6699FC-445B-4503-844E-93D769A9770B}" sibTransId="{1703D8A3-9D13-47FA-B641-5DBDFB5FAF4D}"/>
    <dgm:cxn modelId="{3B4DCD32-98AF-47AF-A393-9E1BB87051E4}" srcId="{C6C2C859-71E0-453C-9272-659C787EF05F}" destId="{861A1AF8-539F-4199-AEF0-808CF5E51551}" srcOrd="0" destOrd="0" parTransId="{EBD5805E-2956-406A-A292-70EA761290F8}" sibTransId="{6B01E272-E780-499F-8462-9D0AF06BBC0F}"/>
    <dgm:cxn modelId="{0F66243C-AB05-4D06-A72D-443EECFD542F}" type="presOf" srcId="{C6C2C859-71E0-453C-9272-659C787EF05F}" destId="{0FA03711-A7BE-4E2A-9DA2-966B0482F4B2}" srcOrd="0" destOrd="0" presId="urn:microsoft.com/office/officeart/2016/7/layout/VerticalDownArrowProcess"/>
    <dgm:cxn modelId="{7D3ECB42-244E-4A8C-83EB-ABAF9205D292}" type="presOf" srcId="{9FCD85BE-E01D-42D6-AA6E-E1FBD37AA75E}" destId="{FA5E963C-10BD-4825-8608-2AB1567C3568}" srcOrd="0" destOrd="4" presId="urn:microsoft.com/office/officeart/2016/7/layout/VerticalDownArrowProcess"/>
    <dgm:cxn modelId="{54353367-6907-46F8-A200-B7E6AD7CFB40}" type="presOf" srcId="{1A81F174-93B3-4E67-BD71-2296CEA62ABC}" destId="{FA5E963C-10BD-4825-8608-2AB1567C3568}" srcOrd="0" destOrd="9" presId="urn:microsoft.com/office/officeart/2016/7/layout/VerticalDownArrowProcess"/>
    <dgm:cxn modelId="{6D64176C-2008-4318-AB85-E849F437B6FF}" type="presOf" srcId="{F80493D3-F9B5-476E-9975-BD896C25F66C}" destId="{FA5E963C-10BD-4825-8608-2AB1567C3568}" srcOrd="0" destOrd="10" presId="urn:microsoft.com/office/officeart/2016/7/layout/VerticalDownArrowProcess"/>
    <dgm:cxn modelId="{0E1B3974-36B0-49D3-B40B-2944D055B72C}" srcId="{D3FB4E62-45F7-4FD6-9ADD-DC40504D3CB4}" destId="{083BA3BA-6FCD-4B4A-A7D8-C3EAC03794E5}" srcOrd="0" destOrd="0" parTransId="{4B85DDFA-8314-453C-A603-4C6D402BA46D}" sibTransId="{73222BB2-7940-4727-ABAB-92CB998B4FE7}"/>
    <dgm:cxn modelId="{EB150F5A-4F1E-4C19-91BB-3914D1311C54}" type="presOf" srcId="{538B538D-113F-46AE-9A4D-0663AFEEA395}" destId="{FA5E963C-10BD-4825-8608-2AB1567C3568}" srcOrd="0" destOrd="2" presId="urn:microsoft.com/office/officeart/2016/7/layout/VerticalDownArrowProcess"/>
    <dgm:cxn modelId="{049D3D7B-DC3C-41D1-AB16-77D6F3D44D8D}" type="presOf" srcId="{FC59B4D3-2E47-4D16-9196-C1C47177B390}" destId="{FA5E963C-10BD-4825-8608-2AB1567C3568}" srcOrd="0" destOrd="7" presId="urn:microsoft.com/office/officeart/2016/7/layout/VerticalDownArrowProcess"/>
    <dgm:cxn modelId="{444F837F-667D-4D39-A7F5-293439732B38}" type="presOf" srcId="{8EC245C4-3A48-4E2A-A5E6-5DA9EADCB1FB}" destId="{FA5E963C-10BD-4825-8608-2AB1567C3568}" srcOrd="0" destOrd="12" presId="urn:microsoft.com/office/officeart/2016/7/layout/VerticalDownArrowProcess"/>
    <dgm:cxn modelId="{1DBA8C80-5980-4680-BDA8-85E1303CD8CF}" type="presOf" srcId="{08194CE3-652A-4725-8867-009BB83CA58F}" destId="{FA5E963C-10BD-4825-8608-2AB1567C3568}" srcOrd="0" destOrd="5" presId="urn:microsoft.com/office/officeart/2016/7/layout/VerticalDownArrowProcess"/>
    <dgm:cxn modelId="{E7E91D83-182A-4057-9650-6EE31C6C4F1B}" type="presOf" srcId="{6DAC73DF-225D-4484-92AA-3F45CB1A8D67}" destId="{FA5E963C-10BD-4825-8608-2AB1567C3568}" srcOrd="0" destOrd="6" presId="urn:microsoft.com/office/officeart/2016/7/layout/VerticalDownArrowProcess"/>
    <dgm:cxn modelId="{914EBA85-3873-45AD-92F2-CC2870A9821A}" type="presOf" srcId="{861A1AF8-539F-4199-AEF0-808CF5E51551}" destId="{400A66AE-315A-4961-A16C-2B34169FC63D}" srcOrd="0" destOrd="0" presId="urn:microsoft.com/office/officeart/2016/7/layout/VerticalDownArrowProcess"/>
    <dgm:cxn modelId="{FDF59387-315B-45AE-8B7A-719084F3610A}" srcId="{08194CE3-652A-4725-8867-009BB83CA58F}" destId="{FC59B4D3-2E47-4D16-9196-C1C47177B390}" srcOrd="1" destOrd="0" parTransId="{92C7390B-355B-4356-9AA5-118409F0038A}" sibTransId="{9261AE01-B7CF-4C29-8BB3-C834B63A1DDC}"/>
    <dgm:cxn modelId="{543A0788-872E-446D-B6CA-81B8AE81789E}" srcId="{D3FB4E62-45F7-4FD6-9ADD-DC40504D3CB4}" destId="{204272DC-50C5-48FD-8837-67C3A0C45407}" srcOrd="2" destOrd="0" parTransId="{9DBE83ED-2B4D-4FAB-9541-5560636394D8}" sibTransId="{0D8708E8-F1EF-4F41-A10E-6EF7BA12758C}"/>
    <dgm:cxn modelId="{AC76FA8A-EF90-48E3-AC2B-1671274C1470}" srcId="{861A1AF8-539F-4199-AEF0-808CF5E51551}" destId="{D3FB4E62-45F7-4FD6-9ADD-DC40504D3CB4}" srcOrd="0" destOrd="0" parTransId="{D46D6D5B-2A71-409D-BBCA-F23074C99D06}" sibTransId="{236E82EB-103A-4914-AEAE-6AA92FC223A7}"/>
    <dgm:cxn modelId="{F8DD2A8B-9627-4AEB-A8AB-E74230B23B94}" srcId="{861A1AF8-539F-4199-AEF0-808CF5E51551}" destId="{F80493D3-F9B5-476E-9975-BD896C25F66C}" srcOrd="2" destOrd="0" parTransId="{5446EF8D-DAC9-4928-A314-52F7A65727A8}" sibTransId="{940381F6-D8EC-4A2D-A570-B1370FC0C121}"/>
    <dgm:cxn modelId="{18B46E91-B4C2-4E22-A090-BE6C2114B4DB}" srcId="{D3FB4E62-45F7-4FD6-9ADD-DC40504D3CB4}" destId="{9FCD85BE-E01D-42D6-AA6E-E1FBD37AA75E}" srcOrd="3" destOrd="0" parTransId="{6DBCE284-01D6-468A-BB3B-D348B7DD7A04}" sibTransId="{2B78F753-1B76-4786-A6BE-326EBC0BCE0A}"/>
    <dgm:cxn modelId="{2AB4B599-DBF8-45D5-A073-3ECAB0A5F835}" type="presOf" srcId="{083BA3BA-6FCD-4B4A-A7D8-C3EAC03794E5}" destId="{FA5E963C-10BD-4825-8608-2AB1567C3568}" srcOrd="0" destOrd="1" presId="urn:microsoft.com/office/officeart/2016/7/layout/VerticalDownArrowProcess"/>
    <dgm:cxn modelId="{A9907EBC-D49E-4834-B4C7-EB46421CD8CB}" type="presOf" srcId="{C705B7AF-0254-4807-BDAE-17196EFFA3CF}" destId="{FA5E963C-10BD-4825-8608-2AB1567C3568}" srcOrd="0" destOrd="8" presId="urn:microsoft.com/office/officeart/2016/7/layout/VerticalDownArrowProcess"/>
    <dgm:cxn modelId="{317A02C8-3716-4CEF-871F-58B59FFA1A5F}" srcId="{861A1AF8-539F-4199-AEF0-808CF5E51551}" destId="{08194CE3-652A-4725-8867-009BB83CA58F}" srcOrd="1" destOrd="0" parTransId="{EDA5DBE1-F403-42AF-B2C5-9D7A2F86AEBA}" sibTransId="{6D9487F1-E317-47C9-9783-FC1904B4C352}"/>
    <dgm:cxn modelId="{4A153CCF-8BA3-4E8F-8CC4-4BCA1CD618D1}" srcId="{F80493D3-F9B5-476E-9975-BD896C25F66C}" destId="{1B8945B3-B59B-4620-ABD8-F50DE46BB4F2}" srcOrd="2" destOrd="0" parTransId="{C56B307F-9231-48E8-9F3C-ABC9FBF88EB4}" sibTransId="{A0797904-9C99-4255-9ED4-0E0F9A8D6C9E}"/>
    <dgm:cxn modelId="{F3BDCCD2-7587-40D4-A064-8E2C9FCECF5A}" type="presOf" srcId="{1B8945B3-B59B-4620-ABD8-F50DE46BB4F2}" destId="{FA5E963C-10BD-4825-8608-2AB1567C3568}" srcOrd="0" destOrd="13" presId="urn:microsoft.com/office/officeart/2016/7/layout/VerticalDownArrowProcess"/>
    <dgm:cxn modelId="{ADCD28D5-9614-41DB-AECB-45CB2045EF06}" srcId="{08194CE3-652A-4725-8867-009BB83CA58F}" destId="{C705B7AF-0254-4807-BDAE-17196EFFA3CF}" srcOrd="2" destOrd="0" parTransId="{A88F5382-0D33-4BB6-B1FB-5542FE5FB9A7}" sibTransId="{71A8F48C-B970-4182-85EB-31AA53BCC4DC}"/>
    <dgm:cxn modelId="{49C191E0-6C7F-4AA8-A043-EE9440D084E3}" srcId="{08194CE3-652A-4725-8867-009BB83CA58F}" destId="{6DAC73DF-225D-4484-92AA-3F45CB1A8D67}" srcOrd="0" destOrd="0" parTransId="{D0EF0795-FAEC-4BBD-9755-8CF59F6C1D95}" sibTransId="{14471DAD-A8C4-4982-9FA4-E65CD1F39D16}"/>
    <dgm:cxn modelId="{0CB2F9E4-7C9A-481D-9209-CE4BF048D650}" type="presOf" srcId="{D3FB4E62-45F7-4FD6-9ADD-DC40504D3CB4}" destId="{FA5E963C-10BD-4825-8608-2AB1567C3568}" srcOrd="0" destOrd="0" presId="urn:microsoft.com/office/officeart/2016/7/layout/VerticalDownArrowProcess"/>
    <dgm:cxn modelId="{8AFDD4E5-AA08-486A-8608-4034445AA3E6}" srcId="{08194CE3-652A-4725-8867-009BB83CA58F}" destId="{1A81F174-93B3-4E67-BD71-2296CEA62ABC}" srcOrd="3" destOrd="0" parTransId="{872BACB0-846D-4DDA-A9A0-CCB48C91642D}" sibTransId="{BE5A7216-194E-4AF4-87BD-4CE8235F5748}"/>
    <dgm:cxn modelId="{98A8E0FE-A3AD-4D25-9DEA-CF28E6C01995}" type="presOf" srcId="{0F4EE740-BB6D-402C-A0B5-9DA63A9D2CF2}" destId="{FA5E963C-10BD-4825-8608-2AB1567C3568}" srcOrd="0" destOrd="11" presId="urn:microsoft.com/office/officeart/2016/7/layout/VerticalDownArrowProcess"/>
    <dgm:cxn modelId="{7021C002-88A4-4F96-933E-B01302F58D72}" type="presParOf" srcId="{0FA03711-A7BE-4E2A-9DA2-966B0482F4B2}" destId="{4B94EC47-2E26-4EFC-8527-F3EBEF650640}" srcOrd="0" destOrd="0" presId="urn:microsoft.com/office/officeart/2016/7/layout/VerticalDownArrowProcess"/>
    <dgm:cxn modelId="{9890BFA5-0FE8-4928-BFD4-A2AA7B341AC7}" type="presParOf" srcId="{4B94EC47-2E26-4EFC-8527-F3EBEF650640}" destId="{400A66AE-315A-4961-A16C-2B34169FC63D}" srcOrd="0" destOrd="0" presId="urn:microsoft.com/office/officeart/2016/7/layout/VerticalDownArrowProcess"/>
    <dgm:cxn modelId="{F3566603-BECE-4517-9C11-3EF995E5EFEA}" type="presParOf" srcId="{4B94EC47-2E26-4EFC-8527-F3EBEF650640}" destId="{FA5E963C-10BD-4825-8608-2AB1567C3568}" srcOrd="1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66AE-315A-4961-A16C-2B34169FC63D}">
      <dsp:nvSpPr>
        <dsp:cNvPr id="0" name=""/>
        <dsp:cNvSpPr/>
      </dsp:nvSpPr>
      <dsp:spPr>
        <a:xfrm>
          <a:off x="0" y="0"/>
          <a:ext cx="1333500" cy="60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839" tIns="149352" rIns="94839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Order of Business</a:t>
          </a:r>
          <a:endParaRPr lang="en-US" sz="2100" kern="1200" dirty="0"/>
        </a:p>
      </dsp:txBody>
      <dsp:txXfrm>
        <a:off x="0" y="0"/>
        <a:ext cx="1333500" cy="6096000"/>
      </dsp:txXfrm>
    </dsp:sp>
    <dsp:sp modelId="{FA5E963C-10BD-4825-8608-2AB1567C3568}">
      <dsp:nvSpPr>
        <dsp:cNvPr id="0" name=""/>
        <dsp:cNvSpPr/>
      </dsp:nvSpPr>
      <dsp:spPr>
        <a:xfrm>
          <a:off x="1333499" y="0"/>
          <a:ext cx="4000500" cy="60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49" tIns="177800" rIns="81149" bIns="1778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Data Cleaning and Preparation</a:t>
          </a:r>
          <a:endParaRPr lang="en-US" sz="14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Check for duplicate values in your dataset and remove them.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Standardize the "DiscountOffer" column to a single format, ensuring all values are uniform.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Identify rows where both "DiscountPrice" and "DiscountOffer" are null and fill the "DiscountPrice" with the average discount price    of the respective category.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Replace all null values in the "SizeOption" column with the text "Not Available."</a:t>
          </a:r>
        </a:p>
        <a:p>
          <a:pPr marL="0" lvl="0" indent="0" algn="l" defTabSz="622300">
            <a:lnSpc>
              <a:spcPct val="90000"/>
            </a:lnSpc>
            <a:spcBef>
              <a:spcPts val="600"/>
            </a:spcBef>
            <a:spcAft>
              <a:spcPct val="35000"/>
            </a:spcAft>
            <a:buNone/>
          </a:pPr>
          <a:r>
            <a:rPr lang="en-US" sz="1400" b="1" kern="1200" dirty="0"/>
            <a:t>Data Analysis</a:t>
          </a:r>
          <a:endParaRPr lang="en-US" sz="14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Calculate the overall average original price for products with ratings greater than 4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 the number of products with a discount offer greater than 50% OFF.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 the number of products available in size "M.“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Create a new column to label the products as "High Discount" if the discount offer is greater than 50% OFF, otherwise label them as "Low Discount."</a:t>
          </a:r>
        </a:p>
        <a:p>
          <a:pPr marL="0" lvl="0" indent="0" algn="l" defTabSz="622300">
            <a:lnSpc>
              <a:spcPct val="90000"/>
            </a:lnSpc>
            <a:spcBef>
              <a:spcPts val="600"/>
            </a:spcBef>
            <a:spcAft>
              <a:spcPct val="35000"/>
            </a:spcAft>
            <a:buNone/>
          </a:pPr>
          <a:r>
            <a:rPr lang="en-IN" sz="1400" b="1" kern="1200" dirty="0"/>
            <a:t>Data Retrieval </a:t>
          </a:r>
          <a:endParaRPr lang="en-US" sz="1400" kern="1200" dirty="0"/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VLOOKUP/XLOOKUP to find the product brand, price, and rating of the product with Product_id "11226634".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Find the "DiscountPrice" for the product with the Product ID "6744434" using the INDEX and MATCH functions.</a:t>
          </a:r>
        </a:p>
        <a:p>
          <a:pPr marL="57150" lvl="1" indent="-57150" algn="l" defTabSz="48895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1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Utilize nested xlookup to find any column’s detail of a product with it’s product id.</a:t>
          </a:r>
        </a:p>
      </dsp:txBody>
      <dsp:txXfrm>
        <a:off x="1333499" y="0"/>
        <a:ext cx="4000500" cy="60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3D9D-1688-4DA9-95E3-B1676C93670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BF0F14-DCCA-4B22-9FCC-ED842AA38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25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0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0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5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6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464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 descr="A black background with pink dots and a letter m&#10;&#10;AI-generated content may be incorrect.">
            <a:extLst>
              <a:ext uri="{FF2B5EF4-FFF2-40B4-BE49-F238E27FC236}">
                <a16:creationId xmlns:a16="http://schemas.microsoft.com/office/drawing/2014/main" id="{19C2558B-EB8E-583F-43AE-17E0F70D4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" r="-1" b="530"/>
          <a:stretch>
            <a:fillRect/>
          </a:stretch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28392-76A6-4C9C-A691-1EFC534FF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Myntra Case Study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27D5C-189D-D262-E227-01EC2269B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194" y="3886197"/>
            <a:ext cx="4572000" cy="60960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Presented by</a:t>
            </a:r>
            <a:r>
              <a:rPr lang="en-US"/>
              <a:t>: Shivani </a:t>
            </a:r>
            <a:r>
              <a:rPr lang="en-US" dirty="0"/>
              <a:t>Awasthi</a:t>
            </a:r>
          </a:p>
        </p:txBody>
      </p:sp>
    </p:spTree>
    <p:extLst>
      <p:ext uri="{BB962C8B-B14F-4D97-AF65-F5344CB8AC3E}">
        <p14:creationId xmlns:p14="http://schemas.microsoft.com/office/powerpoint/2010/main" val="22649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2FC9B-F70F-F37F-AD89-1CCA523C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95DDC07-9643-C7C1-2D31-986EA54B4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F07734-74B7-3509-4D7F-8920419E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EEEFDB3-36CD-1EB9-5F2D-1F73A0815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D0C4-C71F-2986-9B90-720DA87F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3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the number of products available in size "M.“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Counted the value using below formula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=COUNTIF(O:O,"*M*")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B934-08B1-F689-404E-A319F79BD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IN" sz="3200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444AD1-3790-EF29-5219-B36FA5CD1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90" y="2279036"/>
            <a:ext cx="6178614" cy="2890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77C987-3B21-4FED-C597-29F4C237C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2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D7716-86C2-8CE1-813A-335F111C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16BBED-3AEC-0B22-3C8A-F14BCF8B9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A7D0AB-5F53-4181-71F3-68BAB2F8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E80C85E-732D-2181-0FC1-60154F302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03D7-A4F7-5F5A-53A2-E7B295CD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4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new column to label the products as "High Discount" if the discount offer is greater than 50% OFF, otherwise label them as "Low Discount."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Used the below formula to provide a label based on discount offer: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=IF(NOT([@[%Discount for all]] = 0),IF([@[%Discount for all]]&gt;=50%, "High Discount", "Low Discount"), "No Discount")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28E26C-FF50-0902-0409-F1EA75AF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IN" sz="32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82501-C258-9DC4-2BDA-B2601F3C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60" y="3287084"/>
            <a:ext cx="6179323" cy="304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BF4093-2783-8567-F321-923AAD45B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840" y="4694916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71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C1039-6618-C572-BAE7-ADD4BF60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C95477-CDA3-C55C-F016-56DF2B4E5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BAAF3-3872-A554-C2C7-A9128333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68DC0E-CC4F-5188-C871-A9CDE153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263F4-BEDB-1A29-38ED-3F8C0D015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761999"/>
            <a:ext cx="6133919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1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VLOOKUP/XLOOKUP to find the product brand, price, and rating of the product with Product_id "11226634".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 have tried with both. Please refer the below formulas and snapshots: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VLOOKUP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=VLOOKUP(T17,B:P,2,FALSE)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Price: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=VLOOKUP(T17,B:J,9,FALSE)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=VLOOKUP(T17,B:P,15, FALSE)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15A02A-4387-1B41-1DF9-A4641DC6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Lookup</a:t>
            </a:r>
            <a:endParaRPr lang="en-IN" sz="3200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AC26C-EFBF-778A-4451-CC3B445E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300" y="2094615"/>
            <a:ext cx="3970937" cy="1630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260DB-5D7D-D7FB-C580-129701208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994" y="3966338"/>
            <a:ext cx="3427245" cy="14031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9F937-AD00-367C-72EA-4C8751DA2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3239" y="5310076"/>
            <a:ext cx="3664764" cy="14709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A8BBDF-E881-994E-AFA6-E96778079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81BF5-53FE-B6FA-D702-6811D48BF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17B328-BD40-E0C6-7832-333992708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1DC160-D67D-F17D-5D5F-68C61AD7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CF83B0-66AE-EAC9-E2CB-D860689B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01AD9-6DB3-5402-F727-E753EE12F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961" y="761999"/>
            <a:ext cx="6133919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1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VLOOKUP/XLOOKUP to find the product brand, price, and rating of the product with Product_id "11226634".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 have tried with both. Please refer the below formulas and snapshots: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XLOOKUP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Brand: </a:t>
            </a:r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=XLOOKUP(T17,B:B,C:C)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Price: </a:t>
            </a:r>
            <a:r>
              <a:rPr lang="de-DE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=XLOOKUP(T17,B:B,J:J)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Rating: =XLOOKUP(T17,B:B,P:P)</a:t>
            </a: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BF426-9770-0C6C-C468-824ACC82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Lookup</a:t>
            </a:r>
            <a:endParaRPr lang="en-IN" sz="32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1B11F-7F43-EF6A-83A9-C4CA316CE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616" y="2054658"/>
            <a:ext cx="4092326" cy="1661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7185F4-FB45-AFA6-EB43-FB0F8F1B7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33" y="3920998"/>
            <a:ext cx="3748924" cy="15260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FC4B33-EBA4-A028-1D88-F89413B8C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3357" y="5198446"/>
            <a:ext cx="4002344" cy="1659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131A8-4D9F-FB91-7EC1-62B84FCB04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37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413C1E-70AA-102F-7AF3-28CCABBA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6039F-6A55-6F86-CABC-4211960E5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A07C4-7106-4FF9-D3FE-C282CA16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309607-F4E0-A510-363C-3F0C66FF9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0570-4DE0-0CC6-2F9A-7AB5B580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2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"DiscountPrice" for the product with the Product ID "6744434" using the INDEX and MATCH functions.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Please refer the below formula: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=INDEX(H:H,MATCH(T31,B:B,0))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605CB-2D69-BE79-B6CC-ED383F037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Lookup</a:t>
            </a:r>
            <a:endParaRPr lang="en-IN" sz="3200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76E78C-6482-DCC5-7043-619F78FBE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5" y="2701508"/>
            <a:ext cx="6305943" cy="22169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EB608A-7E50-A7AA-5512-C846B509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78DD5-9FEC-21E7-BB5D-92E9180DD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15289BB-E4E0-71E3-56DE-5CD65240E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E9850-FDA5-BAD4-82AC-DD7A847E3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576BDB-085E-0412-E6E3-77084FB50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6F4C-0C99-C96A-323F-0C1F0C11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3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nested xlookup to find any column’s detail of a product with it’s product id.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 have achieved it with 3 steps. Please refer the details below:</a:t>
            </a: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list of “EmployeeID” using data validation</a:t>
            </a: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	Created a list of “Column Headers” using data validation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F9E38-1A65-2BE7-2AFE-65CE43BA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Lookup</a:t>
            </a:r>
            <a:endParaRPr lang="en-IN" sz="3200" cap="al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7810D0-F96E-720B-5B4F-30178CCB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27" y="2239752"/>
            <a:ext cx="5106043" cy="1806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DE5DA-9396-F95D-77E0-9A074B537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464" y="4558122"/>
            <a:ext cx="5107072" cy="20207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8C706-FB00-BBB2-8665-9A4B63279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9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97FC0-29BC-5594-AAED-C72CFD4A8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4213E3-4568-9213-E6F3-17E38CBC6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C6CCB-D650-C87A-9378-4A34EC3BD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345FD11-72F7-F953-33CB-9E25397DA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056D4-407F-09FC-95C9-37158F9F8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Problem 3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Utilize nested xlookup to find any column’s detail of a product with it’s product id.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Please refer the below step 3:</a:t>
            </a: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-36000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III.	Used that list in nested XLOOKUP formula to get dynamic value for any columns: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=XLOOKUP(V2,B:B,XLOOKUP(W2,Table1[[#Headers],[Product_id]:[Reviews]],B:Q))</a:t>
            </a: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UcPeriod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0A645-9D9E-84AD-A14D-FA0F84ABC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Retrieval and Lookup</a:t>
            </a:r>
            <a:endParaRPr lang="en-IN" sz="3200" cap="al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AF0CA5-AA1D-E086-2889-9D9808C64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7" y="3549940"/>
            <a:ext cx="6474013" cy="13479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56025B-F1D5-C930-178E-1777970B2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7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1A32728-C5F7-449E-8F69-191DD1BC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0F106-3993-8BB9-059D-4AC75D8C1B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5801"/>
          <a:stretch>
            <a:fillRect/>
          </a:stretch>
        </p:blipFill>
        <p:spPr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</p:spPr>
      </p:pic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8F539D3-3C02-4EDE-8291-375F97A20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417925">
            <a:off x="7129332" y="1277529"/>
            <a:ext cx="5553331" cy="4302939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1B59D-5283-0D10-9D7B-B5CD2E58C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35" y="544947"/>
            <a:ext cx="1857375" cy="4762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5BF3C-30AB-527C-CAEA-466310F1194D}"/>
              </a:ext>
            </a:extLst>
          </p:cNvPr>
          <p:cNvSpPr txBox="1"/>
          <p:nvPr/>
        </p:nvSpPr>
        <p:spPr>
          <a:xfrm>
            <a:off x="7467600" y="5277583"/>
            <a:ext cx="299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ptos Display" panose="020B0004020202020204" pitchFamily="34" charset="0"/>
              </a:rPr>
              <a:t>Presented by: Shivani Awasthi</a:t>
            </a:r>
          </a:p>
        </p:txBody>
      </p:sp>
    </p:spTree>
    <p:extLst>
      <p:ext uri="{BB962C8B-B14F-4D97-AF65-F5344CB8AC3E}">
        <p14:creationId xmlns:p14="http://schemas.microsoft.com/office/powerpoint/2010/main" val="52105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3" name="Rectangle 21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7E858BF-6ACF-1369-ADD3-8C9F2DA8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3" r="2861" b="-1"/>
          <a:stretch>
            <a:fillRect/>
          </a:stretch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217" name="Content Placeholder 46">
            <a:extLst>
              <a:ext uri="{FF2B5EF4-FFF2-40B4-BE49-F238E27FC236}">
                <a16:creationId xmlns:a16="http://schemas.microsoft.com/office/drawing/2014/main" id="{591BA37F-C937-9C9A-5B79-F318B45E4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1193"/>
              </p:ext>
            </p:extLst>
          </p:nvPr>
        </p:nvGraphicFramePr>
        <p:xfrm>
          <a:off x="6096000" y="300790"/>
          <a:ext cx="5334000" cy="609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228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709BD-DEDF-37EA-DE78-87672E64C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FFC5-FAB9-FBBD-8641-CD954D316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45754"/>
            <a:ext cx="5334000" cy="5188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Check for duplicate values in your dataset and remove them.</a:t>
            </a:r>
          </a:p>
          <a:p>
            <a:pPr marL="0" indent="0"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There are no duplicates found.</a:t>
            </a: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55191-CEFE-6FA0-7214-27D59B8E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endParaRPr lang="en-IN" sz="20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DBE5-5839-4052-3033-80E8B962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2" y="2727176"/>
            <a:ext cx="4113882" cy="31852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407281-A0E8-0D40-876A-B18DDAB7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5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A02E1-3CA9-9449-3351-DC9506F9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94CFD2-9584-A0EF-592B-0FC92B328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E1DCB-444D-0C74-83D3-D8FA4A64F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BEC5BD-679A-3BF9-124C-F1F9CE89C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0DD2-9A38-FC78-1F30-FE2975BB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2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Standardize the "DiscountOffer" column to a single format, ensuring all values are uniform.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followed the following steps to standardize the DiscountOffer to a single format i.e. in “Rs.”: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Step1: Cleaned the Values “OFF” and “Hurry*” using “</a:t>
            </a:r>
            <a:r>
              <a:rPr lang="en-US" sz="15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and Replace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3661D-9C4B-F26C-E2B1-4A907F3A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endParaRPr lang="en-IN" sz="32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41037-F811-CDE4-71D2-9170514E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666" y="2309927"/>
            <a:ext cx="3090283" cy="2238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25C2D6-0BD2-16E6-E6C4-121ABE231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953" y="4712660"/>
            <a:ext cx="4329976" cy="203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A05A41-793D-C64C-F7F9-9F3737B9B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F9AD2-EFFB-9121-92A8-A1E594C5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8B05003-A901-B041-94E6-3DEE83123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16203-8F70-C09D-2BCC-2799158182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7662AA1-0753-F1C8-472E-CB9574E08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65B4B-F283-976E-A1F1-C8094D42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 Problem 2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Standardize the "DiscountOffer" column to a single format, ensuring all values are uniform.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Inserted a new cell for standard values with below formula: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=IF(LEFT([@DiscountOffer], 4) = "Rs. ", VALUE(SUBSTITUTE([@DiscountOffer], "Rs. ", "")), ROUND([@[OriginalPrice (in Rs)]] *[@DiscountOffer],0))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5F08D-D6D3-0C14-CC7B-36BF4088A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endParaRPr lang="en-IN" sz="3200" cap="al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BD776F-4813-1EB6-F882-DD9AC0332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6" y="2893752"/>
            <a:ext cx="5704117" cy="2004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38F082-37BB-282F-DB80-1DF67A84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6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457DD-FA72-4F3B-5445-893E2B00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5D3B6A-EA0B-4682-4E4E-77E81A451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15D70-3E3D-4AD1-D4DB-14BA5EF770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E5A413-04A3-CE56-3598-2B5933B78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30F88-A6D4-0999-6498-886D9511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3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rows where both "DiscountPrice" and "DiscountOffer" are null and fill the "DiscountPrice" with the average discount price of the respective category.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Created a new column with the below formula where: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first looked for the blank value in Discount price and discount offer,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used Average function to fill the value in blank discount price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then round of the value to get the whole numbers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=IF(AND(ISBLANK([@[DiscountPrice (in Rs)]]), [@[Stanadard Discount Offer in Rs]] = 0), ROUND(AVERAGEIFS(I:I,D:D,[@Category]),0), [@[DiscountPrice (in Rs)]])</a:t>
            </a: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A070E-AB4C-2AFF-498D-4258105D7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endParaRPr lang="en-IN" sz="3200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5EA8D-43C4-F968-F704-3830386E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46" y="4265071"/>
            <a:ext cx="7509514" cy="245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8D3180-9672-F021-E70A-C41FAE17F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5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5A4DB9-70C5-3C42-10A8-E0036DD24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734ED5-A825-D334-01AD-1E220C137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5EBDF0-A642-9C08-5B48-61BF8CA344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E6252BA-A244-5F15-5C73-B1F5AB13C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CCA73-7CCA-F871-32D3-013B62D1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4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Replace all null values in the "SizeOption" column with the text "Not Available."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There are no null or blank values found in the “SizeOption” Column. I have used find option and then also tested with the below formula: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=IF(COUNT(ISBLANK(O:O)) = 0, "No null values found", "Null values found")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4D3F1C-727F-E724-DFE7-ED1F37A5E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and Preparation</a:t>
            </a:r>
            <a:endParaRPr lang="en-IN" sz="32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F28B-4148-4AA9-C09A-F99E57AE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79" y="3170222"/>
            <a:ext cx="6328193" cy="1309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5282D9-19BE-A1CC-895F-E69E89D72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2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55F18-D1B8-AECC-2779-E34BF1AA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1D9A0CB-E3E5-2D08-BB1E-212F37D5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FFF42-5BF8-A8B4-50A6-9306D28751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88FF748-2A2C-F6E5-B43B-C86583034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DB281-9EDB-9D4C-94B0-95EF6352B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-45720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1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overall average original price for products with ratings greater than 4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Calculated average using “AVERAGEIF” function as shown below: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=ROUND(AVERAGEIF(P:P, "&gt;=4", J:J), 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88D20-D7B1-5B06-50A1-93E2E132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IN" sz="3200" cap="al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8D7E7-0A0E-A216-1949-E2E448EFB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61" y="3048000"/>
            <a:ext cx="6787306" cy="162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B34FD-89BF-2D41-A15C-7738AA248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28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ACFF1-1544-E6A0-DCEA-B11B1C359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669FDF5-E424-0FA0-59A1-87AEA4FEE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3A78E-8BDC-C5BB-2369-036092A6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12" r="1" b="1"/>
          <a:stretch>
            <a:fillRect/>
          </a:stretch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ADB202C-CDAF-7017-DB7A-3BB60E541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E7CAD-067B-9DAF-97AA-05603365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1999"/>
            <a:ext cx="5334000" cy="5924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Problems 2 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the number of products with a discount offer greater than 50% OFF.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Resolution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Please refer the below steps:</a:t>
            </a:r>
          </a:p>
          <a:p>
            <a:pPr marL="400050" indent="-400050">
              <a:lnSpc>
                <a:spcPct val="100000"/>
              </a:lnSpc>
              <a:spcBef>
                <a:spcPts val="600"/>
              </a:spcBef>
              <a:buFont typeface="+mj-lt"/>
              <a:buAutoNum type="romanLcPeriod"/>
            </a:pP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new column </a:t>
            </a:r>
            <a:r>
              <a:rPr lang="en-US" sz="15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“%Discount for all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to get original % from “Standard Discount Offer in rs” column by using below formula: </a:t>
            </a:r>
            <a:r>
              <a:rPr lang="en-US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=([@[Stanadard Discount Offer in Rs]] / [@[OriginalPrice (in Rs)]])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360000" algn="l"/>
              </a:tabLst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ii.	</a:t>
            </a:r>
            <a:r>
              <a:rPr lang="en-US" sz="1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counted the product which has 50% or 50% plus off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=COUNTIF(M:M, "&gt;=50%“)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I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2CB0A-0BD6-E754-B803-FA4B1A10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2" y="279093"/>
            <a:ext cx="5334000" cy="482906"/>
          </a:xfrm>
        </p:spPr>
        <p:txBody>
          <a:bodyPr>
            <a:normAutofit/>
          </a:bodyPr>
          <a:lstStyle/>
          <a:p>
            <a:pPr algn="ctr"/>
            <a:r>
              <a:rPr lang="en-IN" sz="20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  <a:endParaRPr lang="en-IN" sz="3200" cap="al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4758DE-9257-5E18-3689-2C70CDD60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9" y="2614876"/>
            <a:ext cx="5061858" cy="1955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F08DCD-A556-99C4-A250-F735254A2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142" y="5009460"/>
            <a:ext cx="4675558" cy="17754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5FD782-ABBC-2C03-8F2A-620FC4189C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394" y="4659747"/>
            <a:ext cx="18573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5868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1242</Words>
  <Application>Microsoft Office PowerPoint</Application>
  <PresentationFormat>Widescreen</PresentationFormat>
  <Paragraphs>147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Avenir Next LT Pro</vt:lpstr>
      <vt:lpstr>Avenir Next LT Pro Light</vt:lpstr>
      <vt:lpstr>Calibri</vt:lpstr>
      <vt:lpstr>Sitka Subheading</vt:lpstr>
      <vt:lpstr>PebbleVTI</vt:lpstr>
      <vt:lpstr>Myntra Case Study</vt:lpstr>
      <vt:lpstr>PowerPoint Presentation</vt:lpstr>
      <vt:lpstr>Data Cleaning and Preparation</vt:lpstr>
      <vt:lpstr>Data Cleaning and Preparation</vt:lpstr>
      <vt:lpstr>Data Cleaning and Preparation</vt:lpstr>
      <vt:lpstr>Data Cleaning and Preparation</vt:lpstr>
      <vt:lpstr>Data Cleaning and Preparation</vt:lpstr>
      <vt:lpstr>Data Analysis</vt:lpstr>
      <vt:lpstr>Data Analysis</vt:lpstr>
      <vt:lpstr>Data Analysis</vt:lpstr>
      <vt:lpstr>Data Analysis</vt:lpstr>
      <vt:lpstr>Data Retrieval and Lookup</vt:lpstr>
      <vt:lpstr>Data Retrieval and Lookup</vt:lpstr>
      <vt:lpstr>Data Retrieval and Lookup</vt:lpstr>
      <vt:lpstr>Data Retrieval and Lookup</vt:lpstr>
      <vt:lpstr>Data Retrieval and Lookup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Awasthi</dc:creator>
  <cp:lastModifiedBy>Shivani Awasthi</cp:lastModifiedBy>
  <cp:revision>26</cp:revision>
  <dcterms:created xsi:type="dcterms:W3CDTF">2025-07-10T02:25:16Z</dcterms:created>
  <dcterms:modified xsi:type="dcterms:W3CDTF">2025-07-30T14:06:55Z</dcterms:modified>
</cp:coreProperties>
</file>