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4" r:id="rId4"/>
    <p:sldId id="266" r:id="rId5"/>
    <p:sldId id="270" r:id="rId6"/>
    <p:sldId id="265" r:id="rId7"/>
    <p:sldId id="271" r:id="rId8"/>
    <p:sldId id="27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5122"/>
    <a:srgbClr val="FFB901"/>
    <a:srgbClr val="FCBF04"/>
    <a:srgbClr val="EC2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FF0A5-BCBD-441D-87C2-A8CAC6C6ABC9}" type="doc">
      <dgm:prSet loTypeId="urn:microsoft.com/office/officeart/2005/8/layout/vList2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2BFCF069-69F7-4ABD-A54D-C2C12390E210}">
      <dgm:prSet phldrT="[Text]"/>
      <dgm:spPr>
        <a:solidFill>
          <a:srgbClr val="AB5122"/>
        </a:solidFill>
      </dgm:spPr>
      <dgm:t>
        <a:bodyPr/>
        <a:lstStyle/>
        <a:p>
          <a:r>
            <a:rPr lang="en-US" dirty="0"/>
            <a:t>Our sales dashboard gives a clear picture of how customers are ordering, which items are the most popular and how revenue is spread out over time and across different product categories.</a:t>
          </a:r>
        </a:p>
        <a:p>
          <a:r>
            <a:rPr lang="en-US" dirty="0"/>
            <a:t>Between </a:t>
          </a:r>
          <a:r>
            <a:rPr lang="en-US" b="1" dirty="0"/>
            <a:t>January and March 2023</a:t>
          </a:r>
          <a:r>
            <a:rPr lang="en-US" dirty="0"/>
            <a:t>, we received a total of </a:t>
          </a:r>
          <a:r>
            <a:rPr lang="en-US" b="1" dirty="0"/>
            <a:t>5,370 </a:t>
          </a:r>
          <a:r>
            <a:rPr lang="en-US" dirty="0"/>
            <a:t>orders. On average, each order included about </a:t>
          </a:r>
          <a:r>
            <a:rPr lang="en-US" b="1" dirty="0"/>
            <a:t>2.3 </a:t>
          </a:r>
          <a:r>
            <a:rPr lang="en-US" dirty="0"/>
            <a:t>items. The </a:t>
          </a:r>
          <a:r>
            <a:rPr lang="en-US" b="1" dirty="0"/>
            <a:t>Side Salad </a:t>
          </a:r>
          <a:r>
            <a:rPr lang="en-US" dirty="0"/>
            <a:t>was the top-selling item during this time, standing out as a customer favorite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dirty="0"/>
        </a:p>
      </dgm:t>
    </dgm:pt>
    <dgm:pt modelId="{9348EA6E-8B8C-4FBE-93DC-A1C634440AC5}" type="parTrans" cxnId="{3FA3996C-220F-4916-A9EA-6C62F2320818}">
      <dgm:prSet/>
      <dgm:spPr/>
      <dgm:t>
        <a:bodyPr/>
        <a:lstStyle/>
        <a:p>
          <a:endParaRPr lang="en-IN"/>
        </a:p>
      </dgm:t>
    </dgm:pt>
    <dgm:pt modelId="{8C3AEF76-7337-42BA-8D02-6BC5AD880B57}" type="sibTrans" cxnId="{3FA3996C-220F-4916-A9EA-6C62F2320818}">
      <dgm:prSet/>
      <dgm:spPr/>
      <dgm:t>
        <a:bodyPr/>
        <a:lstStyle/>
        <a:p>
          <a:endParaRPr lang="en-IN"/>
        </a:p>
      </dgm:t>
    </dgm:pt>
    <dgm:pt modelId="{1F141000-82BB-4490-93B8-E603F86EADF2}">
      <dgm:prSet phldrT="[Text]"/>
      <dgm:spPr>
        <a:solidFill>
          <a:srgbClr val="AB5122"/>
        </a:solidFill>
      </dgm:spPr>
      <dgm:t>
        <a:bodyPr/>
        <a:lstStyle/>
        <a:p>
          <a:r>
            <a:rPr lang="en-US" dirty="0"/>
            <a:t>Most of the revenue comes from </a:t>
          </a:r>
          <a:r>
            <a:rPr lang="en-US" b="1" dirty="0"/>
            <a:t>burgers</a:t>
          </a:r>
          <a:r>
            <a:rPr lang="en-US" dirty="0"/>
            <a:t>, followed by </a:t>
          </a:r>
          <a:r>
            <a:rPr lang="en-US" b="1" dirty="0"/>
            <a:t>chicken dishes</a:t>
          </a:r>
          <a:r>
            <a:rPr lang="en-US" dirty="0"/>
            <a:t> and </a:t>
          </a:r>
          <a:r>
            <a:rPr lang="en-US" b="1" dirty="0"/>
            <a:t>salads</a:t>
          </a:r>
          <a:r>
            <a:rPr lang="en-US" dirty="0"/>
            <a:t>, with </a:t>
          </a:r>
          <a:r>
            <a:rPr lang="en-US" b="1" dirty="0"/>
            <a:t>fries and shakes</a:t>
          </a:r>
          <a:r>
            <a:rPr lang="en-US" dirty="0"/>
            <a:t> also making a solid contribution.</a:t>
          </a:r>
        </a:p>
        <a:p>
          <a:pPr>
            <a:buNone/>
          </a:pPr>
          <a:r>
            <a:rPr lang="en-US" dirty="0"/>
            <a:t>Order volume tends to </a:t>
          </a:r>
          <a:r>
            <a:rPr lang="en-US" b="1" dirty="0"/>
            <a:t>peak around lunchtime (12 PM–2 PM)</a:t>
          </a:r>
          <a:r>
            <a:rPr lang="en-US" dirty="0"/>
            <a:t> and again in the </a:t>
          </a:r>
          <a:r>
            <a:rPr lang="en-US" b="1" dirty="0"/>
            <a:t>early evening (5 PM–7 PM)</a:t>
          </a:r>
          <a:r>
            <a:rPr lang="en-US" dirty="0"/>
            <a:t>. Weekdays are especially busy, with </a:t>
          </a:r>
          <a:r>
            <a:rPr lang="en-US" b="1" dirty="0"/>
            <a:t>about 160% more dishes ordered compared to weekends</a:t>
          </a:r>
          <a:r>
            <a:rPr lang="en-US" dirty="0"/>
            <a:t>.</a:t>
          </a:r>
        </a:p>
        <a:p>
          <a:r>
            <a:rPr lang="en-US" dirty="0"/>
            <a:t>This analysis helps us identify the </a:t>
          </a:r>
          <a:r>
            <a:rPr lang="en-US" b="1" dirty="0"/>
            <a:t>top-performing menu items</a:t>
          </a:r>
          <a:r>
            <a:rPr lang="en-US" dirty="0"/>
            <a:t>, understand the </a:t>
          </a:r>
          <a:r>
            <a:rPr lang="en-US" b="1" dirty="0"/>
            <a:t>busiest hours</a:t>
          </a:r>
          <a:r>
            <a:rPr lang="en-US" dirty="0"/>
            <a:t>, and spot opportunities for targeted promotions based on </a:t>
          </a:r>
          <a:r>
            <a:rPr lang="en-US" b="1" dirty="0"/>
            <a:t>product category and time of day</a:t>
          </a:r>
          <a:r>
            <a:rPr lang="en-US" dirty="0"/>
            <a:t>.</a:t>
          </a:r>
          <a:endParaRPr lang="en-IN" dirty="0"/>
        </a:p>
      </dgm:t>
    </dgm:pt>
    <dgm:pt modelId="{2161F92B-AD81-4C74-AB82-78412889E08B}" type="parTrans" cxnId="{6C9C522C-8009-498D-BCBB-DBC332ABEAAF}">
      <dgm:prSet/>
      <dgm:spPr/>
      <dgm:t>
        <a:bodyPr/>
        <a:lstStyle/>
        <a:p>
          <a:endParaRPr lang="en-IN"/>
        </a:p>
      </dgm:t>
    </dgm:pt>
    <dgm:pt modelId="{83790449-6FC4-493E-B3A7-B9E820FB8F88}" type="sibTrans" cxnId="{6C9C522C-8009-498D-BCBB-DBC332ABEAAF}">
      <dgm:prSet/>
      <dgm:spPr/>
      <dgm:t>
        <a:bodyPr/>
        <a:lstStyle/>
        <a:p>
          <a:endParaRPr lang="en-IN"/>
        </a:p>
      </dgm:t>
    </dgm:pt>
    <dgm:pt modelId="{EC7B3334-00E3-4F02-A01A-FCB90FD23FA5}" type="pres">
      <dgm:prSet presAssocID="{660FF0A5-BCBD-441D-87C2-A8CAC6C6ABC9}" presName="linear" presStyleCnt="0">
        <dgm:presLayoutVars>
          <dgm:animLvl val="lvl"/>
          <dgm:resizeHandles val="exact"/>
        </dgm:presLayoutVars>
      </dgm:prSet>
      <dgm:spPr/>
    </dgm:pt>
    <dgm:pt modelId="{4AB8A86E-C243-4604-BFBD-E9AA77B7962D}" type="pres">
      <dgm:prSet presAssocID="{2BFCF069-69F7-4ABD-A54D-C2C12390E2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D508D9-C959-415C-9849-33F160EEE120}" type="pres">
      <dgm:prSet presAssocID="{8C3AEF76-7337-42BA-8D02-6BC5AD880B57}" presName="spacer" presStyleCnt="0"/>
      <dgm:spPr/>
    </dgm:pt>
    <dgm:pt modelId="{5F6C2C05-9008-4623-B870-D42A5AC54F3B}" type="pres">
      <dgm:prSet presAssocID="{1F141000-82BB-4490-93B8-E603F86EADF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9C522C-8009-498D-BCBB-DBC332ABEAAF}" srcId="{660FF0A5-BCBD-441D-87C2-A8CAC6C6ABC9}" destId="{1F141000-82BB-4490-93B8-E603F86EADF2}" srcOrd="1" destOrd="0" parTransId="{2161F92B-AD81-4C74-AB82-78412889E08B}" sibTransId="{83790449-6FC4-493E-B3A7-B9E820FB8F88}"/>
    <dgm:cxn modelId="{3FA3996C-220F-4916-A9EA-6C62F2320818}" srcId="{660FF0A5-BCBD-441D-87C2-A8CAC6C6ABC9}" destId="{2BFCF069-69F7-4ABD-A54D-C2C12390E210}" srcOrd="0" destOrd="0" parTransId="{9348EA6E-8B8C-4FBE-93DC-A1C634440AC5}" sibTransId="{8C3AEF76-7337-42BA-8D02-6BC5AD880B57}"/>
    <dgm:cxn modelId="{DBB1D58F-BA97-44E6-B2B5-E990FA6F1F44}" type="presOf" srcId="{2BFCF069-69F7-4ABD-A54D-C2C12390E210}" destId="{4AB8A86E-C243-4604-BFBD-E9AA77B7962D}" srcOrd="0" destOrd="0" presId="urn:microsoft.com/office/officeart/2005/8/layout/vList2"/>
    <dgm:cxn modelId="{3781D1AC-7683-444A-BF73-A99FD98EA410}" type="presOf" srcId="{1F141000-82BB-4490-93B8-E603F86EADF2}" destId="{5F6C2C05-9008-4623-B870-D42A5AC54F3B}" srcOrd="0" destOrd="0" presId="urn:microsoft.com/office/officeart/2005/8/layout/vList2"/>
    <dgm:cxn modelId="{2A4702B3-DA54-4DAD-9FBD-41578508F2B8}" type="presOf" srcId="{660FF0A5-BCBD-441D-87C2-A8CAC6C6ABC9}" destId="{EC7B3334-00E3-4F02-A01A-FCB90FD23FA5}" srcOrd="0" destOrd="0" presId="urn:microsoft.com/office/officeart/2005/8/layout/vList2"/>
    <dgm:cxn modelId="{EC19CA9F-980A-4F4B-AD7C-D0321205DAB9}" type="presParOf" srcId="{EC7B3334-00E3-4F02-A01A-FCB90FD23FA5}" destId="{4AB8A86E-C243-4604-BFBD-E9AA77B7962D}" srcOrd="0" destOrd="0" presId="urn:microsoft.com/office/officeart/2005/8/layout/vList2"/>
    <dgm:cxn modelId="{F4E7478C-7E05-49B4-BD6D-61D743CFD730}" type="presParOf" srcId="{EC7B3334-00E3-4F02-A01A-FCB90FD23FA5}" destId="{33D508D9-C959-415C-9849-33F160EEE120}" srcOrd="1" destOrd="0" presId="urn:microsoft.com/office/officeart/2005/8/layout/vList2"/>
    <dgm:cxn modelId="{986C8319-51CD-49D5-9DC7-C41A42A893D1}" type="presParOf" srcId="{EC7B3334-00E3-4F02-A01A-FCB90FD23FA5}" destId="{5F6C2C05-9008-4623-B870-D42A5AC54F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8B0EBE-59E7-4FC7-AA22-DD7FC7E2280B}" type="doc">
      <dgm:prSet loTypeId="urn:microsoft.com/office/officeart/2005/8/layout/vList5" loCatId="list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IN"/>
        </a:p>
      </dgm:t>
    </dgm:pt>
    <dgm:pt modelId="{AB068C79-A562-4F29-9F91-621F2ABFD210}">
      <dgm:prSet custT="1"/>
      <dgm:spPr/>
      <dgm:t>
        <a:bodyPr/>
        <a:lstStyle/>
        <a:p>
          <a:pPr algn="l"/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revenue during the period: </a:t>
          </a:r>
          <a:r>
            <a:rPr lang="en-IN" sz="1600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$61,626.29</a:t>
          </a:r>
          <a:endParaRPr lang="en-IN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96B5A1-53EC-499C-A73E-8E9CD86D5B69}" type="parTrans" cxnId="{F202909C-4AD5-47C9-8656-611FE87D273A}">
      <dgm:prSet/>
      <dgm:spPr/>
      <dgm:t>
        <a:bodyPr/>
        <a:lstStyle/>
        <a:p>
          <a:endParaRPr lang="en-IN"/>
        </a:p>
      </dgm:t>
    </dgm:pt>
    <dgm:pt modelId="{D4A6FAE2-86E2-46D7-B56F-5B10B38C82AE}" type="sibTrans" cxnId="{F202909C-4AD5-47C9-8656-611FE87D273A}">
      <dgm:prSet/>
      <dgm:spPr/>
      <dgm:t>
        <a:bodyPr/>
        <a:lstStyle/>
        <a:p>
          <a:endParaRPr lang="en-IN"/>
        </a:p>
      </dgm:t>
    </dgm:pt>
    <dgm:pt modelId="{CFA43D52-EB70-4324-AB7B-9D6A8247147D}">
      <dgm:prSet custT="1"/>
      <dgm:spPr/>
      <dgm:t>
        <a:bodyPr spcFirstLastPara="0" vert="horz" wrap="square" lIns="60960" tIns="30480" rIns="60960" bIns="30480" numCol="1" spcCol="1270" anchor="ctr" anchorCtr="0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Top-performing category: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Burger (</a:t>
          </a:r>
          <a:r>
            <a:rPr lang="en-IN" sz="16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$21,639.01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revenue)</a:t>
          </a:r>
          <a:endParaRPr lang="en-IN" sz="1600" b="1" i="0" kern="1200" baseline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5993CE8-120F-46EF-9D7E-7D617764323B}" type="parTrans" cxnId="{9FB31B5E-E774-4AB8-B30F-D5893AB405AB}">
      <dgm:prSet/>
      <dgm:spPr/>
      <dgm:t>
        <a:bodyPr/>
        <a:lstStyle/>
        <a:p>
          <a:endParaRPr lang="en-IN"/>
        </a:p>
      </dgm:t>
    </dgm:pt>
    <dgm:pt modelId="{773BDD0C-EA14-4E5A-9CEC-0B513C4F36F5}" type="sibTrans" cxnId="{9FB31B5E-E774-4AB8-B30F-D5893AB405AB}">
      <dgm:prSet/>
      <dgm:spPr/>
      <dgm:t>
        <a:bodyPr/>
        <a:lstStyle/>
        <a:p>
          <a:endParaRPr lang="en-IN"/>
        </a:p>
      </dgm:t>
    </dgm:pt>
    <dgm:pt modelId="{DDB6D36C-38C8-4CFF-BF8A-395FF836E8EB}">
      <dgm:prSet custT="1"/>
      <dgm:spPr/>
      <dgm:t>
        <a:bodyPr/>
        <a:lstStyle/>
        <a:p>
          <a:pPr algn="l"/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Most popular item: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Side Salad(631 orders)</a:t>
          </a:r>
          <a:endParaRPr lang="en-IN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997F97-00EA-4E54-9B67-E0AC84A65955}" type="parTrans" cxnId="{143444EB-53DD-4A4C-8427-DD04DA6CDD96}">
      <dgm:prSet/>
      <dgm:spPr/>
      <dgm:t>
        <a:bodyPr/>
        <a:lstStyle/>
        <a:p>
          <a:endParaRPr lang="en-IN"/>
        </a:p>
      </dgm:t>
    </dgm:pt>
    <dgm:pt modelId="{3F8D286D-B9B1-4ED0-8274-F10A823423EB}" type="sibTrans" cxnId="{143444EB-53DD-4A4C-8427-DD04DA6CDD96}">
      <dgm:prSet/>
      <dgm:spPr/>
      <dgm:t>
        <a:bodyPr/>
        <a:lstStyle/>
        <a:p>
          <a:endParaRPr lang="en-IN"/>
        </a:p>
      </dgm:t>
    </dgm:pt>
    <dgm:pt modelId="{1FD39998-ECA3-4FAD-8C09-F1BC9E536CE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Average items per order: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2.28</a:t>
          </a:r>
          <a:endParaRPr lang="en-IN" sz="1600" b="1" i="0" kern="1200" baseline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54EF965-5B56-43F8-894F-4A824C1E4469}" type="parTrans" cxnId="{25B008DC-AEE0-4F48-A675-837FB8F3E085}">
      <dgm:prSet/>
      <dgm:spPr/>
      <dgm:t>
        <a:bodyPr/>
        <a:lstStyle/>
        <a:p>
          <a:endParaRPr lang="en-IN"/>
        </a:p>
      </dgm:t>
    </dgm:pt>
    <dgm:pt modelId="{1AA64945-6886-4F05-BB7B-46F258E65813}" type="sibTrans" cxnId="{25B008DC-AEE0-4F48-A675-837FB8F3E085}">
      <dgm:prSet/>
      <dgm:spPr/>
      <dgm:t>
        <a:bodyPr/>
        <a:lstStyle/>
        <a:p>
          <a:endParaRPr lang="en-IN"/>
        </a:p>
      </dgm:t>
    </dgm:pt>
    <dgm:pt modelId="{B407C979-F4E6-4DA7-A62A-20C2B70B0F09}">
      <dgm:prSet custT="1"/>
      <dgm:spPr/>
      <dgm:t>
        <a:bodyPr/>
        <a:lstStyle/>
        <a:p>
          <a:pPr algn="l"/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Peak order times: </a:t>
          </a:r>
          <a:r>
            <a:rPr lang="en-US" sz="16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12–2 PM and 5–7 PM</a:t>
          </a:r>
          <a:endParaRPr lang="en-IN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D582BC-13FE-48E6-BEF6-47D83A94A814}" type="parTrans" cxnId="{89231871-D656-4D41-BD80-C345559F8799}">
      <dgm:prSet/>
      <dgm:spPr/>
      <dgm:t>
        <a:bodyPr/>
        <a:lstStyle/>
        <a:p>
          <a:endParaRPr lang="en-IN"/>
        </a:p>
      </dgm:t>
    </dgm:pt>
    <dgm:pt modelId="{80D3A139-05BE-4DF4-B29E-EAE9AA4BAD1C}" type="sibTrans" cxnId="{89231871-D656-4D41-BD80-C345559F8799}">
      <dgm:prSet/>
      <dgm:spPr/>
      <dgm:t>
        <a:bodyPr/>
        <a:lstStyle/>
        <a:p>
          <a:endParaRPr lang="en-IN"/>
        </a:p>
      </dgm:t>
    </dgm:pt>
    <dgm:pt modelId="{6669BBAB-3AF4-4D5B-B8CE-CF94DCA84A58}">
      <dgm:prSet custT="1"/>
      <dgm:spPr/>
      <dgm:t>
        <a:bodyPr/>
        <a:lstStyle/>
        <a:p>
          <a:pPr algn="l"/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 revenue generated item: </a:t>
          </a:r>
          <a:r>
            <a:rPr lang="en-IN" sz="1600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Meatball Marinara</a:t>
          </a:r>
          <a:endParaRPr lang="en-IN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8ACA38-428E-45B7-8A11-448C54E8957E}" type="parTrans" cxnId="{4C0E884E-64F7-403C-937D-B5E485D78580}">
      <dgm:prSet/>
      <dgm:spPr/>
      <dgm:t>
        <a:bodyPr/>
        <a:lstStyle/>
        <a:p>
          <a:endParaRPr lang="en-IN"/>
        </a:p>
      </dgm:t>
    </dgm:pt>
    <dgm:pt modelId="{11DAB254-0CBB-4967-BDED-1459E03081CA}" type="sibTrans" cxnId="{4C0E884E-64F7-403C-937D-B5E485D78580}">
      <dgm:prSet/>
      <dgm:spPr/>
      <dgm:t>
        <a:bodyPr/>
        <a:lstStyle/>
        <a:p>
          <a:endParaRPr lang="en-IN"/>
        </a:p>
      </dgm:t>
    </dgm:pt>
    <dgm:pt modelId="{B866035D-B1E5-4235-B116-87AF09C748B0}">
      <dgm:prSet custT="1"/>
      <dgm:spPr/>
      <dgm:t>
        <a:bodyPr/>
        <a:lstStyle/>
        <a:p>
          <a:pPr algn="l"/>
          <a:r>
            <a:rPr lang="en-US" sz="16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Strongest Sales on: </a:t>
          </a:r>
          <a:r>
            <a:rPr lang="en-US" sz="16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Monday</a:t>
          </a:r>
          <a:endParaRPr lang="en-IN" sz="16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A5C8B6-A77F-491C-B26B-951F580EC2E6}" type="parTrans" cxnId="{32AE846F-2031-4F99-BC1B-B49E98370CFB}">
      <dgm:prSet/>
      <dgm:spPr/>
      <dgm:t>
        <a:bodyPr/>
        <a:lstStyle/>
        <a:p>
          <a:endParaRPr lang="en-IN"/>
        </a:p>
      </dgm:t>
    </dgm:pt>
    <dgm:pt modelId="{9930C872-0DD4-4A71-AFD9-240432AF7906}" type="sibTrans" cxnId="{32AE846F-2031-4F99-BC1B-B49E98370CFB}">
      <dgm:prSet/>
      <dgm:spPr/>
      <dgm:t>
        <a:bodyPr/>
        <a:lstStyle/>
        <a:p>
          <a:endParaRPr lang="en-IN"/>
        </a:p>
      </dgm:t>
    </dgm:pt>
    <dgm:pt modelId="{CACAB049-602B-4E1A-8361-FB874D52F583}">
      <dgm:prSet custT="1"/>
      <dgm:spPr/>
      <dgm:t>
        <a:bodyPr/>
        <a:lstStyle/>
        <a:p>
          <a:pPr algn="l"/>
          <a:r>
            <a: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Highest and Lowest revenue months:</a:t>
          </a:r>
        </a:p>
        <a:p>
          <a:pPr indent="-2160000" algn="l">
            <a:tabLst>
              <a:tab pos="2160000" algn="l"/>
            </a:tabLst>
          </a:pPr>
          <a:r>
            <a: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Highest - March	Lowest - February </a:t>
          </a:r>
        </a:p>
      </dgm:t>
    </dgm:pt>
    <dgm:pt modelId="{7B088F74-8CD0-47CA-B1C4-7FB2049D6CFF}" type="parTrans" cxnId="{7E7E3ACC-666D-481B-A68B-7C570A39EFC4}">
      <dgm:prSet/>
      <dgm:spPr/>
      <dgm:t>
        <a:bodyPr/>
        <a:lstStyle/>
        <a:p>
          <a:endParaRPr lang="en-IN"/>
        </a:p>
      </dgm:t>
    </dgm:pt>
    <dgm:pt modelId="{111EA63B-C7CD-47EE-BFA4-D8C9C068B41A}" type="sibTrans" cxnId="{7E7E3ACC-666D-481B-A68B-7C570A39EFC4}">
      <dgm:prSet/>
      <dgm:spPr/>
      <dgm:t>
        <a:bodyPr/>
        <a:lstStyle/>
        <a:p>
          <a:endParaRPr lang="en-IN"/>
        </a:p>
      </dgm:t>
    </dgm:pt>
    <dgm:pt modelId="{50C4779B-A40A-40AE-880B-AAF40BEC07AB}" type="pres">
      <dgm:prSet presAssocID="{4E8B0EBE-59E7-4FC7-AA22-DD7FC7E2280B}" presName="Name0" presStyleCnt="0">
        <dgm:presLayoutVars>
          <dgm:dir/>
          <dgm:animLvl val="lvl"/>
          <dgm:resizeHandles val="exact"/>
        </dgm:presLayoutVars>
      </dgm:prSet>
      <dgm:spPr/>
    </dgm:pt>
    <dgm:pt modelId="{7E0E9315-EB72-424D-8A96-7F0169FC2F8A}" type="pres">
      <dgm:prSet presAssocID="{AB068C79-A562-4F29-9F91-621F2ABFD210}" presName="linNode" presStyleCnt="0"/>
      <dgm:spPr/>
    </dgm:pt>
    <dgm:pt modelId="{09B6695F-4C1C-4884-B0B0-D96AA6230C13}" type="pres">
      <dgm:prSet presAssocID="{AB068C79-A562-4F29-9F91-621F2ABFD210}" presName="parentText" presStyleLbl="node1" presStyleIdx="0" presStyleCnt="8" custScaleX="188441">
        <dgm:presLayoutVars>
          <dgm:chMax val="1"/>
          <dgm:bulletEnabled val="1"/>
        </dgm:presLayoutVars>
      </dgm:prSet>
      <dgm:spPr/>
    </dgm:pt>
    <dgm:pt modelId="{B8B354B9-0DF6-4F21-B55E-B2F2EBA917AD}" type="pres">
      <dgm:prSet presAssocID="{D4A6FAE2-86E2-46D7-B56F-5B10B38C82AE}" presName="sp" presStyleCnt="0"/>
      <dgm:spPr/>
    </dgm:pt>
    <dgm:pt modelId="{78FD2B7A-2C75-4144-BDF5-BA82ED6E4C20}" type="pres">
      <dgm:prSet presAssocID="{CFA43D52-EB70-4324-AB7B-9D6A8247147D}" presName="linNode" presStyleCnt="0"/>
      <dgm:spPr/>
    </dgm:pt>
    <dgm:pt modelId="{876E994E-1B9C-4C41-816C-4BCF57F5EDF4}" type="pres">
      <dgm:prSet presAssocID="{CFA43D52-EB70-4324-AB7B-9D6A8247147D}" presName="parentText" presStyleLbl="node1" presStyleIdx="1" presStyleCnt="8" custScaleX="188441">
        <dgm:presLayoutVars>
          <dgm:chMax val="1"/>
          <dgm:bulletEnabled val="1"/>
        </dgm:presLayoutVars>
      </dgm:prSet>
      <dgm:spPr>
        <a:xfrm>
          <a:off x="450482" y="523235"/>
          <a:ext cx="6853081" cy="495412"/>
        </a:xfrm>
        <a:prstGeom prst="roundRect">
          <a:avLst/>
        </a:prstGeom>
      </dgm:spPr>
    </dgm:pt>
    <dgm:pt modelId="{69B9F735-470D-43CF-B74C-42C9BFE97E4D}" type="pres">
      <dgm:prSet presAssocID="{773BDD0C-EA14-4E5A-9CEC-0B513C4F36F5}" presName="sp" presStyleCnt="0"/>
      <dgm:spPr/>
    </dgm:pt>
    <dgm:pt modelId="{C6A8EAAA-817A-45CC-B7E9-6854A0BF407F}" type="pres">
      <dgm:prSet presAssocID="{DDB6D36C-38C8-4CFF-BF8A-395FF836E8EB}" presName="linNode" presStyleCnt="0"/>
      <dgm:spPr/>
    </dgm:pt>
    <dgm:pt modelId="{0EB1CBD8-6E93-45B0-8D5A-F92E24B5A10A}" type="pres">
      <dgm:prSet presAssocID="{DDB6D36C-38C8-4CFF-BF8A-395FF836E8EB}" presName="parentText" presStyleLbl="node1" presStyleIdx="2" presStyleCnt="8" custScaleX="188418">
        <dgm:presLayoutVars>
          <dgm:chMax val="1"/>
          <dgm:bulletEnabled val="1"/>
        </dgm:presLayoutVars>
      </dgm:prSet>
      <dgm:spPr/>
    </dgm:pt>
    <dgm:pt modelId="{9366E440-BCAE-4E58-AEB7-A003ED4D0257}" type="pres">
      <dgm:prSet presAssocID="{3F8D286D-B9B1-4ED0-8274-F10A823423EB}" presName="sp" presStyleCnt="0"/>
      <dgm:spPr/>
    </dgm:pt>
    <dgm:pt modelId="{44A1BC2A-23D0-4DFA-B79D-A090527E6B3A}" type="pres">
      <dgm:prSet presAssocID="{1FD39998-ECA3-4FAD-8C09-F1BC9E536CED}" presName="linNode" presStyleCnt="0"/>
      <dgm:spPr/>
    </dgm:pt>
    <dgm:pt modelId="{0929D1B9-F82B-4177-970F-84CE67F8FB76}" type="pres">
      <dgm:prSet presAssocID="{1FD39998-ECA3-4FAD-8C09-F1BC9E536CED}" presName="parentText" presStyleLbl="node1" presStyleIdx="3" presStyleCnt="8" custScaleX="188418">
        <dgm:presLayoutVars>
          <dgm:chMax val="1"/>
          <dgm:bulletEnabled val="1"/>
        </dgm:presLayoutVars>
      </dgm:prSet>
      <dgm:spPr/>
    </dgm:pt>
    <dgm:pt modelId="{601F71EB-C4C9-402B-ACFE-68A27B87D657}" type="pres">
      <dgm:prSet presAssocID="{1AA64945-6886-4F05-BB7B-46F258E65813}" presName="sp" presStyleCnt="0"/>
      <dgm:spPr/>
    </dgm:pt>
    <dgm:pt modelId="{B1328A3C-A8DE-4DDF-9913-6C01A19B3AF7}" type="pres">
      <dgm:prSet presAssocID="{B407C979-F4E6-4DA7-A62A-20C2B70B0F09}" presName="linNode" presStyleCnt="0"/>
      <dgm:spPr/>
    </dgm:pt>
    <dgm:pt modelId="{BE0BAC55-982C-48B2-9E79-6B6351077143}" type="pres">
      <dgm:prSet presAssocID="{B407C979-F4E6-4DA7-A62A-20C2B70B0F09}" presName="parentText" presStyleLbl="node1" presStyleIdx="4" presStyleCnt="8" custScaleX="188418">
        <dgm:presLayoutVars>
          <dgm:chMax val="1"/>
          <dgm:bulletEnabled val="1"/>
        </dgm:presLayoutVars>
      </dgm:prSet>
      <dgm:spPr/>
    </dgm:pt>
    <dgm:pt modelId="{EA6E91BB-A351-48D7-820F-CD986C78105F}" type="pres">
      <dgm:prSet presAssocID="{80D3A139-05BE-4DF4-B29E-EAE9AA4BAD1C}" presName="sp" presStyleCnt="0"/>
      <dgm:spPr/>
    </dgm:pt>
    <dgm:pt modelId="{8E3F952A-FA91-4FB9-ADA6-1501634CE416}" type="pres">
      <dgm:prSet presAssocID="{6669BBAB-3AF4-4D5B-B8CE-CF94DCA84A58}" presName="linNode" presStyleCnt="0"/>
      <dgm:spPr/>
    </dgm:pt>
    <dgm:pt modelId="{258A2859-89F7-4C77-8CC3-25FC045F27BD}" type="pres">
      <dgm:prSet presAssocID="{6669BBAB-3AF4-4D5B-B8CE-CF94DCA84A58}" presName="parentText" presStyleLbl="node1" presStyleIdx="5" presStyleCnt="8" custScaleX="188418">
        <dgm:presLayoutVars>
          <dgm:chMax val="1"/>
          <dgm:bulletEnabled val="1"/>
        </dgm:presLayoutVars>
      </dgm:prSet>
      <dgm:spPr/>
    </dgm:pt>
    <dgm:pt modelId="{BCA67A51-ACF6-4C05-B2EA-3A0DEBBC3A17}" type="pres">
      <dgm:prSet presAssocID="{11DAB254-0CBB-4967-BDED-1459E03081CA}" presName="sp" presStyleCnt="0"/>
      <dgm:spPr/>
    </dgm:pt>
    <dgm:pt modelId="{18DA7B3B-F260-4546-89C1-07AC91DA9A6C}" type="pres">
      <dgm:prSet presAssocID="{B866035D-B1E5-4235-B116-87AF09C748B0}" presName="linNode" presStyleCnt="0"/>
      <dgm:spPr/>
    </dgm:pt>
    <dgm:pt modelId="{443510A1-F2FF-428C-ADFC-F3C45BF82D82}" type="pres">
      <dgm:prSet presAssocID="{B866035D-B1E5-4235-B116-87AF09C748B0}" presName="parentText" presStyleLbl="node1" presStyleIdx="6" presStyleCnt="8" custScaleX="188418">
        <dgm:presLayoutVars>
          <dgm:chMax val="1"/>
          <dgm:bulletEnabled val="1"/>
        </dgm:presLayoutVars>
      </dgm:prSet>
      <dgm:spPr/>
    </dgm:pt>
    <dgm:pt modelId="{A0F00C90-7B10-4AB5-80FF-3BD38606453E}" type="pres">
      <dgm:prSet presAssocID="{9930C872-0DD4-4A71-AFD9-240432AF7906}" presName="sp" presStyleCnt="0"/>
      <dgm:spPr/>
    </dgm:pt>
    <dgm:pt modelId="{2471F41F-5A56-42F6-90E6-A18036AEC20C}" type="pres">
      <dgm:prSet presAssocID="{CACAB049-602B-4E1A-8361-FB874D52F583}" presName="linNode" presStyleCnt="0"/>
      <dgm:spPr/>
    </dgm:pt>
    <dgm:pt modelId="{AB95A72B-00A2-427A-A57E-A1709910D56C}" type="pres">
      <dgm:prSet presAssocID="{CACAB049-602B-4E1A-8361-FB874D52F583}" presName="parentText" presStyleLbl="node1" presStyleIdx="7" presStyleCnt="8" custScaleX="188418">
        <dgm:presLayoutVars>
          <dgm:chMax val="1"/>
          <dgm:bulletEnabled val="1"/>
        </dgm:presLayoutVars>
      </dgm:prSet>
      <dgm:spPr/>
    </dgm:pt>
  </dgm:ptLst>
  <dgm:cxnLst>
    <dgm:cxn modelId="{B776F640-5AF0-498E-B5E6-3C886B2C937A}" type="presOf" srcId="{AB068C79-A562-4F29-9F91-621F2ABFD210}" destId="{09B6695F-4C1C-4884-B0B0-D96AA6230C13}" srcOrd="0" destOrd="0" presId="urn:microsoft.com/office/officeart/2005/8/layout/vList5"/>
    <dgm:cxn modelId="{9FB31B5E-E774-4AB8-B30F-D5893AB405AB}" srcId="{4E8B0EBE-59E7-4FC7-AA22-DD7FC7E2280B}" destId="{CFA43D52-EB70-4324-AB7B-9D6A8247147D}" srcOrd="1" destOrd="0" parTransId="{F5993CE8-120F-46EF-9D7E-7D617764323B}" sibTransId="{773BDD0C-EA14-4E5A-9CEC-0B513C4F36F5}"/>
    <dgm:cxn modelId="{7B63DC47-9959-463B-9B36-451F2D588D0C}" type="presOf" srcId="{4E8B0EBE-59E7-4FC7-AA22-DD7FC7E2280B}" destId="{50C4779B-A40A-40AE-880B-AAF40BEC07AB}" srcOrd="0" destOrd="0" presId="urn:microsoft.com/office/officeart/2005/8/layout/vList5"/>
    <dgm:cxn modelId="{4C0E884E-64F7-403C-937D-B5E485D78580}" srcId="{4E8B0EBE-59E7-4FC7-AA22-DD7FC7E2280B}" destId="{6669BBAB-3AF4-4D5B-B8CE-CF94DCA84A58}" srcOrd="5" destOrd="0" parTransId="{208ACA38-428E-45B7-8A11-448C54E8957E}" sibTransId="{11DAB254-0CBB-4967-BDED-1459E03081CA}"/>
    <dgm:cxn modelId="{32AE846F-2031-4F99-BC1B-B49E98370CFB}" srcId="{4E8B0EBE-59E7-4FC7-AA22-DD7FC7E2280B}" destId="{B866035D-B1E5-4235-B116-87AF09C748B0}" srcOrd="6" destOrd="0" parTransId="{85A5C8B6-A77F-491C-B26B-951F580EC2E6}" sibTransId="{9930C872-0DD4-4A71-AFD9-240432AF7906}"/>
    <dgm:cxn modelId="{89231871-D656-4D41-BD80-C345559F8799}" srcId="{4E8B0EBE-59E7-4FC7-AA22-DD7FC7E2280B}" destId="{B407C979-F4E6-4DA7-A62A-20C2B70B0F09}" srcOrd="4" destOrd="0" parTransId="{27D582BC-13FE-48E6-BEF6-47D83A94A814}" sibTransId="{80D3A139-05BE-4DF4-B29E-EAE9AA4BAD1C}"/>
    <dgm:cxn modelId="{D2560178-634E-4980-9ABF-7E9E88D53573}" type="presOf" srcId="{CACAB049-602B-4E1A-8361-FB874D52F583}" destId="{AB95A72B-00A2-427A-A57E-A1709910D56C}" srcOrd="0" destOrd="0" presId="urn:microsoft.com/office/officeart/2005/8/layout/vList5"/>
    <dgm:cxn modelId="{BE17E09A-B28D-4EF4-89EE-BC3F5AD627A4}" type="presOf" srcId="{CFA43D52-EB70-4324-AB7B-9D6A8247147D}" destId="{876E994E-1B9C-4C41-816C-4BCF57F5EDF4}" srcOrd="0" destOrd="0" presId="urn:microsoft.com/office/officeart/2005/8/layout/vList5"/>
    <dgm:cxn modelId="{F202909C-4AD5-47C9-8656-611FE87D273A}" srcId="{4E8B0EBE-59E7-4FC7-AA22-DD7FC7E2280B}" destId="{AB068C79-A562-4F29-9F91-621F2ABFD210}" srcOrd="0" destOrd="0" parTransId="{A696B5A1-53EC-499C-A73E-8E9CD86D5B69}" sibTransId="{D4A6FAE2-86E2-46D7-B56F-5B10B38C82AE}"/>
    <dgm:cxn modelId="{BDF2FAAD-245E-4DCF-B7A6-CCE55D54DFD0}" type="presOf" srcId="{B407C979-F4E6-4DA7-A62A-20C2B70B0F09}" destId="{BE0BAC55-982C-48B2-9E79-6B6351077143}" srcOrd="0" destOrd="0" presId="urn:microsoft.com/office/officeart/2005/8/layout/vList5"/>
    <dgm:cxn modelId="{3CBE5DC1-5C98-4731-A81B-2591337D73E3}" type="presOf" srcId="{6669BBAB-3AF4-4D5B-B8CE-CF94DCA84A58}" destId="{258A2859-89F7-4C77-8CC3-25FC045F27BD}" srcOrd="0" destOrd="0" presId="urn:microsoft.com/office/officeart/2005/8/layout/vList5"/>
    <dgm:cxn modelId="{7E7E3ACC-666D-481B-A68B-7C570A39EFC4}" srcId="{4E8B0EBE-59E7-4FC7-AA22-DD7FC7E2280B}" destId="{CACAB049-602B-4E1A-8361-FB874D52F583}" srcOrd="7" destOrd="0" parTransId="{7B088F74-8CD0-47CA-B1C4-7FB2049D6CFF}" sibTransId="{111EA63B-C7CD-47EE-BFA4-D8C9C068B41A}"/>
    <dgm:cxn modelId="{00879FD3-8189-41B5-B08C-AB9C7C84A6DA}" type="presOf" srcId="{DDB6D36C-38C8-4CFF-BF8A-395FF836E8EB}" destId="{0EB1CBD8-6E93-45B0-8D5A-F92E24B5A10A}" srcOrd="0" destOrd="0" presId="urn:microsoft.com/office/officeart/2005/8/layout/vList5"/>
    <dgm:cxn modelId="{25B008DC-AEE0-4F48-A675-837FB8F3E085}" srcId="{4E8B0EBE-59E7-4FC7-AA22-DD7FC7E2280B}" destId="{1FD39998-ECA3-4FAD-8C09-F1BC9E536CED}" srcOrd="3" destOrd="0" parTransId="{154EF965-5B56-43F8-894F-4A824C1E4469}" sibTransId="{1AA64945-6886-4F05-BB7B-46F258E65813}"/>
    <dgm:cxn modelId="{4AF620EA-2A9E-4D71-AD18-6296A752D0FA}" type="presOf" srcId="{B866035D-B1E5-4235-B116-87AF09C748B0}" destId="{443510A1-F2FF-428C-ADFC-F3C45BF82D82}" srcOrd="0" destOrd="0" presId="urn:microsoft.com/office/officeart/2005/8/layout/vList5"/>
    <dgm:cxn modelId="{FE5200EB-DB90-46F8-8B28-87D8DACDFFE8}" type="presOf" srcId="{1FD39998-ECA3-4FAD-8C09-F1BC9E536CED}" destId="{0929D1B9-F82B-4177-970F-84CE67F8FB76}" srcOrd="0" destOrd="0" presId="urn:microsoft.com/office/officeart/2005/8/layout/vList5"/>
    <dgm:cxn modelId="{143444EB-53DD-4A4C-8427-DD04DA6CDD96}" srcId="{4E8B0EBE-59E7-4FC7-AA22-DD7FC7E2280B}" destId="{DDB6D36C-38C8-4CFF-BF8A-395FF836E8EB}" srcOrd="2" destOrd="0" parTransId="{7F997F97-00EA-4E54-9B67-E0AC84A65955}" sibTransId="{3F8D286D-B9B1-4ED0-8274-F10A823423EB}"/>
    <dgm:cxn modelId="{FAC32E9B-C5DA-4EE2-B3B1-15D88C49B4BB}" type="presParOf" srcId="{50C4779B-A40A-40AE-880B-AAF40BEC07AB}" destId="{7E0E9315-EB72-424D-8A96-7F0169FC2F8A}" srcOrd="0" destOrd="0" presId="urn:microsoft.com/office/officeart/2005/8/layout/vList5"/>
    <dgm:cxn modelId="{7EE5DF43-7444-47AB-8C0A-8B760AD533BF}" type="presParOf" srcId="{7E0E9315-EB72-424D-8A96-7F0169FC2F8A}" destId="{09B6695F-4C1C-4884-B0B0-D96AA6230C13}" srcOrd="0" destOrd="0" presId="urn:microsoft.com/office/officeart/2005/8/layout/vList5"/>
    <dgm:cxn modelId="{34C824C6-0940-4B60-B3C2-ABDD8C8E690E}" type="presParOf" srcId="{50C4779B-A40A-40AE-880B-AAF40BEC07AB}" destId="{B8B354B9-0DF6-4F21-B55E-B2F2EBA917AD}" srcOrd="1" destOrd="0" presId="urn:microsoft.com/office/officeart/2005/8/layout/vList5"/>
    <dgm:cxn modelId="{36BF1DA8-DB04-4403-81F1-8B1F39512A82}" type="presParOf" srcId="{50C4779B-A40A-40AE-880B-AAF40BEC07AB}" destId="{78FD2B7A-2C75-4144-BDF5-BA82ED6E4C20}" srcOrd="2" destOrd="0" presId="urn:microsoft.com/office/officeart/2005/8/layout/vList5"/>
    <dgm:cxn modelId="{B06E4C49-E90F-40EB-BE0B-A2E87A8A3B19}" type="presParOf" srcId="{78FD2B7A-2C75-4144-BDF5-BA82ED6E4C20}" destId="{876E994E-1B9C-4C41-816C-4BCF57F5EDF4}" srcOrd="0" destOrd="0" presId="urn:microsoft.com/office/officeart/2005/8/layout/vList5"/>
    <dgm:cxn modelId="{68A12D5A-429D-400E-BF76-C9CC4E4544F3}" type="presParOf" srcId="{50C4779B-A40A-40AE-880B-AAF40BEC07AB}" destId="{69B9F735-470D-43CF-B74C-42C9BFE97E4D}" srcOrd="3" destOrd="0" presId="urn:microsoft.com/office/officeart/2005/8/layout/vList5"/>
    <dgm:cxn modelId="{A6031EE3-454A-4829-9F3E-0B6A4A08151B}" type="presParOf" srcId="{50C4779B-A40A-40AE-880B-AAF40BEC07AB}" destId="{C6A8EAAA-817A-45CC-B7E9-6854A0BF407F}" srcOrd="4" destOrd="0" presId="urn:microsoft.com/office/officeart/2005/8/layout/vList5"/>
    <dgm:cxn modelId="{FF0D3E66-62F1-41AD-B02F-8F9E75D4AB51}" type="presParOf" srcId="{C6A8EAAA-817A-45CC-B7E9-6854A0BF407F}" destId="{0EB1CBD8-6E93-45B0-8D5A-F92E24B5A10A}" srcOrd="0" destOrd="0" presId="urn:microsoft.com/office/officeart/2005/8/layout/vList5"/>
    <dgm:cxn modelId="{727A34CF-9FF5-460E-995C-14418381D866}" type="presParOf" srcId="{50C4779B-A40A-40AE-880B-AAF40BEC07AB}" destId="{9366E440-BCAE-4E58-AEB7-A003ED4D0257}" srcOrd="5" destOrd="0" presId="urn:microsoft.com/office/officeart/2005/8/layout/vList5"/>
    <dgm:cxn modelId="{E840D2DB-FAED-4258-B9B4-96A165B56212}" type="presParOf" srcId="{50C4779B-A40A-40AE-880B-AAF40BEC07AB}" destId="{44A1BC2A-23D0-4DFA-B79D-A090527E6B3A}" srcOrd="6" destOrd="0" presId="urn:microsoft.com/office/officeart/2005/8/layout/vList5"/>
    <dgm:cxn modelId="{9414D545-F221-46AF-BCEC-CAEF5EB3F47F}" type="presParOf" srcId="{44A1BC2A-23D0-4DFA-B79D-A090527E6B3A}" destId="{0929D1B9-F82B-4177-970F-84CE67F8FB76}" srcOrd="0" destOrd="0" presId="urn:microsoft.com/office/officeart/2005/8/layout/vList5"/>
    <dgm:cxn modelId="{7DBC89DF-AC77-4E04-91BD-CF14CFD1096D}" type="presParOf" srcId="{50C4779B-A40A-40AE-880B-AAF40BEC07AB}" destId="{601F71EB-C4C9-402B-ACFE-68A27B87D657}" srcOrd="7" destOrd="0" presId="urn:microsoft.com/office/officeart/2005/8/layout/vList5"/>
    <dgm:cxn modelId="{69F97C8F-400D-4162-946D-4520A8C52CDD}" type="presParOf" srcId="{50C4779B-A40A-40AE-880B-AAF40BEC07AB}" destId="{B1328A3C-A8DE-4DDF-9913-6C01A19B3AF7}" srcOrd="8" destOrd="0" presId="urn:microsoft.com/office/officeart/2005/8/layout/vList5"/>
    <dgm:cxn modelId="{03382F10-744C-41AC-B8C9-51E33E9EA5B2}" type="presParOf" srcId="{B1328A3C-A8DE-4DDF-9913-6C01A19B3AF7}" destId="{BE0BAC55-982C-48B2-9E79-6B6351077143}" srcOrd="0" destOrd="0" presId="urn:microsoft.com/office/officeart/2005/8/layout/vList5"/>
    <dgm:cxn modelId="{17554428-7958-4544-A79C-45BA736BB7C3}" type="presParOf" srcId="{50C4779B-A40A-40AE-880B-AAF40BEC07AB}" destId="{EA6E91BB-A351-48D7-820F-CD986C78105F}" srcOrd="9" destOrd="0" presId="urn:microsoft.com/office/officeart/2005/8/layout/vList5"/>
    <dgm:cxn modelId="{267D4AE7-2E2B-417E-BF00-24DDC7408754}" type="presParOf" srcId="{50C4779B-A40A-40AE-880B-AAF40BEC07AB}" destId="{8E3F952A-FA91-4FB9-ADA6-1501634CE416}" srcOrd="10" destOrd="0" presId="urn:microsoft.com/office/officeart/2005/8/layout/vList5"/>
    <dgm:cxn modelId="{23B5A487-9925-48DB-BD7B-61014EC5162F}" type="presParOf" srcId="{8E3F952A-FA91-4FB9-ADA6-1501634CE416}" destId="{258A2859-89F7-4C77-8CC3-25FC045F27BD}" srcOrd="0" destOrd="0" presId="urn:microsoft.com/office/officeart/2005/8/layout/vList5"/>
    <dgm:cxn modelId="{2A91B6AF-6DC2-417B-AB64-79B7141F69E8}" type="presParOf" srcId="{50C4779B-A40A-40AE-880B-AAF40BEC07AB}" destId="{BCA67A51-ACF6-4C05-B2EA-3A0DEBBC3A17}" srcOrd="11" destOrd="0" presId="urn:microsoft.com/office/officeart/2005/8/layout/vList5"/>
    <dgm:cxn modelId="{08D304EE-7B20-4F5B-B7D5-B146E23B73BE}" type="presParOf" srcId="{50C4779B-A40A-40AE-880B-AAF40BEC07AB}" destId="{18DA7B3B-F260-4546-89C1-07AC91DA9A6C}" srcOrd="12" destOrd="0" presId="urn:microsoft.com/office/officeart/2005/8/layout/vList5"/>
    <dgm:cxn modelId="{55AED5EA-662F-4117-B533-B9C75400A805}" type="presParOf" srcId="{18DA7B3B-F260-4546-89C1-07AC91DA9A6C}" destId="{443510A1-F2FF-428C-ADFC-F3C45BF82D82}" srcOrd="0" destOrd="0" presId="urn:microsoft.com/office/officeart/2005/8/layout/vList5"/>
    <dgm:cxn modelId="{DF78073F-EEA1-4F0A-B912-759F42CE074D}" type="presParOf" srcId="{50C4779B-A40A-40AE-880B-AAF40BEC07AB}" destId="{A0F00C90-7B10-4AB5-80FF-3BD38606453E}" srcOrd="13" destOrd="0" presId="urn:microsoft.com/office/officeart/2005/8/layout/vList5"/>
    <dgm:cxn modelId="{22586631-2DD9-4DD4-B73D-7B0025312AE5}" type="presParOf" srcId="{50C4779B-A40A-40AE-880B-AAF40BEC07AB}" destId="{2471F41F-5A56-42F6-90E6-A18036AEC20C}" srcOrd="14" destOrd="0" presId="urn:microsoft.com/office/officeart/2005/8/layout/vList5"/>
    <dgm:cxn modelId="{D0829EB2-BA6E-473B-84CD-4496FA89A82E}" type="presParOf" srcId="{2471F41F-5A56-42F6-90E6-A18036AEC20C}" destId="{AB95A72B-00A2-427A-A57E-A1709910D56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0FF0A5-BCBD-441D-87C2-A8CAC6C6ABC9}" type="doc">
      <dgm:prSet loTypeId="urn:microsoft.com/office/officeart/2005/8/layout/vList2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2BFCF069-69F7-4ABD-A54D-C2C12390E210}">
      <dgm:prSet phldrT="[Text]"/>
      <dgm:spPr>
        <a:solidFill>
          <a:srgbClr val="AB5122"/>
        </a:solidFill>
      </dgm:spPr>
      <dgm:t>
        <a:bodyPr/>
        <a:lstStyle/>
        <a:p>
          <a:r>
            <a:rPr lang="en-IN" b="1" dirty="0"/>
            <a:t>Customer Spending Behaviour:</a:t>
          </a:r>
        </a:p>
        <a:p>
          <a:r>
            <a:rPr lang="en-US" b="0" dirty="0"/>
            <a:t>With an average of 2.28 items per order, it is likely that combo deals or bundled meals are already being utilized. </a:t>
          </a:r>
        </a:p>
        <a:p>
          <a:r>
            <a:rPr lang="en-US" b="1" dirty="0"/>
            <a:t>Suggestion: </a:t>
          </a:r>
        </a:p>
        <a:p>
          <a:r>
            <a:rPr lang="en-US" b="0" dirty="0"/>
            <a:t>I’m seeing an opportunity here so I would suggest to encourage meal upgrades or add-on purchases, particularly during peak hours."</a:t>
          </a:r>
          <a:r>
            <a:rPr 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b="0" dirty="0"/>
        </a:p>
      </dgm:t>
    </dgm:pt>
    <dgm:pt modelId="{9348EA6E-8B8C-4FBE-93DC-A1C634440AC5}" type="parTrans" cxnId="{3FA3996C-220F-4916-A9EA-6C62F2320818}">
      <dgm:prSet/>
      <dgm:spPr/>
      <dgm:t>
        <a:bodyPr/>
        <a:lstStyle/>
        <a:p>
          <a:endParaRPr lang="en-IN"/>
        </a:p>
      </dgm:t>
    </dgm:pt>
    <dgm:pt modelId="{8C3AEF76-7337-42BA-8D02-6BC5AD880B57}" type="sibTrans" cxnId="{3FA3996C-220F-4916-A9EA-6C62F2320818}">
      <dgm:prSet/>
      <dgm:spPr/>
      <dgm:t>
        <a:bodyPr/>
        <a:lstStyle/>
        <a:p>
          <a:endParaRPr lang="en-IN"/>
        </a:p>
      </dgm:t>
    </dgm:pt>
    <dgm:pt modelId="{1F141000-82BB-4490-93B8-E603F86EADF2}">
      <dgm:prSet phldrT="[Text]"/>
      <dgm:spPr>
        <a:solidFill>
          <a:srgbClr val="AB5122"/>
        </a:solidFill>
      </dgm:spPr>
      <dgm:t>
        <a:bodyPr/>
        <a:lstStyle/>
        <a:p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High Revenue Reliance on Burgers:</a:t>
          </a:r>
        </a:p>
        <a:p>
          <a:pPr>
            <a:buNone/>
          </a:pP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Burger category leads significantly in both revenue and volume. </a:t>
          </a:r>
        </a:p>
        <a:p>
          <a:pPr>
            <a:buNone/>
          </a:pPr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>
            <a:buNone/>
          </a:pP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to enhance the menu or introduce rotating seasonal burger offers as it may help sustain customer interest and reduce category fatigue.</a:t>
          </a:r>
          <a:endParaRPr lang="en-IN" b="0" dirty="0"/>
        </a:p>
      </dgm:t>
    </dgm:pt>
    <dgm:pt modelId="{2161F92B-AD81-4C74-AB82-78412889E08B}" type="parTrans" cxnId="{6C9C522C-8009-498D-BCBB-DBC332ABEAAF}">
      <dgm:prSet/>
      <dgm:spPr/>
      <dgm:t>
        <a:bodyPr/>
        <a:lstStyle/>
        <a:p>
          <a:endParaRPr lang="en-IN"/>
        </a:p>
      </dgm:t>
    </dgm:pt>
    <dgm:pt modelId="{83790449-6FC4-493E-B3A7-B9E820FB8F88}" type="sibTrans" cxnId="{6C9C522C-8009-498D-BCBB-DBC332ABEAAF}">
      <dgm:prSet/>
      <dgm:spPr/>
      <dgm:t>
        <a:bodyPr/>
        <a:lstStyle/>
        <a:p>
          <a:endParaRPr lang="en-IN"/>
        </a:p>
      </dgm:t>
    </dgm:pt>
    <dgm:pt modelId="{46489924-B726-42E6-97B0-4AAEE32B29D7}">
      <dgm:prSet phldrT="[Text]"/>
      <dgm:spPr>
        <a:solidFill>
          <a:srgbClr val="AB5122"/>
        </a:solidFill>
      </dgm:spPr>
      <dgm:t>
        <a:bodyPr/>
        <a:lstStyle/>
        <a:p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Opportunity in Consistently Popular Items:</a:t>
          </a:r>
        </a:p>
        <a:p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Side Salad, while not high in unit price, leads in quantity. </a:t>
          </a:r>
        </a:p>
        <a:p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Suggestions:</a:t>
          </a:r>
        </a:p>
        <a:p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</a:t>
          </a: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Promoting it in value meals or driving add on sales with mains could increase overall AOV (Average Order Value).</a:t>
          </a:r>
          <a:endParaRPr lang="en-IN" b="0" dirty="0"/>
        </a:p>
      </dgm:t>
    </dgm:pt>
    <dgm:pt modelId="{49197765-8CF5-4514-972E-F78FCB89D343}" type="parTrans" cxnId="{F2D705A0-8DEB-4216-AF22-2648E1BF01C5}">
      <dgm:prSet/>
      <dgm:spPr/>
      <dgm:t>
        <a:bodyPr/>
        <a:lstStyle/>
        <a:p>
          <a:endParaRPr lang="en-IN"/>
        </a:p>
      </dgm:t>
    </dgm:pt>
    <dgm:pt modelId="{F884F29B-289F-42D0-B514-B7A6FCE4CFC6}" type="sibTrans" cxnId="{F2D705A0-8DEB-4216-AF22-2648E1BF01C5}">
      <dgm:prSet/>
      <dgm:spPr/>
      <dgm:t>
        <a:bodyPr/>
        <a:lstStyle/>
        <a:p>
          <a:endParaRPr lang="en-IN"/>
        </a:p>
      </dgm:t>
    </dgm:pt>
    <dgm:pt modelId="{EC7B3334-00E3-4F02-A01A-FCB90FD23FA5}" type="pres">
      <dgm:prSet presAssocID="{660FF0A5-BCBD-441D-87C2-A8CAC6C6ABC9}" presName="linear" presStyleCnt="0">
        <dgm:presLayoutVars>
          <dgm:animLvl val="lvl"/>
          <dgm:resizeHandles val="exact"/>
        </dgm:presLayoutVars>
      </dgm:prSet>
      <dgm:spPr/>
    </dgm:pt>
    <dgm:pt modelId="{4AB8A86E-C243-4604-BFBD-E9AA77B7962D}" type="pres">
      <dgm:prSet presAssocID="{2BFCF069-69F7-4ABD-A54D-C2C12390E210}" presName="parentText" presStyleLbl="node1" presStyleIdx="0" presStyleCnt="3" custScaleX="90909" custScaleY="90909">
        <dgm:presLayoutVars>
          <dgm:chMax val="0"/>
          <dgm:bulletEnabled val="1"/>
        </dgm:presLayoutVars>
      </dgm:prSet>
      <dgm:spPr/>
    </dgm:pt>
    <dgm:pt modelId="{33D508D9-C959-415C-9849-33F160EEE120}" type="pres">
      <dgm:prSet presAssocID="{8C3AEF76-7337-42BA-8D02-6BC5AD880B57}" presName="spacer" presStyleCnt="0"/>
      <dgm:spPr/>
    </dgm:pt>
    <dgm:pt modelId="{5F6C2C05-9008-4623-B870-D42A5AC54F3B}" type="pres">
      <dgm:prSet presAssocID="{1F141000-82BB-4490-93B8-E603F86EADF2}" presName="parentText" presStyleLbl="node1" presStyleIdx="1" presStyleCnt="3" custScaleX="90909" custScaleY="90909" custLinFactNeighborY="64011">
        <dgm:presLayoutVars>
          <dgm:chMax val="0"/>
          <dgm:bulletEnabled val="1"/>
        </dgm:presLayoutVars>
      </dgm:prSet>
      <dgm:spPr/>
    </dgm:pt>
    <dgm:pt modelId="{89D8FB89-EE89-4B55-B108-C78C2575821A}" type="pres">
      <dgm:prSet presAssocID="{83790449-6FC4-493E-B3A7-B9E820FB8F88}" presName="spacer" presStyleCnt="0"/>
      <dgm:spPr/>
    </dgm:pt>
    <dgm:pt modelId="{D218C4D3-30FA-4A1E-B42C-89D39E8C1B5B}" type="pres">
      <dgm:prSet presAssocID="{46489924-B726-42E6-97B0-4AAEE32B29D7}" presName="parentText" presStyleLbl="node1" presStyleIdx="2" presStyleCnt="3" custScaleX="90909" custScaleY="90909" custLinFactY="158" custLinFactNeighborY="100000">
        <dgm:presLayoutVars>
          <dgm:chMax val="0"/>
          <dgm:bulletEnabled val="1"/>
        </dgm:presLayoutVars>
      </dgm:prSet>
      <dgm:spPr/>
    </dgm:pt>
  </dgm:ptLst>
  <dgm:cxnLst>
    <dgm:cxn modelId="{6C9C522C-8009-498D-BCBB-DBC332ABEAAF}" srcId="{660FF0A5-BCBD-441D-87C2-A8CAC6C6ABC9}" destId="{1F141000-82BB-4490-93B8-E603F86EADF2}" srcOrd="1" destOrd="0" parTransId="{2161F92B-AD81-4C74-AB82-78412889E08B}" sibTransId="{83790449-6FC4-493E-B3A7-B9E820FB8F88}"/>
    <dgm:cxn modelId="{BE2AE343-022A-4CA5-A79E-87D74C9E474C}" type="presOf" srcId="{46489924-B726-42E6-97B0-4AAEE32B29D7}" destId="{D218C4D3-30FA-4A1E-B42C-89D39E8C1B5B}" srcOrd="0" destOrd="0" presId="urn:microsoft.com/office/officeart/2005/8/layout/vList2"/>
    <dgm:cxn modelId="{3FA3996C-220F-4916-A9EA-6C62F2320818}" srcId="{660FF0A5-BCBD-441D-87C2-A8CAC6C6ABC9}" destId="{2BFCF069-69F7-4ABD-A54D-C2C12390E210}" srcOrd="0" destOrd="0" parTransId="{9348EA6E-8B8C-4FBE-93DC-A1C634440AC5}" sibTransId="{8C3AEF76-7337-42BA-8D02-6BC5AD880B57}"/>
    <dgm:cxn modelId="{DBB1D58F-BA97-44E6-B2B5-E990FA6F1F44}" type="presOf" srcId="{2BFCF069-69F7-4ABD-A54D-C2C12390E210}" destId="{4AB8A86E-C243-4604-BFBD-E9AA77B7962D}" srcOrd="0" destOrd="0" presId="urn:microsoft.com/office/officeart/2005/8/layout/vList2"/>
    <dgm:cxn modelId="{F2D705A0-8DEB-4216-AF22-2648E1BF01C5}" srcId="{660FF0A5-BCBD-441D-87C2-A8CAC6C6ABC9}" destId="{46489924-B726-42E6-97B0-4AAEE32B29D7}" srcOrd="2" destOrd="0" parTransId="{49197765-8CF5-4514-972E-F78FCB89D343}" sibTransId="{F884F29B-289F-42D0-B514-B7A6FCE4CFC6}"/>
    <dgm:cxn modelId="{3781D1AC-7683-444A-BF73-A99FD98EA410}" type="presOf" srcId="{1F141000-82BB-4490-93B8-E603F86EADF2}" destId="{5F6C2C05-9008-4623-B870-D42A5AC54F3B}" srcOrd="0" destOrd="0" presId="urn:microsoft.com/office/officeart/2005/8/layout/vList2"/>
    <dgm:cxn modelId="{2A4702B3-DA54-4DAD-9FBD-41578508F2B8}" type="presOf" srcId="{660FF0A5-BCBD-441D-87C2-A8CAC6C6ABC9}" destId="{EC7B3334-00E3-4F02-A01A-FCB90FD23FA5}" srcOrd="0" destOrd="0" presId="urn:microsoft.com/office/officeart/2005/8/layout/vList2"/>
    <dgm:cxn modelId="{EC19CA9F-980A-4F4B-AD7C-D0321205DAB9}" type="presParOf" srcId="{EC7B3334-00E3-4F02-A01A-FCB90FD23FA5}" destId="{4AB8A86E-C243-4604-BFBD-E9AA77B7962D}" srcOrd="0" destOrd="0" presId="urn:microsoft.com/office/officeart/2005/8/layout/vList2"/>
    <dgm:cxn modelId="{F4E7478C-7E05-49B4-BD6D-61D743CFD730}" type="presParOf" srcId="{EC7B3334-00E3-4F02-A01A-FCB90FD23FA5}" destId="{33D508D9-C959-415C-9849-33F160EEE120}" srcOrd="1" destOrd="0" presId="urn:microsoft.com/office/officeart/2005/8/layout/vList2"/>
    <dgm:cxn modelId="{986C8319-51CD-49D5-9DC7-C41A42A893D1}" type="presParOf" srcId="{EC7B3334-00E3-4F02-A01A-FCB90FD23FA5}" destId="{5F6C2C05-9008-4623-B870-D42A5AC54F3B}" srcOrd="2" destOrd="0" presId="urn:microsoft.com/office/officeart/2005/8/layout/vList2"/>
    <dgm:cxn modelId="{BF582892-2A02-4244-B226-B2C3097B1D9D}" type="presParOf" srcId="{EC7B3334-00E3-4F02-A01A-FCB90FD23FA5}" destId="{89D8FB89-EE89-4B55-B108-C78C2575821A}" srcOrd="3" destOrd="0" presId="urn:microsoft.com/office/officeart/2005/8/layout/vList2"/>
    <dgm:cxn modelId="{1B588ADF-267D-4BF3-8757-E7502783F711}" type="presParOf" srcId="{EC7B3334-00E3-4F02-A01A-FCB90FD23FA5}" destId="{D218C4D3-30FA-4A1E-B42C-89D39E8C1B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0FF0A5-BCBD-441D-87C2-A8CAC6C6ABC9}" type="doc">
      <dgm:prSet loTypeId="urn:microsoft.com/office/officeart/2005/8/layout/vList2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2BFCF069-69F7-4ABD-A54D-C2C12390E210}">
      <dgm:prSet phldrT="[Text]" custT="1"/>
      <dgm:spPr>
        <a:solidFill>
          <a:srgbClr val="AB5122"/>
        </a:solidFill>
      </dgm:spPr>
      <dgm:t>
        <a:bodyPr/>
        <a:lstStyle/>
        <a:p>
          <a:r>
            <a:rPr lang="en-IN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Time-Based Promotions Potential:</a:t>
          </a:r>
        </a:p>
        <a:p>
          <a:pPr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Orders peak at lunch and evening snacks i.e. </a:t>
          </a:r>
          <a:r>
            <a:rPr lang="en-US" sz="14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12 PM–2 PM)  and (5 PM–7 PM)</a:t>
          </a:r>
        </a:p>
        <a:p>
          <a:pPr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a focused promotions or loyalty rewards during slower hours (3–5 PM and post-8 PM) could help spread demand more evenly.</a:t>
          </a:r>
          <a:endParaRPr lang="en-IN" sz="1400" b="0" kern="1200" dirty="0"/>
        </a:p>
      </dgm:t>
    </dgm:pt>
    <dgm:pt modelId="{9348EA6E-8B8C-4FBE-93DC-A1C634440AC5}" type="parTrans" cxnId="{3FA3996C-220F-4916-A9EA-6C62F2320818}">
      <dgm:prSet/>
      <dgm:spPr/>
      <dgm:t>
        <a:bodyPr/>
        <a:lstStyle/>
        <a:p>
          <a:endParaRPr lang="en-IN"/>
        </a:p>
      </dgm:t>
    </dgm:pt>
    <dgm:pt modelId="{8C3AEF76-7337-42BA-8D02-6BC5AD880B57}" type="sibTrans" cxnId="{3FA3996C-220F-4916-A9EA-6C62F2320818}">
      <dgm:prSet/>
      <dgm:spPr/>
      <dgm:t>
        <a:bodyPr/>
        <a:lstStyle/>
        <a:p>
          <a:endParaRPr lang="en-IN"/>
        </a:p>
      </dgm:t>
    </dgm:pt>
    <dgm:pt modelId="{1F141000-82BB-4490-93B8-E603F86EADF2}">
      <dgm:prSet phldrT="[Text]"/>
      <dgm:spPr>
        <a:solidFill>
          <a:srgbClr val="AB5122"/>
        </a:solidFill>
      </dgm:spPr>
      <dgm:t>
        <a:bodyPr/>
        <a:lstStyle/>
        <a:p>
          <a:r>
            <a:rPr lang="en-IN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Weekday Business Dominance:</a:t>
          </a:r>
        </a:p>
        <a:p>
          <a:pPr>
            <a:buNone/>
          </a:pP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Weekdays drive significantly more volume.</a:t>
          </a:r>
        </a:p>
        <a:p>
          <a:pPr>
            <a:buNone/>
          </a:pPr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>
            <a:buNone/>
          </a:pP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to introduce some weekend-specific offers as it could boost off-peak sales and balance operational load.</a:t>
          </a:r>
          <a:endParaRPr lang="en-IN" b="0" dirty="0"/>
        </a:p>
      </dgm:t>
    </dgm:pt>
    <dgm:pt modelId="{2161F92B-AD81-4C74-AB82-78412889E08B}" type="parTrans" cxnId="{6C9C522C-8009-498D-BCBB-DBC332ABEAAF}">
      <dgm:prSet/>
      <dgm:spPr/>
      <dgm:t>
        <a:bodyPr/>
        <a:lstStyle/>
        <a:p>
          <a:endParaRPr lang="en-IN"/>
        </a:p>
      </dgm:t>
    </dgm:pt>
    <dgm:pt modelId="{83790449-6FC4-493E-B3A7-B9E820FB8F88}" type="sibTrans" cxnId="{6C9C522C-8009-498D-BCBB-DBC332ABEAAF}">
      <dgm:prSet/>
      <dgm:spPr/>
      <dgm:t>
        <a:bodyPr/>
        <a:lstStyle/>
        <a:p>
          <a:endParaRPr lang="en-IN"/>
        </a:p>
      </dgm:t>
    </dgm:pt>
    <dgm:pt modelId="{46489924-B726-42E6-97B0-4AAEE32B29D7}">
      <dgm:prSet phldrT="[Text]"/>
      <dgm:spPr>
        <a:solidFill>
          <a:srgbClr val="AB5122"/>
        </a:solidFill>
      </dgm:spPr>
      <dgm:t>
        <a:bodyPr/>
        <a:lstStyle/>
        <a:p>
          <a:r>
            <a:rPr lang="en-IN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Promotions or Seasonality?</a:t>
          </a:r>
        </a:p>
        <a:p>
          <a:pPr>
            <a:buNone/>
          </a:pP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higher revenue month across all categories may point to effective promotions or seasonal effects. </a:t>
          </a:r>
        </a:p>
        <a:p>
          <a:pPr>
            <a:buNone/>
          </a:pPr>
          <a:r>
            <a:rPr lang="en-US" b="1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>
            <a:buNone/>
          </a:pPr>
          <a:r>
            <a:rPr lang="en-US" b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to analyze campaign effectiveness as it could guide future strategies for slower months.</a:t>
          </a:r>
          <a:endParaRPr lang="en-IN" b="0" dirty="0"/>
        </a:p>
      </dgm:t>
    </dgm:pt>
    <dgm:pt modelId="{49197765-8CF5-4514-972E-F78FCB89D343}" type="parTrans" cxnId="{F2D705A0-8DEB-4216-AF22-2648E1BF01C5}">
      <dgm:prSet/>
      <dgm:spPr/>
      <dgm:t>
        <a:bodyPr/>
        <a:lstStyle/>
        <a:p>
          <a:endParaRPr lang="en-IN"/>
        </a:p>
      </dgm:t>
    </dgm:pt>
    <dgm:pt modelId="{F884F29B-289F-42D0-B514-B7A6FCE4CFC6}" type="sibTrans" cxnId="{F2D705A0-8DEB-4216-AF22-2648E1BF01C5}">
      <dgm:prSet/>
      <dgm:spPr/>
      <dgm:t>
        <a:bodyPr/>
        <a:lstStyle/>
        <a:p>
          <a:endParaRPr lang="en-IN"/>
        </a:p>
      </dgm:t>
    </dgm:pt>
    <dgm:pt modelId="{EC7B3334-00E3-4F02-A01A-FCB90FD23FA5}" type="pres">
      <dgm:prSet presAssocID="{660FF0A5-BCBD-441D-87C2-A8CAC6C6ABC9}" presName="linear" presStyleCnt="0">
        <dgm:presLayoutVars>
          <dgm:animLvl val="lvl"/>
          <dgm:resizeHandles val="exact"/>
        </dgm:presLayoutVars>
      </dgm:prSet>
      <dgm:spPr/>
    </dgm:pt>
    <dgm:pt modelId="{4AB8A86E-C243-4604-BFBD-E9AA77B7962D}" type="pres">
      <dgm:prSet presAssocID="{2BFCF069-69F7-4ABD-A54D-C2C12390E210}" presName="parentText" presStyleLbl="node1" presStyleIdx="0" presStyleCnt="3" custScaleX="90909" custScaleY="90909">
        <dgm:presLayoutVars>
          <dgm:chMax val="0"/>
          <dgm:bulletEnabled val="1"/>
        </dgm:presLayoutVars>
      </dgm:prSet>
      <dgm:spPr/>
    </dgm:pt>
    <dgm:pt modelId="{33D508D9-C959-415C-9849-33F160EEE120}" type="pres">
      <dgm:prSet presAssocID="{8C3AEF76-7337-42BA-8D02-6BC5AD880B57}" presName="spacer" presStyleCnt="0"/>
      <dgm:spPr/>
    </dgm:pt>
    <dgm:pt modelId="{5F6C2C05-9008-4623-B870-D42A5AC54F3B}" type="pres">
      <dgm:prSet presAssocID="{1F141000-82BB-4490-93B8-E603F86EADF2}" presName="parentText" presStyleLbl="node1" presStyleIdx="1" presStyleCnt="3" custScaleX="90909" custScaleY="90909" custLinFactNeighborY="64011">
        <dgm:presLayoutVars>
          <dgm:chMax val="0"/>
          <dgm:bulletEnabled val="1"/>
        </dgm:presLayoutVars>
      </dgm:prSet>
      <dgm:spPr/>
    </dgm:pt>
    <dgm:pt modelId="{89D8FB89-EE89-4B55-B108-C78C2575821A}" type="pres">
      <dgm:prSet presAssocID="{83790449-6FC4-493E-B3A7-B9E820FB8F88}" presName="spacer" presStyleCnt="0"/>
      <dgm:spPr/>
    </dgm:pt>
    <dgm:pt modelId="{D218C4D3-30FA-4A1E-B42C-89D39E8C1B5B}" type="pres">
      <dgm:prSet presAssocID="{46489924-B726-42E6-97B0-4AAEE32B29D7}" presName="parentText" presStyleLbl="node1" presStyleIdx="2" presStyleCnt="3" custScaleX="90909" custScaleY="90909" custLinFactY="158" custLinFactNeighborY="100000">
        <dgm:presLayoutVars>
          <dgm:chMax val="0"/>
          <dgm:bulletEnabled val="1"/>
        </dgm:presLayoutVars>
      </dgm:prSet>
      <dgm:spPr/>
    </dgm:pt>
  </dgm:ptLst>
  <dgm:cxnLst>
    <dgm:cxn modelId="{6C9C522C-8009-498D-BCBB-DBC332ABEAAF}" srcId="{660FF0A5-BCBD-441D-87C2-A8CAC6C6ABC9}" destId="{1F141000-82BB-4490-93B8-E603F86EADF2}" srcOrd="1" destOrd="0" parTransId="{2161F92B-AD81-4C74-AB82-78412889E08B}" sibTransId="{83790449-6FC4-493E-B3A7-B9E820FB8F88}"/>
    <dgm:cxn modelId="{BE2AE343-022A-4CA5-A79E-87D74C9E474C}" type="presOf" srcId="{46489924-B726-42E6-97B0-4AAEE32B29D7}" destId="{D218C4D3-30FA-4A1E-B42C-89D39E8C1B5B}" srcOrd="0" destOrd="0" presId="urn:microsoft.com/office/officeart/2005/8/layout/vList2"/>
    <dgm:cxn modelId="{3FA3996C-220F-4916-A9EA-6C62F2320818}" srcId="{660FF0A5-BCBD-441D-87C2-A8CAC6C6ABC9}" destId="{2BFCF069-69F7-4ABD-A54D-C2C12390E210}" srcOrd="0" destOrd="0" parTransId="{9348EA6E-8B8C-4FBE-93DC-A1C634440AC5}" sibTransId="{8C3AEF76-7337-42BA-8D02-6BC5AD880B57}"/>
    <dgm:cxn modelId="{DBB1D58F-BA97-44E6-B2B5-E990FA6F1F44}" type="presOf" srcId="{2BFCF069-69F7-4ABD-A54D-C2C12390E210}" destId="{4AB8A86E-C243-4604-BFBD-E9AA77B7962D}" srcOrd="0" destOrd="0" presId="urn:microsoft.com/office/officeart/2005/8/layout/vList2"/>
    <dgm:cxn modelId="{F2D705A0-8DEB-4216-AF22-2648E1BF01C5}" srcId="{660FF0A5-BCBD-441D-87C2-A8CAC6C6ABC9}" destId="{46489924-B726-42E6-97B0-4AAEE32B29D7}" srcOrd="2" destOrd="0" parTransId="{49197765-8CF5-4514-972E-F78FCB89D343}" sibTransId="{F884F29B-289F-42D0-B514-B7A6FCE4CFC6}"/>
    <dgm:cxn modelId="{3781D1AC-7683-444A-BF73-A99FD98EA410}" type="presOf" srcId="{1F141000-82BB-4490-93B8-E603F86EADF2}" destId="{5F6C2C05-9008-4623-B870-D42A5AC54F3B}" srcOrd="0" destOrd="0" presId="urn:microsoft.com/office/officeart/2005/8/layout/vList2"/>
    <dgm:cxn modelId="{2A4702B3-DA54-4DAD-9FBD-41578508F2B8}" type="presOf" srcId="{660FF0A5-BCBD-441D-87C2-A8CAC6C6ABC9}" destId="{EC7B3334-00E3-4F02-A01A-FCB90FD23FA5}" srcOrd="0" destOrd="0" presId="urn:microsoft.com/office/officeart/2005/8/layout/vList2"/>
    <dgm:cxn modelId="{EC19CA9F-980A-4F4B-AD7C-D0321205DAB9}" type="presParOf" srcId="{EC7B3334-00E3-4F02-A01A-FCB90FD23FA5}" destId="{4AB8A86E-C243-4604-BFBD-E9AA77B7962D}" srcOrd="0" destOrd="0" presId="urn:microsoft.com/office/officeart/2005/8/layout/vList2"/>
    <dgm:cxn modelId="{F4E7478C-7E05-49B4-BD6D-61D743CFD730}" type="presParOf" srcId="{EC7B3334-00E3-4F02-A01A-FCB90FD23FA5}" destId="{33D508D9-C959-415C-9849-33F160EEE120}" srcOrd="1" destOrd="0" presId="urn:microsoft.com/office/officeart/2005/8/layout/vList2"/>
    <dgm:cxn modelId="{986C8319-51CD-49D5-9DC7-C41A42A893D1}" type="presParOf" srcId="{EC7B3334-00E3-4F02-A01A-FCB90FD23FA5}" destId="{5F6C2C05-9008-4623-B870-D42A5AC54F3B}" srcOrd="2" destOrd="0" presId="urn:microsoft.com/office/officeart/2005/8/layout/vList2"/>
    <dgm:cxn modelId="{BF582892-2A02-4244-B226-B2C3097B1D9D}" type="presParOf" srcId="{EC7B3334-00E3-4F02-A01A-FCB90FD23FA5}" destId="{89D8FB89-EE89-4B55-B108-C78C2575821A}" srcOrd="3" destOrd="0" presId="urn:microsoft.com/office/officeart/2005/8/layout/vList2"/>
    <dgm:cxn modelId="{1B588ADF-267D-4BF3-8757-E7502783F711}" type="presParOf" srcId="{EC7B3334-00E3-4F02-A01A-FCB90FD23FA5}" destId="{D218C4D3-30FA-4A1E-B42C-89D39E8C1B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8A86E-C243-4604-BFBD-E9AA77B7962D}">
      <dsp:nvSpPr>
        <dsp:cNvPr id="0" name=""/>
        <dsp:cNvSpPr/>
      </dsp:nvSpPr>
      <dsp:spPr>
        <a:xfrm>
          <a:off x="0" y="386741"/>
          <a:ext cx="6744907" cy="2314260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Our sales dashboard gives a clear picture of how customers are ordering, which items are the most popular and how revenue is spread out over time and across different product categories.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Between </a:t>
          </a:r>
          <a:r>
            <a:rPr lang="en-US" sz="1600" b="1" kern="1200" dirty="0"/>
            <a:t>January and March 2023</a:t>
          </a:r>
          <a:r>
            <a:rPr lang="en-US" sz="1600" kern="1200" dirty="0"/>
            <a:t>, we received a total of </a:t>
          </a:r>
          <a:r>
            <a:rPr lang="en-US" sz="1600" b="1" kern="1200" dirty="0"/>
            <a:t>5,370 </a:t>
          </a:r>
          <a:r>
            <a:rPr lang="en-US" sz="1600" kern="1200" dirty="0"/>
            <a:t>orders. On average, each order included about </a:t>
          </a:r>
          <a:r>
            <a:rPr lang="en-US" sz="1600" b="1" kern="1200" dirty="0"/>
            <a:t>2.3 </a:t>
          </a:r>
          <a:r>
            <a:rPr lang="en-US" sz="1600" kern="1200" dirty="0"/>
            <a:t>items. The </a:t>
          </a:r>
          <a:r>
            <a:rPr lang="en-US" sz="1600" b="1" kern="1200" dirty="0"/>
            <a:t>Side Salad </a:t>
          </a:r>
          <a:r>
            <a:rPr lang="en-US" sz="1600" kern="1200" dirty="0"/>
            <a:t>was the top-selling item during this time, standing out as a customer favorite</a:t>
          </a: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600" kern="1200" dirty="0"/>
        </a:p>
      </dsp:txBody>
      <dsp:txXfrm>
        <a:off x="112973" y="499714"/>
        <a:ext cx="6518961" cy="2088314"/>
      </dsp:txXfrm>
    </dsp:sp>
    <dsp:sp modelId="{5F6C2C05-9008-4623-B870-D42A5AC54F3B}">
      <dsp:nvSpPr>
        <dsp:cNvPr id="0" name=""/>
        <dsp:cNvSpPr/>
      </dsp:nvSpPr>
      <dsp:spPr>
        <a:xfrm>
          <a:off x="0" y="2747081"/>
          <a:ext cx="6744907" cy="2314260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Most of the revenue comes from </a:t>
          </a:r>
          <a:r>
            <a:rPr lang="en-US" sz="1600" b="1" kern="1200" dirty="0"/>
            <a:t>burgers</a:t>
          </a:r>
          <a:r>
            <a:rPr lang="en-US" sz="1600" kern="1200" dirty="0"/>
            <a:t>, followed by </a:t>
          </a:r>
          <a:r>
            <a:rPr lang="en-US" sz="1600" b="1" kern="1200" dirty="0"/>
            <a:t>chicken dishes</a:t>
          </a:r>
          <a:r>
            <a:rPr lang="en-US" sz="1600" kern="1200" dirty="0"/>
            <a:t> and </a:t>
          </a:r>
          <a:r>
            <a:rPr lang="en-US" sz="1600" b="1" kern="1200" dirty="0"/>
            <a:t>salads</a:t>
          </a:r>
          <a:r>
            <a:rPr lang="en-US" sz="1600" kern="1200" dirty="0"/>
            <a:t>, with </a:t>
          </a:r>
          <a:r>
            <a:rPr lang="en-US" sz="1600" b="1" kern="1200" dirty="0"/>
            <a:t>fries and shakes</a:t>
          </a:r>
          <a:r>
            <a:rPr lang="en-US" sz="1600" kern="1200" dirty="0"/>
            <a:t> also making a solid contribution.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Order volume tends to </a:t>
          </a:r>
          <a:r>
            <a:rPr lang="en-US" sz="1600" b="1" kern="1200" dirty="0"/>
            <a:t>peak around lunchtime (12 PM–2 PM)</a:t>
          </a:r>
          <a:r>
            <a:rPr lang="en-US" sz="1600" kern="1200" dirty="0"/>
            <a:t> and again in the </a:t>
          </a:r>
          <a:r>
            <a:rPr lang="en-US" sz="1600" b="1" kern="1200" dirty="0"/>
            <a:t>early evening (5 PM–7 PM)</a:t>
          </a:r>
          <a:r>
            <a:rPr lang="en-US" sz="1600" kern="1200" dirty="0"/>
            <a:t>. Weekdays are especially busy, with </a:t>
          </a:r>
          <a:r>
            <a:rPr lang="en-US" sz="1600" b="1" kern="1200" dirty="0"/>
            <a:t>about 160% more dishes ordered compared to weekends</a:t>
          </a:r>
          <a:r>
            <a:rPr lang="en-US" sz="16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analysis helps us identify the </a:t>
          </a:r>
          <a:r>
            <a:rPr lang="en-US" sz="1600" b="1" kern="1200" dirty="0"/>
            <a:t>top-performing menu items</a:t>
          </a:r>
          <a:r>
            <a:rPr lang="en-US" sz="1600" kern="1200" dirty="0"/>
            <a:t>, understand the </a:t>
          </a:r>
          <a:r>
            <a:rPr lang="en-US" sz="1600" b="1" kern="1200" dirty="0"/>
            <a:t>busiest hours</a:t>
          </a:r>
          <a:r>
            <a:rPr lang="en-US" sz="1600" kern="1200" dirty="0"/>
            <a:t>, and spot opportunities for targeted promotions based on </a:t>
          </a:r>
          <a:r>
            <a:rPr lang="en-US" sz="1600" b="1" kern="1200" dirty="0"/>
            <a:t>product category and time of day</a:t>
          </a:r>
          <a:r>
            <a:rPr lang="en-US" sz="1600" kern="1200" dirty="0"/>
            <a:t>.</a:t>
          </a:r>
          <a:endParaRPr lang="en-IN" sz="1600" kern="1200" dirty="0"/>
        </a:p>
      </dsp:txBody>
      <dsp:txXfrm>
        <a:off x="112973" y="2860054"/>
        <a:ext cx="6518961" cy="2088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6695F-4C1C-4884-B0B0-D96AA6230C13}">
      <dsp:nvSpPr>
        <dsp:cNvPr id="0" name=""/>
        <dsp:cNvSpPr/>
      </dsp:nvSpPr>
      <dsp:spPr>
        <a:xfrm>
          <a:off x="1246898" y="216"/>
          <a:ext cx="5260248" cy="65241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Total sales revenue during the period: </a:t>
          </a:r>
          <a:r>
            <a:rPr lang="en-IN" sz="16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$61,626.29</a:t>
          </a:r>
          <a:endParaRPr lang="en-IN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32064"/>
        <a:ext cx="5196552" cy="588717"/>
      </dsp:txXfrm>
    </dsp:sp>
    <dsp:sp modelId="{876E994E-1B9C-4C41-816C-4BCF57F5EDF4}">
      <dsp:nvSpPr>
        <dsp:cNvPr id="0" name=""/>
        <dsp:cNvSpPr/>
      </dsp:nvSpPr>
      <dsp:spPr>
        <a:xfrm>
          <a:off x="1246898" y="685249"/>
          <a:ext cx="5260248" cy="652413"/>
        </a:xfrm>
        <a:prstGeom prst="roundRect">
          <a:avLst/>
        </a:prstGeom>
        <a:solidFill>
          <a:schemeClr val="accent2">
            <a:shade val="80000"/>
            <a:hueOff val="-65001"/>
            <a:satOff val="1216"/>
            <a:lumOff val="387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Top-performing category: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Burger (</a:t>
          </a:r>
          <a:r>
            <a:rPr lang="en-IN" sz="16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$21,639.01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revenue)</a:t>
          </a:r>
          <a:endParaRPr lang="en-IN" sz="1600" b="1" i="0" kern="1200" baseline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717097"/>
        <a:ext cx="5196552" cy="588717"/>
      </dsp:txXfrm>
    </dsp:sp>
    <dsp:sp modelId="{0EB1CBD8-6E93-45B0-8D5A-F92E24B5A10A}">
      <dsp:nvSpPr>
        <dsp:cNvPr id="0" name=""/>
        <dsp:cNvSpPr/>
      </dsp:nvSpPr>
      <dsp:spPr>
        <a:xfrm>
          <a:off x="1246898" y="1370283"/>
          <a:ext cx="5259606" cy="652413"/>
        </a:xfrm>
        <a:prstGeom prst="roundRect">
          <a:avLst/>
        </a:prstGeom>
        <a:solidFill>
          <a:schemeClr val="accent2">
            <a:shade val="80000"/>
            <a:hueOff val="-130001"/>
            <a:satOff val="2431"/>
            <a:lumOff val="774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Most popular item: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Side Salad(631 orders)</a:t>
          </a:r>
          <a:endParaRPr lang="en-IN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1402131"/>
        <a:ext cx="5195910" cy="588717"/>
      </dsp:txXfrm>
    </dsp:sp>
    <dsp:sp modelId="{0929D1B9-F82B-4177-970F-84CE67F8FB76}">
      <dsp:nvSpPr>
        <dsp:cNvPr id="0" name=""/>
        <dsp:cNvSpPr/>
      </dsp:nvSpPr>
      <dsp:spPr>
        <a:xfrm>
          <a:off x="1246898" y="2055317"/>
          <a:ext cx="5259606" cy="652413"/>
        </a:xfrm>
        <a:prstGeom prst="roundRect">
          <a:avLst/>
        </a:prstGeom>
        <a:solidFill>
          <a:schemeClr val="accent2">
            <a:shade val="80000"/>
            <a:hueOff val="-195002"/>
            <a:satOff val="3647"/>
            <a:lumOff val="1162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Average items per order: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2.28</a:t>
          </a:r>
          <a:endParaRPr lang="en-IN" sz="1600" b="1" i="0" kern="1200" baseline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2087165"/>
        <a:ext cx="5195910" cy="588717"/>
      </dsp:txXfrm>
    </dsp:sp>
    <dsp:sp modelId="{BE0BAC55-982C-48B2-9E79-6B6351077143}">
      <dsp:nvSpPr>
        <dsp:cNvPr id="0" name=""/>
        <dsp:cNvSpPr/>
      </dsp:nvSpPr>
      <dsp:spPr>
        <a:xfrm>
          <a:off x="1246898" y="2740351"/>
          <a:ext cx="5259606" cy="652413"/>
        </a:xfrm>
        <a:prstGeom prst="roundRect">
          <a:avLst/>
        </a:prstGeom>
        <a:solidFill>
          <a:schemeClr val="accent2">
            <a:shade val="80000"/>
            <a:hueOff val="-260002"/>
            <a:satOff val="4863"/>
            <a:lumOff val="1549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Peak order times: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12–2 PM and 5–7 PM</a:t>
          </a:r>
          <a:endParaRPr lang="en-IN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2772199"/>
        <a:ext cx="5195910" cy="588717"/>
      </dsp:txXfrm>
    </dsp:sp>
    <dsp:sp modelId="{258A2859-89F7-4C77-8CC3-25FC045F27BD}">
      <dsp:nvSpPr>
        <dsp:cNvPr id="0" name=""/>
        <dsp:cNvSpPr/>
      </dsp:nvSpPr>
      <dsp:spPr>
        <a:xfrm>
          <a:off x="1246898" y="3425385"/>
          <a:ext cx="5259606" cy="652413"/>
        </a:xfrm>
        <a:prstGeom prst="roundRect">
          <a:avLst/>
        </a:prstGeom>
        <a:solidFill>
          <a:schemeClr val="accent2">
            <a:shade val="80000"/>
            <a:hueOff val="-325003"/>
            <a:satOff val="6079"/>
            <a:lumOff val="1937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Top revenue generated item: </a:t>
          </a:r>
          <a:r>
            <a:rPr lang="en-IN" sz="16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Meatball Marinara</a:t>
          </a:r>
          <a:endParaRPr lang="en-IN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3457233"/>
        <a:ext cx="5195910" cy="588717"/>
      </dsp:txXfrm>
    </dsp:sp>
    <dsp:sp modelId="{443510A1-F2FF-428C-ADFC-F3C45BF82D82}">
      <dsp:nvSpPr>
        <dsp:cNvPr id="0" name=""/>
        <dsp:cNvSpPr/>
      </dsp:nvSpPr>
      <dsp:spPr>
        <a:xfrm>
          <a:off x="1246898" y="4110418"/>
          <a:ext cx="5259606" cy="652413"/>
        </a:xfrm>
        <a:prstGeom prst="roundRect">
          <a:avLst/>
        </a:prstGeom>
        <a:solidFill>
          <a:schemeClr val="accent2">
            <a:shade val="80000"/>
            <a:hueOff val="-390003"/>
            <a:satOff val="7294"/>
            <a:lumOff val="23247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Strongest Sales on: </a:t>
          </a:r>
          <a:r>
            <a:rPr lang="en-US" sz="16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Monday</a:t>
          </a:r>
          <a:endParaRPr lang="en-IN" sz="16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78746" y="4142266"/>
        <a:ext cx="5195910" cy="588717"/>
      </dsp:txXfrm>
    </dsp:sp>
    <dsp:sp modelId="{AB95A72B-00A2-427A-A57E-A1709910D56C}">
      <dsp:nvSpPr>
        <dsp:cNvPr id="0" name=""/>
        <dsp:cNvSpPr/>
      </dsp:nvSpPr>
      <dsp:spPr>
        <a:xfrm>
          <a:off x="1246898" y="4795452"/>
          <a:ext cx="5259606" cy="652413"/>
        </a:xfrm>
        <a:prstGeom prst="round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Highest and Lowest revenue months:</a:t>
          </a:r>
        </a:p>
        <a:p>
          <a:pPr marL="0" lvl="0" indent="-216000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2160000" algn="l"/>
            </a:tabLst>
          </a:pPr>
          <a:r>
            <a:rPr lang="en-IN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Highest - March	Lowest - February </a:t>
          </a:r>
        </a:p>
      </dsp:txBody>
      <dsp:txXfrm>
        <a:off x="1278746" y="4827300"/>
        <a:ext cx="5195910" cy="588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8A86E-C243-4604-BFBD-E9AA77B7962D}">
      <dsp:nvSpPr>
        <dsp:cNvPr id="0" name=""/>
        <dsp:cNvSpPr/>
      </dsp:nvSpPr>
      <dsp:spPr>
        <a:xfrm>
          <a:off x="306589" y="94768"/>
          <a:ext cx="6131727" cy="1769889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Customer Spending Behaviour: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With an average of 2.28 items per order, it is likely that combo deals or bundled meals are already being utilized.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Suggestion: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I’m seeing an opportunity here so I would suggest to encourage meal upgrades or add-on purchases, particularly during peak hours."</a:t>
          </a:r>
          <a:r>
            <a:rPr lang="en-US" sz="14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sz="1400" b="0" kern="1200" dirty="0"/>
        </a:p>
      </dsp:txBody>
      <dsp:txXfrm>
        <a:off x="392988" y="181167"/>
        <a:ext cx="5958929" cy="1597091"/>
      </dsp:txXfrm>
    </dsp:sp>
    <dsp:sp modelId="{5F6C2C05-9008-4623-B870-D42A5AC54F3B}">
      <dsp:nvSpPr>
        <dsp:cNvPr id="0" name=""/>
        <dsp:cNvSpPr/>
      </dsp:nvSpPr>
      <dsp:spPr>
        <a:xfrm>
          <a:off x="306589" y="1940234"/>
          <a:ext cx="6131727" cy="1769889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High Revenue Reliance on Burgers: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Burger category leads significantly in both revenue and volume.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to enhance the menu or introduce rotating seasonal burger offers as it may help sustain customer interest and reduce category fatigue.</a:t>
          </a:r>
          <a:endParaRPr lang="en-IN" sz="1400" b="0" kern="1200" dirty="0"/>
        </a:p>
      </dsp:txBody>
      <dsp:txXfrm>
        <a:off x="392988" y="2026633"/>
        <a:ext cx="5958929" cy="1597091"/>
      </dsp:txXfrm>
    </dsp:sp>
    <dsp:sp modelId="{D218C4D3-30FA-4A1E-B42C-89D39E8C1B5B}">
      <dsp:nvSpPr>
        <dsp:cNvPr id="0" name=""/>
        <dsp:cNvSpPr/>
      </dsp:nvSpPr>
      <dsp:spPr>
        <a:xfrm>
          <a:off x="306589" y="3775863"/>
          <a:ext cx="6131727" cy="1769889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Opportunity in Consistently Popular Items: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 Side Salad, while not high in unit price, leads in quantity.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</a:t>
          </a: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Promoting it in value meals or driving add on sales with mains could increase overall AOV (Average Order Value).</a:t>
          </a:r>
          <a:endParaRPr lang="en-IN" sz="1400" b="0" kern="1200" dirty="0"/>
        </a:p>
      </dsp:txBody>
      <dsp:txXfrm>
        <a:off x="392988" y="3862262"/>
        <a:ext cx="5958929" cy="1597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8A86E-C243-4604-BFBD-E9AA77B7962D}">
      <dsp:nvSpPr>
        <dsp:cNvPr id="0" name=""/>
        <dsp:cNvSpPr/>
      </dsp:nvSpPr>
      <dsp:spPr>
        <a:xfrm>
          <a:off x="306589" y="87639"/>
          <a:ext cx="6131727" cy="1774642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Time-Based Promotions Potential: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Orders peak at lunch and evening snacks i.e. </a:t>
          </a:r>
          <a:r>
            <a:rPr lang="en-US" sz="1400" kern="1200" dirty="0">
              <a:latin typeface="+mn-lt"/>
              <a:ea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12 PM–2 PM)  and (5 PM–7 PM)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a focused promotions or loyalty rewards during slower hours (3–5 PM and post-8 PM) could help spread demand more evenly.</a:t>
          </a:r>
          <a:endParaRPr lang="en-IN" sz="1400" b="0" kern="1200" dirty="0"/>
        </a:p>
      </dsp:txBody>
      <dsp:txXfrm>
        <a:off x="393220" y="174270"/>
        <a:ext cx="5958465" cy="1601380"/>
      </dsp:txXfrm>
    </dsp:sp>
    <dsp:sp modelId="{5F6C2C05-9008-4623-B870-D42A5AC54F3B}">
      <dsp:nvSpPr>
        <dsp:cNvPr id="0" name=""/>
        <dsp:cNvSpPr/>
      </dsp:nvSpPr>
      <dsp:spPr>
        <a:xfrm>
          <a:off x="306589" y="1937857"/>
          <a:ext cx="6131727" cy="1774642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Weekday Business Dominance: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Weekdays drive significantly more volume.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to introduce some weekend-specific offers as it could boost off-peak sales and balance operational load.</a:t>
          </a:r>
          <a:endParaRPr lang="en-IN" sz="1400" b="0" kern="1200" dirty="0"/>
        </a:p>
      </dsp:txBody>
      <dsp:txXfrm>
        <a:off x="393220" y="2024488"/>
        <a:ext cx="5958465" cy="1601380"/>
      </dsp:txXfrm>
    </dsp:sp>
    <dsp:sp modelId="{D218C4D3-30FA-4A1E-B42C-89D39E8C1B5B}">
      <dsp:nvSpPr>
        <dsp:cNvPr id="0" name=""/>
        <dsp:cNvSpPr/>
      </dsp:nvSpPr>
      <dsp:spPr>
        <a:xfrm>
          <a:off x="306589" y="3778247"/>
          <a:ext cx="6131727" cy="1774642"/>
        </a:xfrm>
        <a:prstGeom prst="roundRect">
          <a:avLst/>
        </a:prstGeom>
        <a:solidFill>
          <a:srgbClr val="AB5122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Promotions or Seasonality?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higher revenue month across all categories may point to effective promotions or seasonal effects.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Suggestion: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I would suggest to analyze campaign effectiveness as it could guide future strategies for slower months.</a:t>
          </a:r>
          <a:endParaRPr lang="en-IN" sz="1400" b="0" kern="1200" dirty="0"/>
        </a:p>
      </dsp:txBody>
      <dsp:txXfrm>
        <a:off x="393220" y="3864878"/>
        <a:ext cx="5958465" cy="1601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ADB05-F2FC-4C4E-9A56-4890A7907D3C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2B3DF-505A-413C-AF34-EB9DB216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2B3DF-505A-413C-AF34-EB9DB2167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67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E3F4-B9BE-192C-3302-1AB3DF328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8B8FA4-6983-454A-2351-0D88C45EF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34EE-687E-CE48-5BF6-FF00A5806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C772C-0E38-9370-A287-F1322BC14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2B3DF-505A-413C-AF34-EB9DB2167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2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359C-A59C-060A-56B5-ECDC6F29E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E91BA-3CCC-2111-AE71-739B151D4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63D9D-245C-BBA7-94EA-F0D4E059B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3F35-9F9A-03E9-BCB6-D33BB69F3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2B3DF-505A-413C-AF34-EB9DB2167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8DB7-B16B-5BB4-8987-5DD0DD21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8EE4C-ECAC-EA7A-1DC8-8D6780D8F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5EF9D-CB6A-86FD-7C8D-B63FD2DD1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F22C-8157-3F1C-EDD7-110E07A47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2B3DF-505A-413C-AF34-EB9DB2167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8B75B-D03E-8456-0A3E-99B46F9D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D89AC-4CA5-80C8-578B-0D3144FBC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D1F10-1EC3-1844-484F-BB32B2BC0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DE23-3315-ED67-31B2-1CB05928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2B3DF-505A-413C-AF34-EB9DB2167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04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BE52C-E360-683E-56A6-176D2011A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84FDE0-B290-2993-968F-E67AED1F3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8CDF7-93BD-8563-E59F-FFB7A88F8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DE97-28D4-3AFA-B4DB-3E4D1F0A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2B3DF-505A-413C-AF34-EB9DB2167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6AF3-9186-6C50-CAFD-6954C8F54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6C7EC-894E-EB09-301E-F13DA5C78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47C3-FE27-D7F8-BBE5-7643D6BD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CB4A-FFC1-DABF-A31D-218475A0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F641-2854-F474-0125-1006E5B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2EF-8572-4932-D451-9898B026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68A9-CE75-633B-2D38-0E70D22A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0A26-FC3A-03FB-AC2E-299F3A04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E148-3D6A-0461-0AD8-9FE4AF41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FCD5-B514-038F-60E2-0BA6F45D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140B7-4C0B-CDE0-A360-3D1426A6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39D-F3E5-4A80-4044-C7CF62B3D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F31C-6B64-A03B-7EAF-73B98926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2FA6-3FE1-6A93-0183-82F81C4C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D037-E5D8-B20B-7323-38005DAC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09A9-51D7-44A1-3181-FE8A97FE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E4DC-9ED3-7AFD-3771-B9F9F076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51CD-3E57-00C5-4208-0D30117E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1EA8-95E8-4AB5-1625-B56A9FC4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E115-6B76-D1FD-D85E-FC3C666B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1398-D0F1-FEE9-7F80-FA7558AA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DF02-4630-C3F5-7003-1EB1609E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7F44-3B6C-22A1-1E32-28EF7D3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4291-2404-6E89-E2F4-4D4FBC3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E88C-8005-A569-9E8E-4D0E4B1F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47D-0FBD-9B8A-E951-353B95C1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F3DF-766B-C665-93F0-BAAB8EB0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611DF-0712-7230-2D86-9BB95A78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BAD28-67D3-5FBD-2BE6-21175FC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E0A9-59F1-1196-3BF2-A8F54B45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1BF5-530B-F667-64D7-1182D1D1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7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EF1B-171D-2D02-E0FA-609ABE17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347F5-F633-A6AB-0AAB-990FC69C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42B7D-10E9-00CB-D2C5-8A32D847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D465A-513E-73F7-F557-47EE6C06B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506FA-7DB5-7F70-C0BF-B7C8DF54E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299C7-4BAF-6433-6E41-2C4E140F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0225C-F9B1-E414-328E-D61C2B32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38163-61ED-53B0-F1CF-5573728A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143A-45ED-2034-D786-B2777CE5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77629-E63C-3CE9-1C59-E76CA3C5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79D64-B021-8510-9AF8-EBF060B3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40F4E-BE7A-8F71-94CD-9B275D22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40D03-2125-AD8B-F673-9C39DC8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3C954-C376-9A50-177C-D7D983F5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77D08-A4CE-5AC7-E0BF-00FBF979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E000-1278-C44B-E797-D8335679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BB7D-B940-E007-EF73-28795B2E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2E4B6-B555-D19D-7F76-D95F285D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3E054-F1E7-B128-73EB-D71243DC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43E86-DDC4-8B1E-015C-5413D2BA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6373-7EF5-3BB7-0C3F-FEF3DBE4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4C2C-F61D-7919-1767-1F854C22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A5F8E-C772-76DF-0B7B-AE9B9532A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DE647-EAC4-C96F-9B6B-73F0ECA60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11A0-D718-6DC6-7994-170A7A133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6D32-C068-229C-9C98-0F46E6BC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AFEB-CCA4-519B-CB65-B6F45E9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38133-7E9E-4D16-DD77-BD4527E4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AA4E-F715-E2E1-D603-0E3B856E4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F0E81-BC5D-01A0-DF84-FB322518D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C652C-9E85-4724-A917-81177DD4229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5BEF-46E4-1AE2-636E-BB8075C73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D83A-F0C2-1D74-3840-9C012BEE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6F0C9-F7D0-4216-BFE7-29DE324D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0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A44E7-5DF0-8106-F73C-C7272E56F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43251C0-179B-8D07-62BE-2C6A2018A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fast food restaurant with a triangular shaped building&#10;&#10;AI-generated content may be incorrect.">
            <a:extLst>
              <a:ext uri="{FF2B5EF4-FFF2-40B4-BE49-F238E27FC236}">
                <a16:creationId xmlns:a16="http://schemas.microsoft.com/office/drawing/2014/main" id="{D3CB0873-9011-C2C5-AC25-AADF6D46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9" r="-1" b="13789"/>
          <a:stretch>
            <a:fillRect/>
          </a:stretch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7" name="Picture 6" descr="A group of fast food items&#10;&#10;AI-generated content may be incorrect.">
            <a:extLst>
              <a:ext uri="{FF2B5EF4-FFF2-40B4-BE49-F238E27FC236}">
                <a16:creationId xmlns:a16="http://schemas.microsoft.com/office/drawing/2014/main" id="{CFB2310F-9334-B339-C777-0C00ECE36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1" r="-1" b="5511"/>
          <a:stretch>
            <a:fillRect/>
          </a:stretch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EF0B88-0B48-8AC1-0AF5-7F49735D6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B2120-B35D-C8E6-6278-514191ABF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McDonald’s Sales Analysis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997A6-DF5E-C63E-9E02-BB974BA3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Milestone Project </a:t>
            </a:r>
          </a:p>
          <a:p>
            <a:pPr algn="l"/>
            <a:r>
              <a:rPr lang="en-IN" sz="2000" dirty="0">
                <a:solidFill>
                  <a:schemeClr val="bg1"/>
                </a:solidFill>
              </a:rPr>
              <a:t>Presented by: Shivani Awasthi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5F994A-103E-0C41-A897-CCE6D61BB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4267A-DAB0-E6A5-9EFE-720FEE3EF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98" t="9091"/>
          <a:stretch>
            <a:fillRect/>
          </a:stretch>
        </p:blipFill>
        <p:spPr>
          <a:xfrm>
            <a:off x="21" y="10"/>
            <a:ext cx="64007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DC039-3DF9-83D4-14F0-50964902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14" y="249161"/>
            <a:ext cx="8186460" cy="6675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Britannic Bold" panose="020B0903060703020204" pitchFamily="34" charset="0"/>
              </a:rPr>
              <a:t>Table of Contents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C70E505-BC40-9659-ED23-28C7CC2280B3}"/>
              </a:ext>
            </a:extLst>
          </p:cNvPr>
          <p:cNvSpPr/>
          <p:nvPr/>
        </p:nvSpPr>
        <p:spPr>
          <a:xfrm>
            <a:off x="6664639" y="1399001"/>
            <a:ext cx="4906297" cy="4976684"/>
          </a:xfrm>
          <a:prstGeom prst="verticalScroll">
            <a:avLst/>
          </a:prstGeom>
          <a:solidFill>
            <a:srgbClr val="FFB90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9F6B4-E442-3783-013B-295376087BBC}"/>
              </a:ext>
            </a:extLst>
          </p:cNvPr>
          <p:cNvSpPr txBox="1"/>
          <p:nvPr/>
        </p:nvSpPr>
        <p:spPr>
          <a:xfrm>
            <a:off x="7670385" y="2231027"/>
            <a:ext cx="3048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&amp; Suggestions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FD4D9C-5F2B-89F7-59EB-43AB263D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32" y="5122706"/>
            <a:ext cx="1799347" cy="123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6490F-6F7E-CD4A-54DF-81B48EE0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E07C9-5D4A-19AD-D295-9CAC2A06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Britannic Bold" panose="020B0903060703020204" pitchFamily="34" charset="0"/>
              </a:rPr>
              <a:t>Objective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635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B0F0BE-67F1-191D-D067-23299E5F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12" r="16740" b="3"/>
          <a:stretch>
            <a:fillRect/>
          </a:stretch>
        </p:blipFill>
        <p:spPr>
          <a:xfrm>
            <a:off x="235534" y="1009050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sp>
        <p:nvSpPr>
          <p:cNvPr id="29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14BD79-21E4-6225-462A-5779F4C1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5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interactive and dynamic dashboard in Excel using the McDonald's sales dataset to analyze various aspects of sales performance, item popularity, customer preferences, and time-based trends. The dashboard should provide actionable insights and allow for easy data exploration.</a:t>
            </a:r>
          </a:p>
          <a:p>
            <a:pPr marL="0" indent="0">
              <a:spcBef>
                <a:spcPts val="300"/>
              </a:spcBef>
              <a:buNone/>
            </a:pPr>
            <a:endParaRPr lang="en-US" sz="15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500">
                <a:solidFill>
                  <a:schemeClr val="bg1"/>
                </a:solidFill>
                <a:latin typeface="Britannic Bold" panose="020B0903060703020204" pitchFamily="34" charset="0"/>
                <a:ea typeface="+mj-ea"/>
                <a:cs typeface="+mj-cs"/>
              </a:rPr>
              <a:t>Targeted Area: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sales revenue for each category of menu items?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orders are placed each day?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menu item is the most frequently ordered?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revenue generated by menu items?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revenue of each category compare over months?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number of items per order?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order volumes vary by time of day?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 sales trends differ across weekdays and weekends?</a:t>
            </a:r>
          </a:p>
          <a:p>
            <a:pPr>
              <a:spcBef>
                <a:spcPts val="300"/>
              </a:spcBef>
            </a:pPr>
            <a:r>
              <a:rPr lang="en-US" sz="15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the sales of top 5 menu items.</a:t>
            </a:r>
          </a:p>
          <a:p>
            <a:pPr>
              <a:spcBef>
                <a:spcPts val="300"/>
              </a:spcBef>
            </a:pPr>
            <a:endParaRPr lang="en-US" sz="15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B9FB-CB40-4028-EE05-46CB2D9E82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" b="1"/>
          <a:stretch>
            <a:fillRect/>
          </a:stretch>
        </p:blipFill>
        <p:spPr>
          <a:xfrm>
            <a:off x="2841433" y="3429000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307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E4C5D-A929-BF97-5699-F391D1BA5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97407F-9043-5531-C7FB-11C966690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F11F8-55B2-63DE-A2E1-256189E1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98" t="9091"/>
          <a:stretch>
            <a:fillRect/>
          </a:stretch>
        </p:blipFill>
        <p:spPr>
          <a:xfrm>
            <a:off x="21" y="10"/>
            <a:ext cx="64007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4CF219-A8B7-1E52-A6CC-8A5D9256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EEFFC-7BBD-FE33-D1BC-EC9A13EF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14" y="249161"/>
            <a:ext cx="8186460" cy="667525"/>
          </a:xfrm>
        </p:spPr>
        <p:txBody>
          <a:bodyPr anchor="b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Britannic Bold" panose="020B0903060703020204" pitchFamily="34" charset="0"/>
              </a:rPr>
              <a:t>Executive Summary</a:t>
            </a:r>
            <a:endParaRPr lang="en-US" sz="2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1E830-8FCD-99DD-DF1F-9802EFF46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CE5656-3462-EBE0-D211-833564732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8BB57-A71A-7137-224E-816EAE6C4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27" y="6065839"/>
            <a:ext cx="841321" cy="84132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E1AC71-B33C-6BF1-A92C-2F2D61EB9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836766"/>
              </p:ext>
            </p:extLst>
          </p:nvPr>
        </p:nvGraphicFramePr>
        <p:xfrm>
          <a:off x="5447071" y="1165838"/>
          <a:ext cx="6744907" cy="544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309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 t="-64000" b="-6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7E993-CE45-4707-28F6-D752E2817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DF5845-C5F8-7BA8-E0AB-C87A5A4EF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39ECF-127C-75BC-2121-58F54178D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C72A3E-3877-3817-46CC-7F03B784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9DB86A-EAFE-7715-3BFD-E1969C853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1012F7-96BB-EB2B-468B-E10AC8E31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982" y="6319359"/>
            <a:ext cx="566018" cy="566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A700F-D87D-7BE1-FC29-154A84EC6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419"/>
            <a:ext cx="12192000" cy="57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DFF99-0428-81C7-894B-F9F7662A0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8208DB-AE2A-8718-077D-F3BA8EE88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9A330-D030-D65F-16AF-D4D8A7B1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98" t="9091"/>
          <a:stretch>
            <a:fillRect/>
          </a:stretch>
        </p:blipFill>
        <p:spPr>
          <a:xfrm>
            <a:off x="21" y="10"/>
            <a:ext cx="64007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839832-2765-6483-EB2E-337A56D01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3F53-2C72-65D5-8973-28649063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314" y="249161"/>
            <a:ext cx="8186460" cy="6675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Key Findings for Sales Analysis 2023(Jan-Mar)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E821E-1321-AC8A-1347-72432538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0A89CD-B2D9-3D8D-32AB-39EFF02C1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8AAA2-FC78-0E55-B50E-E5EC6584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27" y="6065839"/>
            <a:ext cx="841321" cy="841321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FFC8D7-C487-04D9-C5E7-8758DAC303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95245"/>
              </p:ext>
            </p:extLst>
          </p:nvPr>
        </p:nvGraphicFramePr>
        <p:xfrm>
          <a:off x="5121206" y="1165838"/>
          <a:ext cx="7754046" cy="544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341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D2B09-FCA6-38FF-25E7-9BC967A8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28927B-876C-8DDD-450B-B1149392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8B1D0-4C0C-3FD4-C614-731C7245C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98" t="9091"/>
          <a:stretch>
            <a:fillRect/>
          </a:stretch>
        </p:blipFill>
        <p:spPr>
          <a:xfrm>
            <a:off x="0" y="0"/>
            <a:ext cx="64007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7AAB2E-F099-4CF4-BE40-3AE7E1ABB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D9CB5-3CDB-AE2B-22C0-D3CB6DB1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161"/>
            <a:ext cx="11834774" cy="6675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Insights &amp; Suggestions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12BD7F-85BE-F4E8-2A04-921BB92E1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73E13-CD23-3B9D-F68E-DC08D5173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F73A-453B-11A1-E23C-2F3336BD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27" y="6065839"/>
            <a:ext cx="841321" cy="84132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3DD9C9-DEC5-81CE-F66A-19E9B6FE9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252306"/>
              </p:ext>
            </p:extLst>
          </p:nvPr>
        </p:nvGraphicFramePr>
        <p:xfrm>
          <a:off x="5447071" y="1022555"/>
          <a:ext cx="6744907" cy="559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211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13779-9F56-79D2-CB09-13F938652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722B0A-F073-28C4-4083-D9E461A68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50B6A1-481F-902C-D3B4-F6AD93E9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98" t="9091"/>
          <a:stretch>
            <a:fillRect/>
          </a:stretch>
        </p:blipFill>
        <p:spPr>
          <a:xfrm>
            <a:off x="0" y="0"/>
            <a:ext cx="64007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9F64ED-850A-4C5A-7E44-EADFBAE7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85C91-624E-ACD8-B049-FFF1B864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161"/>
            <a:ext cx="11834774" cy="667525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ritannic Bold" panose="020B0903060703020204" pitchFamily="34" charset="0"/>
              </a:rPr>
              <a:t>Insights &amp; Suggestions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A2E1B-DEA7-23B5-3DD6-4BC038E4F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445DC0-5D69-439A-2865-1023A7932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DDFEB-32AC-78E0-4ACC-33088AB08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27" y="6065839"/>
            <a:ext cx="841321" cy="84132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11D7F2-5EFB-6A4B-6C0A-80C1A5A4C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865068"/>
              </p:ext>
            </p:extLst>
          </p:nvPr>
        </p:nvGraphicFramePr>
        <p:xfrm>
          <a:off x="5447071" y="1022555"/>
          <a:ext cx="6744907" cy="559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6549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216D-D1C2-ECDA-85C9-4ADF815F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5445" y="6302477"/>
            <a:ext cx="2546553" cy="5555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Presented by: Shivani Awasthi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bg1"/>
                </a:solidFill>
              </a:rPr>
              <a:t>Mentored by:  Ayushi Jain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303D99-201F-E0C1-CC97-0252ACB28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555">
            <a:off x="7882961" y="3492165"/>
            <a:ext cx="1270973" cy="1451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3EF22F-2B5C-70F6-6036-4137304C4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6" y="4217822"/>
            <a:ext cx="2391246" cy="1635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FA7023-1902-6C9C-7629-785CECF21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86" y="845575"/>
            <a:ext cx="1445341" cy="14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23562"/>
      </p:ext>
    </p:extLst>
  </p:cSld>
  <p:clrMapOvr>
    <a:masterClrMapping/>
  </p:clrMapOvr>
  <p:transition advClick="0" advTm="5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703</Words>
  <Application>Microsoft Office PowerPoint</Application>
  <PresentationFormat>Widescreen</PresentationFormat>
  <Paragraphs>72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Britannic Bold</vt:lpstr>
      <vt:lpstr>Calibri</vt:lpstr>
      <vt:lpstr>Office Theme</vt:lpstr>
      <vt:lpstr>McDonald’s Sales Analysis</vt:lpstr>
      <vt:lpstr>Table of Contents</vt:lpstr>
      <vt:lpstr>Objective</vt:lpstr>
      <vt:lpstr>Executive Summary</vt:lpstr>
      <vt:lpstr>PowerPoint Presentation</vt:lpstr>
      <vt:lpstr>Key Findings for Sales Analysis 2023(Jan-Mar)</vt:lpstr>
      <vt:lpstr>Insights &amp; Suggestions</vt:lpstr>
      <vt:lpstr>Insights &amp;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Awasthi</dc:creator>
  <cp:lastModifiedBy>Shivani Awasthi</cp:lastModifiedBy>
  <cp:revision>36</cp:revision>
  <dcterms:created xsi:type="dcterms:W3CDTF">2025-07-19T12:25:44Z</dcterms:created>
  <dcterms:modified xsi:type="dcterms:W3CDTF">2025-08-03T18:11:54Z</dcterms:modified>
</cp:coreProperties>
</file>