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9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4334"/>
    <a:srgbClr val="9E8063"/>
    <a:srgbClr val="C9A3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Monday, August 4,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2170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Monday, August 4,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87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Monday, August 4,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98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Monday, August 4,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71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Monday, August 4,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47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Monday, August 4,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72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Monday, August 4, 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82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Monday, August 4,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10168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Monday, August 4,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16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Monday, August 4,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419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Monday, August 4,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1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Monday, August 4,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9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316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794" r:id="rId6"/>
    <p:sldLayoutId id="2147483790" r:id="rId7"/>
    <p:sldLayoutId id="2147483791" r:id="rId8"/>
    <p:sldLayoutId id="2147483792" r:id="rId9"/>
    <p:sldLayoutId id="2147483793" r:id="rId10"/>
    <p:sldLayoutId id="214748379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F0C476-DF8B-93A3-2E74-ED67D4E8C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25A20708-F8D2-C4DE-EA20-F357224EC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B875BEB-E23A-80AF-647A-8FB8425B6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A09DF10B-F6D9-56A3-B9CC-5327171B2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D398650-5398-C504-DFB3-6ABD58C05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89C5B7-1788-36AC-569B-9D348E4E5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7DD9E41-2D79-68FD-D4E4-4AF3D387CE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E5C1F19-8CBE-5C4B-64D6-D8CD4C54E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D64891B-E380-1A1C-97E3-E5C15B0B7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8CBF4D6-D7BF-BC8F-0C74-1DB86DA98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5C8DE5-39BE-DEE7-625C-4D8517006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EE89AA3-A391-221D-0FC7-F0F34D5B2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6ABB6D-F1A9-783F-05EA-D6712D7AA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7794" y="4001730"/>
            <a:ext cx="3179303" cy="1395918"/>
          </a:xfrm>
        </p:spPr>
        <p:txBody>
          <a:bodyPr/>
          <a:lstStyle/>
          <a:p>
            <a:r>
              <a:rPr lang="en-IN" dirty="0">
                <a:latin typeface="Britannic Bold" panose="020B0903060703020204" pitchFamily="34" charset="0"/>
              </a:rPr>
              <a:t>Case Study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48FB32-8BF3-B6C5-1DA0-D82DF0FC483B}"/>
              </a:ext>
            </a:extLst>
          </p:cNvPr>
          <p:cNvSpPr txBox="1"/>
          <p:nvPr/>
        </p:nvSpPr>
        <p:spPr>
          <a:xfrm>
            <a:off x="9017794" y="6488668"/>
            <a:ext cx="324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ritannic Bold" panose="020B0903060703020204" pitchFamily="34" charset="0"/>
              </a:rPr>
              <a:t>Presented by: Shivani Awasthi</a:t>
            </a:r>
          </a:p>
        </p:txBody>
      </p:sp>
    </p:spTree>
    <p:extLst>
      <p:ext uri="{BB962C8B-B14F-4D97-AF65-F5344CB8AC3E}">
        <p14:creationId xmlns:p14="http://schemas.microsoft.com/office/powerpoint/2010/main" val="2954899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2000" b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9FBE2F-D796-5479-FD47-B55FB90EE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8DE3F03-E415-A2AC-7883-19BEE5307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20BCF5-FE90-63C2-F0AC-03D4D66A9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059" y="154244"/>
            <a:ext cx="4640825" cy="610931"/>
          </a:xfrm>
        </p:spPr>
        <p:txBody>
          <a:bodyPr wrap="square" anchor="b">
            <a:normAutofit fontScale="90000"/>
          </a:bodyPr>
          <a:lstStyle/>
          <a:p>
            <a:pPr algn="ctr"/>
            <a:r>
              <a:rPr lang="en-US" dirty="0"/>
              <a:t>Question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47521-4FBB-AE38-0B9C-DEB4861B8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072039"/>
            <a:ext cx="5663124" cy="5436915"/>
          </a:xfrm>
        </p:spPr>
        <p:txBody>
          <a:bodyPr anchor="t">
            <a:normAutofit/>
          </a:bodyPr>
          <a:lstStyle/>
          <a:p>
            <a:pPr marL="0" lvl="1" indent="0">
              <a:buNone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Resolution: (ii). Changed Datatype of ratings</a:t>
            </a:r>
          </a:p>
          <a:p>
            <a:pPr marL="0" lvl="1" indent="0"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3AB254-B692-2C4D-A131-384A35F2EB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0" r="-1" b="-1"/>
          <a:stretch>
            <a:fillRect/>
          </a:stretch>
        </p:blipFill>
        <p:spPr>
          <a:xfrm>
            <a:off x="6924675" y="1072039"/>
            <a:ext cx="4713922" cy="4713922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790CFD-129B-BD9C-8BAE-38FF08E15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61" y="1837214"/>
            <a:ext cx="4700423" cy="401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034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2000" b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802621-6F92-7AD0-42A1-88B8EFB0A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8ECE0E3-5809-DC56-DBB5-190E41F0F0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FEA1BE-602B-E45D-47AE-A5DD419C3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059" y="154244"/>
            <a:ext cx="4640825" cy="610931"/>
          </a:xfrm>
        </p:spPr>
        <p:txBody>
          <a:bodyPr wrap="square" anchor="b">
            <a:normAutofit fontScale="90000"/>
          </a:bodyPr>
          <a:lstStyle/>
          <a:p>
            <a:pPr algn="ctr"/>
            <a:r>
              <a:rPr lang="en-US" dirty="0"/>
              <a:t>Question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B05C7-74F9-96A5-ECDE-C228CDBF4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072039"/>
            <a:ext cx="5663124" cy="5436915"/>
          </a:xfrm>
        </p:spPr>
        <p:txBody>
          <a:bodyPr anchor="t">
            <a:normAutofit/>
          </a:bodyPr>
          <a:lstStyle/>
          <a:p>
            <a:pPr marL="0" indent="-360000">
              <a:lnSpc>
                <a:spcPct val="100000"/>
              </a:lnSpc>
              <a:buNone/>
              <a:tabLst>
                <a:tab pos="360000" algn="l"/>
              </a:tabLst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Problem: </a:t>
            </a:r>
            <a:r>
              <a:rPr lang="en-IN" dirty="0"/>
              <a:t>Split the narrated by column into multiple columns if multiple narrators are listed.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buNone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Resolution: (i). Used Split by delimiter option to separate the values and then rename the headers in step (ii).</a:t>
            </a:r>
          </a:p>
          <a:p>
            <a:pPr marL="0" lvl="1" indent="0"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 algn="r"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Continued on next page…..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7E5D4B-301B-EEF2-EFFA-A28B6B0F2CD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0" r="-1" b="-1"/>
          <a:stretch>
            <a:fillRect/>
          </a:stretch>
        </p:blipFill>
        <p:spPr>
          <a:xfrm>
            <a:off x="6924675" y="1072039"/>
            <a:ext cx="4713922" cy="4713922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EB3B26-1446-4464-CCC1-2A0CCE3234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63" y="2652168"/>
            <a:ext cx="5212532" cy="29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03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2000" b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6B71C7-0655-B928-C813-DEF5B4BDE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23BBDA2-3DF3-A557-D5CE-815FD4791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5D64A1-58F3-2830-C36F-6E216C027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059" y="154244"/>
            <a:ext cx="4640825" cy="610931"/>
          </a:xfrm>
        </p:spPr>
        <p:txBody>
          <a:bodyPr wrap="square" anchor="b">
            <a:normAutofit fontScale="90000"/>
          </a:bodyPr>
          <a:lstStyle/>
          <a:p>
            <a:pPr algn="ctr"/>
            <a:r>
              <a:rPr lang="en-US" dirty="0"/>
              <a:t>Question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FBB65-8116-029B-5923-721480318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072039"/>
            <a:ext cx="5663124" cy="5436915"/>
          </a:xfrm>
        </p:spPr>
        <p:txBody>
          <a:bodyPr anchor="t">
            <a:normAutofit/>
          </a:bodyPr>
          <a:lstStyle/>
          <a:p>
            <a:pPr marL="0" lvl="1" indent="0">
              <a:buNone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Resolution: (ii). renamed narrator columns.</a:t>
            </a:r>
          </a:p>
          <a:p>
            <a:pPr marL="0" lvl="1" indent="0"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DBA7D2-A15E-BEE5-042C-CFBD00EB7BE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0" r="-1" b="-1"/>
          <a:stretch>
            <a:fillRect/>
          </a:stretch>
        </p:blipFill>
        <p:spPr>
          <a:xfrm>
            <a:off x="6924675" y="1072039"/>
            <a:ext cx="4713922" cy="4713922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BBD1B7-6220-8B1C-9193-93ADD780B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251" y="2051007"/>
            <a:ext cx="6665001" cy="272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014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2000" b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84D480-966C-E427-9E22-6D5B4EC6D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12385C6-ADE0-C8D5-666E-D1DADAB65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14B37F-3443-6876-9C12-276D4E708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059" y="154244"/>
            <a:ext cx="4640825" cy="610931"/>
          </a:xfrm>
        </p:spPr>
        <p:txBody>
          <a:bodyPr wrap="square" anchor="b">
            <a:normAutofit fontScale="90000"/>
          </a:bodyPr>
          <a:lstStyle/>
          <a:p>
            <a:pPr algn="ctr"/>
            <a:r>
              <a:rPr lang="en-US" dirty="0"/>
              <a:t>Question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BF7A6-D4AB-7EFE-ED45-9D22FCDF7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072039"/>
            <a:ext cx="5663124" cy="5436915"/>
          </a:xfrm>
        </p:spPr>
        <p:txBody>
          <a:bodyPr anchor="t">
            <a:normAutofit/>
          </a:bodyPr>
          <a:lstStyle/>
          <a:p>
            <a:pPr marL="0" indent="-360000">
              <a:lnSpc>
                <a:spcPct val="100000"/>
              </a:lnSpc>
              <a:buNone/>
              <a:tabLst>
                <a:tab pos="360000" algn="l"/>
              </a:tabLst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Problem: Merge the releasedate and language columns into a single new column named releaseinfo with the format "DD-MM-YYYY, Language."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buNone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Resolution: Used Merge Columns options in Add Column tab and created a new merged column named “releaseinfo”.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628D3B-F029-EA89-022D-EE23DB100C9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0" r="-1" b="-1"/>
          <a:stretch>
            <a:fillRect/>
          </a:stretch>
        </p:blipFill>
        <p:spPr>
          <a:xfrm>
            <a:off x="6924675" y="1072039"/>
            <a:ext cx="4713922" cy="4713922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0E23D0-83E6-623E-9A09-736198AD0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95" y="3253939"/>
            <a:ext cx="6688164" cy="317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86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2000" b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A06749-5720-558F-6775-3C06004AD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378D1E7-0BFE-5FD3-6F12-1F7ACD67E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EE15E-BF03-94FA-9DD5-CCD8A6FD8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059" y="154244"/>
            <a:ext cx="4640825" cy="610931"/>
          </a:xfrm>
        </p:spPr>
        <p:txBody>
          <a:bodyPr wrap="square" anchor="b">
            <a:normAutofit fontScale="90000"/>
          </a:bodyPr>
          <a:lstStyle/>
          <a:p>
            <a:pPr algn="ctr"/>
            <a:r>
              <a:rPr lang="en-US" dirty="0"/>
              <a:t>Question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90645-7876-5C1E-D295-904AE7BF5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072039"/>
            <a:ext cx="5663124" cy="5436915"/>
          </a:xfrm>
        </p:spPr>
        <p:txBody>
          <a:bodyPr anchor="t">
            <a:normAutofit/>
          </a:bodyPr>
          <a:lstStyle/>
          <a:p>
            <a:pPr marL="0" indent="-360000">
              <a:lnSpc>
                <a:spcPct val="100000"/>
              </a:lnSpc>
              <a:buNone/>
              <a:tabLst>
                <a:tab pos="360000" algn="l"/>
              </a:tabLst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Problem: Ensure all currency values in the price column are formatted consistently with two decimal places.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buNone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Resolution: Changed the datatype to Currency and then from Transform Tab used Round, added value as 2.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2E3C4A-2CD1-07C4-BA96-D300C732A3A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0" r="-1" b="-1"/>
          <a:stretch>
            <a:fillRect/>
          </a:stretch>
        </p:blipFill>
        <p:spPr>
          <a:xfrm>
            <a:off x="6924675" y="1072039"/>
            <a:ext cx="4713922" cy="4713922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083D0B-0471-F091-EE11-73F929D49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204" y="3028331"/>
            <a:ext cx="6632720" cy="293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25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06F5A5-A682-26A1-4018-559018683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5C79D8E-BF16-CFC5-E866-2BA152B1A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F2C89A-D8CF-27FD-DC7F-C9B1374FB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0085"/>
            <a:ext cx="2163097" cy="20654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7DCDA2A-2C6D-FB6C-C04E-81CC99DDFB81}"/>
              </a:ext>
            </a:extLst>
          </p:cNvPr>
          <p:cNvSpPr txBox="1"/>
          <p:nvPr/>
        </p:nvSpPr>
        <p:spPr>
          <a:xfrm>
            <a:off x="8465574" y="6088559"/>
            <a:ext cx="39132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Bodoni MT" panose="02070603080606020203" pitchFamily="18" charset="0"/>
              </a:rPr>
              <a:t>Presented by: Shivani Awasthi</a:t>
            </a:r>
          </a:p>
          <a:p>
            <a:r>
              <a:rPr lang="en-US" sz="2200" dirty="0">
                <a:latin typeface="Bodoni MT" panose="02070603080606020203" pitchFamily="18" charset="0"/>
              </a:rPr>
              <a:t>Mentored by: Ayushi Jain</a:t>
            </a:r>
            <a:endParaRPr lang="en-IN" sz="2200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522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2000" b="-3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19D479-0943-9914-81CF-A90E843E4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059" y="154244"/>
            <a:ext cx="4640825" cy="610931"/>
          </a:xfrm>
        </p:spPr>
        <p:txBody>
          <a:bodyPr wrap="square" anchor="b">
            <a:normAutofit fontScale="90000"/>
          </a:bodyPr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3ADEC-80D2-723F-0FBE-4F0377DCA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072039"/>
            <a:ext cx="5663124" cy="5436915"/>
          </a:xfrm>
        </p:spPr>
        <p:txBody>
          <a:bodyPr anchor="t"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100" dirty="0"/>
              <a:t>Standardize the name column to ensure consistent title casing.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dirty="0"/>
              <a:t>Separate combined names in the author column if there are multiple authors.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dirty="0"/>
              <a:t>Ensure all entries in the releasedate column follow a consistent date format (DD-MM-YYYY).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dirty="0"/>
              <a:t>Convert the time column from text format to a duration format that Excel recognizes.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dirty="0"/>
              <a:t>Ensure the price column is in a numeric format, and identify any non-numeric values.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dirty="0"/>
              <a:t>Convert text ratings in the stars column to numeric values.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dirty="0"/>
              <a:t>Split the narratedby column into multiple columns if multiple narrators are listed.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dirty="0"/>
              <a:t>Merge the releasedate and language columns into a single new column named releaseinfo with the format "DD-MM-YYYY, Language."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100" dirty="0"/>
              <a:t>Ensure all currency values in the price column are formatted consistently with two decimal places.</a:t>
            </a:r>
          </a:p>
          <a:p>
            <a:pPr marL="457200" indent="-457200">
              <a:buFont typeface="+mj-lt"/>
              <a:buAutoNum type="arabicPeriod"/>
            </a:pPr>
            <a:endParaRPr lang="en-IN" sz="21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8D0742-029E-1AA1-4147-713355498CC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0" r="-1" b="-1"/>
          <a:stretch>
            <a:fillRect/>
          </a:stretch>
        </p:blipFill>
        <p:spPr>
          <a:xfrm>
            <a:off x="6924675" y="1072039"/>
            <a:ext cx="4713922" cy="4713922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6579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2000" b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E6B60F-4D88-8951-E3FB-6DB7DF9EB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59C4D63-8225-2C10-E42D-696ED1F7D0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3E4BE5-8741-48A9-F994-09D001AF3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059" y="154244"/>
            <a:ext cx="4640825" cy="610931"/>
          </a:xfrm>
        </p:spPr>
        <p:txBody>
          <a:bodyPr wrap="square" anchor="b">
            <a:normAutofit fontScale="90000"/>
          </a:bodyPr>
          <a:lstStyle/>
          <a:p>
            <a:pPr algn="ctr"/>
            <a:r>
              <a:rPr lang="en-US" dirty="0"/>
              <a:t>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F6271-4E6E-D2DB-6C16-8996E9936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072039"/>
            <a:ext cx="5663124" cy="543691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Problem: Standardize the name column to ensure consistent title casing.</a:t>
            </a:r>
          </a:p>
          <a:p>
            <a:pPr marL="0" lvl="1" indent="0">
              <a:buNone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Resolution: It is already in title case. Power Query Editor has changed it.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2735A5-3187-64BE-EB47-DEE6A03CD2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0" r="-1" b="-1"/>
          <a:stretch>
            <a:fillRect/>
          </a:stretch>
        </p:blipFill>
        <p:spPr>
          <a:xfrm>
            <a:off x="6924675" y="1072039"/>
            <a:ext cx="4713922" cy="4713922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3A2CA8-ABB4-21B9-04B3-18145121D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0953" y="2927556"/>
            <a:ext cx="2881116" cy="322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712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2000" b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E1E706-0BA4-C47F-6D34-FC9D6A71B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1A8491E-5AF2-A6C0-68AC-A2002D8A9A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266D7A-82B5-7F06-FB1C-05D4D06DC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059" y="154244"/>
            <a:ext cx="4640825" cy="610931"/>
          </a:xfrm>
        </p:spPr>
        <p:txBody>
          <a:bodyPr wrap="square" anchor="b">
            <a:normAutofit fontScale="90000"/>
          </a:bodyPr>
          <a:lstStyle/>
          <a:p>
            <a:pPr algn="ctr"/>
            <a:r>
              <a:rPr lang="en-US" dirty="0"/>
              <a:t>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DF50E-179E-7B25-382B-B17A04037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072039"/>
            <a:ext cx="5663124" cy="5436915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Problem: Separate combined names in the author column if there are multiple authors.</a:t>
            </a:r>
          </a:p>
          <a:p>
            <a:pPr marL="0" lvl="1" indent="0">
              <a:buNone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Resolution: I have used Split by delimiter options to separate the values and then renamed the Author columns.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D3C05C-DF71-1A6F-0CCC-A9B1F1F4F04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0" r="-1" b="-1"/>
          <a:stretch>
            <a:fillRect/>
          </a:stretch>
        </p:blipFill>
        <p:spPr>
          <a:xfrm>
            <a:off x="6924675" y="1072039"/>
            <a:ext cx="4713922" cy="4713922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240C64-9C06-6A64-DB11-9A467D3D7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059" y="2549852"/>
            <a:ext cx="4904859" cy="21236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709E09-C129-E9A9-0E81-7726A20EBF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594" y="4980415"/>
            <a:ext cx="5730737" cy="14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046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2000" b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C03DC7-1221-9D16-A479-1FF502947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67D845B-7D78-0DF1-261B-71EAC9BBC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BDE37F-9006-9C68-AE6B-B78DC9EBE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059" y="154244"/>
            <a:ext cx="4640825" cy="610931"/>
          </a:xfrm>
        </p:spPr>
        <p:txBody>
          <a:bodyPr wrap="square" anchor="b">
            <a:normAutofit fontScale="90000"/>
          </a:bodyPr>
          <a:lstStyle/>
          <a:p>
            <a:pPr algn="ctr"/>
            <a:r>
              <a:rPr lang="en-US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9B114-19B6-2D11-31A0-494906593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148" y="1072039"/>
            <a:ext cx="5663124" cy="5436915"/>
          </a:xfrm>
        </p:spPr>
        <p:txBody>
          <a:bodyPr anchor="t">
            <a:normAutofit/>
          </a:bodyPr>
          <a:lstStyle/>
          <a:p>
            <a:pPr marL="0" indent="-360000">
              <a:lnSpc>
                <a:spcPct val="100000"/>
              </a:lnSpc>
              <a:buNone/>
              <a:tabLst>
                <a:tab pos="360000" algn="l"/>
              </a:tabLst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Problem: Ensure all entries in the releasedate column follow a consistent date format (DD-MM-YYYY).</a:t>
            </a:r>
          </a:p>
          <a:p>
            <a:pPr marL="0" lvl="1" indent="0">
              <a:buNone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Resolution: Power Query Editor has already changed it to the required format i.e. DD-MM-YYYY.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531F3A-0838-D114-0D08-3BBE2DEA0C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0" r="-1" b="-1"/>
          <a:stretch>
            <a:fillRect/>
          </a:stretch>
        </p:blipFill>
        <p:spPr>
          <a:xfrm>
            <a:off x="6924675" y="1072039"/>
            <a:ext cx="4713922" cy="4713922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9EE92B-07A4-3C42-B2FE-7BE71478A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379" y="3211390"/>
            <a:ext cx="2310584" cy="2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104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2000" b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AB4E61-55FB-32CD-7A76-E9B6220D5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D66CAEE-0F5C-D1D8-7196-0DD1E84C8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57A8AA-DC6F-FF88-1925-8FF46D251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059" y="154244"/>
            <a:ext cx="4640825" cy="610931"/>
          </a:xfrm>
        </p:spPr>
        <p:txBody>
          <a:bodyPr wrap="square" anchor="b">
            <a:normAutofit fontScale="90000"/>
          </a:bodyPr>
          <a:lstStyle/>
          <a:p>
            <a:pPr algn="ctr"/>
            <a:r>
              <a:rPr lang="en-US" dirty="0"/>
              <a:t>Question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F7D15-2BBA-CE3B-7A88-DA1404156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072039"/>
            <a:ext cx="5663124" cy="5436915"/>
          </a:xfrm>
        </p:spPr>
        <p:txBody>
          <a:bodyPr anchor="t">
            <a:normAutofit/>
          </a:bodyPr>
          <a:lstStyle/>
          <a:p>
            <a:pPr marL="0" indent="-360000">
              <a:lnSpc>
                <a:spcPct val="100000"/>
              </a:lnSpc>
              <a:buNone/>
              <a:tabLst>
                <a:tab pos="360000" algn="l"/>
              </a:tabLst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Problem: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Convert the time column from text format to a duration format that Excel recognizes.</a:t>
            </a:r>
          </a:p>
          <a:p>
            <a:pPr marL="0" lvl="1" indent="0">
              <a:buNone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Resolution: I have added a custom column, using below M query and then changed the datatype to Duration.</a:t>
            </a:r>
          </a:p>
          <a:p>
            <a:pPr marL="0" lvl="1" indent="0">
              <a:buNone/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M Query :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 b="1" dirty="0"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 b="1" dirty="0">
                <a:latin typeface="Arial" panose="020B0604020202020204" pitchFamily="34" charset="0"/>
                <a:cs typeface="Arial" panose="020B0604020202020204" pitchFamily="34" charset="0"/>
              </a:rPr>
              <a:t>    txt = Text.Lower([time]),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 b="1" dirty="0">
                <a:latin typeface="Arial" panose="020B0604020202020204" pitchFamily="34" charset="0"/>
                <a:cs typeface="Arial" panose="020B0604020202020204" pitchFamily="34" charset="0"/>
              </a:rPr>
              <a:t>    hrs = if Text.Contains(txt, "hr") then Number.FromText(Text.BeforeDelimiter(txt, "hr")) else 0,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 b="1" dirty="0">
                <a:latin typeface="Arial" panose="020B0604020202020204" pitchFamily="34" charset="0"/>
                <a:cs typeface="Arial" panose="020B0604020202020204" pitchFamily="34" charset="0"/>
              </a:rPr>
              <a:t>    minsPart = Text.AfterDelimiter(txt, "and "),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 b="1" dirty="0">
                <a:latin typeface="Arial" panose="020B0604020202020204" pitchFamily="34" charset="0"/>
                <a:cs typeface="Arial" panose="020B0604020202020204" pitchFamily="34" charset="0"/>
              </a:rPr>
              <a:t>    mins = if Text.Contains(minsPart, "min") then Number.FromText(Text.BeforeDelimiter(minsPart, "min")) else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 b="1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 b="1" dirty="0">
                <a:latin typeface="Arial" panose="020B0604020202020204" pitchFamily="34" charset="0"/>
                <a:cs typeface="Arial" panose="020B0604020202020204" pitchFamily="34" charset="0"/>
              </a:rPr>
              <a:t>    #duration(0,hrs, mins, 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 b="1" dirty="0">
                <a:latin typeface="Arial" panose="020B0604020202020204" pitchFamily="34" charset="0"/>
                <a:cs typeface="Arial" panose="020B0604020202020204" pitchFamily="34" charset="0"/>
              </a:rPr>
              <a:t>Continued on next page….</a:t>
            </a:r>
          </a:p>
          <a:p>
            <a:pPr marL="0" lvl="1" indent="0"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9670C7-59A6-76C7-D3D8-BA646344009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0" r="-1" b="-1"/>
          <a:stretch>
            <a:fillRect/>
          </a:stretch>
        </p:blipFill>
        <p:spPr>
          <a:xfrm>
            <a:off x="6924675" y="1072039"/>
            <a:ext cx="4713922" cy="4713922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88804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2000" b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E52297-5939-8CED-0A47-5EAB3F4D0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6022882-0B2E-D213-B960-75E63C312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55D655-F978-F74C-E164-F36096B23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059" y="154244"/>
            <a:ext cx="4640825" cy="610931"/>
          </a:xfrm>
        </p:spPr>
        <p:txBody>
          <a:bodyPr wrap="square" anchor="b">
            <a:normAutofit fontScale="90000"/>
          </a:bodyPr>
          <a:lstStyle/>
          <a:p>
            <a:pPr algn="ctr"/>
            <a:r>
              <a:rPr lang="en-US" dirty="0"/>
              <a:t>Question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DBD76-53BD-B872-5CB2-CA66FF5EA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072039"/>
            <a:ext cx="5663124" cy="5436915"/>
          </a:xfrm>
        </p:spPr>
        <p:txBody>
          <a:bodyPr anchor="t">
            <a:normAutofit/>
          </a:bodyPr>
          <a:lstStyle/>
          <a:p>
            <a:pPr marL="0" lvl="1" indent="0">
              <a:buNone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Resolution: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F3D23D-C329-5407-0531-13CB3B3D486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0" r="-1" b="-1"/>
          <a:stretch>
            <a:fillRect/>
          </a:stretch>
        </p:blipFill>
        <p:spPr>
          <a:xfrm>
            <a:off x="6924675" y="1072039"/>
            <a:ext cx="4713922" cy="4713922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4989DF-991E-41A2-B013-A9856639D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889" y="1375921"/>
            <a:ext cx="6167383" cy="27044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1A0778-DE6E-8475-8049-77B3F2D5A8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4868" y="4129846"/>
            <a:ext cx="4839119" cy="270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952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2000" b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E7F0DC-471F-8670-028E-9B254E0BA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F517FDC6-989D-6900-191B-7D38B46B88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BD5B31-40D3-1573-AF9D-479F74B52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059" y="154244"/>
            <a:ext cx="4640825" cy="610931"/>
          </a:xfrm>
        </p:spPr>
        <p:txBody>
          <a:bodyPr wrap="square" anchor="b">
            <a:normAutofit fontScale="90000"/>
          </a:bodyPr>
          <a:lstStyle/>
          <a:p>
            <a:pPr algn="ctr"/>
            <a:r>
              <a:rPr lang="en-US" dirty="0"/>
              <a:t>Question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572ED-83E8-F3D0-10E9-257F0A7DE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072039"/>
            <a:ext cx="5663124" cy="5436915"/>
          </a:xfrm>
        </p:spPr>
        <p:txBody>
          <a:bodyPr anchor="t">
            <a:normAutofit/>
          </a:bodyPr>
          <a:lstStyle/>
          <a:p>
            <a:pPr marL="0" indent="-360000">
              <a:lnSpc>
                <a:spcPct val="100000"/>
              </a:lnSpc>
              <a:buNone/>
              <a:tabLst>
                <a:tab pos="360000" algn="l"/>
              </a:tabLst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Problem: Ensure the price column is in a numeric format, and identify any non-numeric values.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buNone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Resolution: I’ve looked into the data for Price column and found that a value “free” is present in a few places so used the option “Replace errors” to replace the value “free” with amount “0” to get all the values in numeric format.</a:t>
            </a:r>
          </a:p>
          <a:p>
            <a:pPr marL="0" lvl="1" indent="0"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2E8D1-DCAF-5290-46BA-954D885B1B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0" r="-1" b="-1"/>
          <a:stretch>
            <a:fillRect/>
          </a:stretch>
        </p:blipFill>
        <p:spPr>
          <a:xfrm>
            <a:off x="6924675" y="1072039"/>
            <a:ext cx="4713922" cy="4713922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D9E28D-1C63-D06C-32D6-65659926DF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79" y="3299903"/>
            <a:ext cx="6315930" cy="248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622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2000" b="-3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E7440D-9761-1B1E-A8AE-1DAA90E72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954B45A-5C5D-A300-7BAD-876E3661D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E5F16F-B24C-BDCE-E8DB-F511EFAF1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059" y="154244"/>
            <a:ext cx="4640825" cy="610931"/>
          </a:xfrm>
        </p:spPr>
        <p:txBody>
          <a:bodyPr wrap="square" anchor="b">
            <a:normAutofit fontScale="90000"/>
          </a:bodyPr>
          <a:lstStyle/>
          <a:p>
            <a:pPr algn="ctr"/>
            <a:r>
              <a:rPr lang="en-US" dirty="0"/>
              <a:t>Question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AEDFE-B0D2-8B95-BB86-70ABCD93D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072039"/>
            <a:ext cx="5663124" cy="5436915"/>
          </a:xfrm>
        </p:spPr>
        <p:txBody>
          <a:bodyPr anchor="t">
            <a:normAutofit lnSpcReduction="10000"/>
          </a:bodyPr>
          <a:lstStyle/>
          <a:p>
            <a:pPr marL="0" indent="-360000">
              <a:lnSpc>
                <a:spcPct val="100000"/>
              </a:lnSpc>
              <a:buNone/>
              <a:tabLst>
                <a:tab pos="360000" algn="l"/>
              </a:tabLst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Problem: </a:t>
            </a:r>
            <a:r>
              <a:rPr lang="en-IN" dirty="0"/>
              <a:t>Convert text ratings in the stars column to numeric values.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buNone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Resolution: (i). Created New Custom Column using below M query. Then change the datatype to Number in step (ii).</a:t>
            </a:r>
          </a:p>
          <a:p>
            <a:pPr marL="0" lvl="1" indent="0">
              <a:buNone/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M Query:</a:t>
            </a:r>
          </a:p>
          <a:p>
            <a:pPr marL="0" lvl="1" indent="0">
              <a:buNone/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try Number.FromText(Text.Start([stars], 1)) otherwise null</a:t>
            </a:r>
          </a:p>
          <a:p>
            <a:pPr marL="0" lvl="1" indent="0"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>
              <a:buNone/>
            </a:pP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1" indent="0" algn="r"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Continued on next page…..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315138-73EB-0D85-2B2D-8804D33AF98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0" r="-1" b="-1"/>
          <a:stretch>
            <a:fillRect/>
          </a:stretch>
        </p:blipFill>
        <p:spPr>
          <a:xfrm>
            <a:off x="6924675" y="1072039"/>
            <a:ext cx="4713922" cy="4713922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DC8390-4608-F808-3535-95FBD135C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004" y="3301679"/>
            <a:ext cx="6771671" cy="248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36990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Sitka Heading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691</Words>
  <Application>Microsoft Office PowerPoint</Application>
  <PresentationFormat>Widescreen</PresentationFormat>
  <Paragraphs>86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Bodoni MT</vt:lpstr>
      <vt:lpstr>Britannic Bold</vt:lpstr>
      <vt:lpstr>Sitka Heading</vt:lpstr>
      <vt:lpstr>Source Sans Pro</vt:lpstr>
      <vt:lpstr>3DFloatVTI</vt:lpstr>
      <vt:lpstr>Case Study</vt:lpstr>
      <vt:lpstr>Table of Contents</vt:lpstr>
      <vt:lpstr>Question 1</vt:lpstr>
      <vt:lpstr>Question 2</vt:lpstr>
      <vt:lpstr>Question 3</vt:lpstr>
      <vt:lpstr>Question 4</vt:lpstr>
      <vt:lpstr>Question 4</vt:lpstr>
      <vt:lpstr>Question 5</vt:lpstr>
      <vt:lpstr>Question 6</vt:lpstr>
      <vt:lpstr>Question 6</vt:lpstr>
      <vt:lpstr>Question 7</vt:lpstr>
      <vt:lpstr>Question 7</vt:lpstr>
      <vt:lpstr>Question 8</vt:lpstr>
      <vt:lpstr>Question 9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Shivani Awasthi</dc:creator>
  <cp:lastModifiedBy>Shivani Awasthi</cp:lastModifiedBy>
  <cp:revision>19</cp:revision>
  <dcterms:created xsi:type="dcterms:W3CDTF">2025-07-14T09:00:58Z</dcterms:created>
  <dcterms:modified xsi:type="dcterms:W3CDTF">2025-08-04T09:32:24Z</dcterms:modified>
</cp:coreProperties>
</file>