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2.xml" ContentType="application/inkml+xml"/>
  <Override PartName="/ppt/ink/ink3.xml" ContentType="application/inkml+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5"/>
  </p:notesMasterIdLst>
  <p:handoutMasterIdLst>
    <p:handoutMasterId r:id="rId16"/>
  </p:handoutMasterIdLst>
  <p:sldIdLst>
    <p:sldId id="410" r:id="rId5"/>
    <p:sldId id="383" r:id="rId6"/>
    <p:sldId id="409" r:id="rId7"/>
    <p:sldId id="389" r:id="rId8"/>
    <p:sldId id="391" r:id="rId9"/>
    <p:sldId id="397" r:id="rId10"/>
    <p:sldId id="408" r:id="rId11"/>
    <p:sldId id="407" r:id="rId12"/>
    <p:sldId id="411" r:id="rId13"/>
    <p:sldId id="39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6327" autoAdjust="0"/>
  </p:normalViewPr>
  <p:slideViewPr>
    <p:cSldViewPr snapToGrid="0">
      <p:cViewPr varScale="1">
        <p:scale>
          <a:sx n="72" d="100"/>
          <a:sy n="72" d="100"/>
        </p:scale>
        <p:origin x="660" y="7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3/6/2024</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4T14:23:11.835"/>
    </inkml:context>
    <inkml:brush xml:id="br0">
      <inkml:brushProperty name="width" value="0.35" units="cm"/>
      <inkml:brushProperty name="height" value="0.35" units="cm"/>
      <inkml:brushProperty name="color" value="#FFFFFF"/>
    </inkml:brush>
  </inkml:definitions>
  <inkml:trace contextRef="#ctx0" brushRef="#br0">1 1 24575,'6580'0'-1365,"-6511"0"-5461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4T16:04:04.864"/>
    </inkml:context>
    <inkml:brush xml:id="br0">
      <inkml:brushProperty name="width" value="0.35" units="cm"/>
      <inkml:brushProperty name="height" value="0.35" units="cm"/>
      <inkml:brushProperty name="color" value="#FFFFFF"/>
    </inkml:brush>
  </inkml:definitions>
  <inkml:trace contextRef="#ctx0" brushRef="#br0">1 37 24575,'4911'0'0,"-4558"-18"0,-45 0 0,362 17-1365,-615 1-5461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13:25:42.430"/>
    </inkml:context>
    <inkml:brush xml:id="br0">
      <inkml:brushProperty name="width" value="0.35" units="cm"/>
      <inkml:brushProperty name="height" value="0.35" units="cm"/>
      <inkml:brushProperty name="color" value="#FFFFFF"/>
    </inkml:brush>
  </inkml:definitions>
  <inkml:trace contextRef="#ctx0" brushRef="#br0">0 1 24575,'35'0'0,"84"-1"0,197 25 0,-211-13 0,-1-4 0,113-8 0,-79-1 0,5011 2-1365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3/6/2024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311341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a:t>
            </a:fld>
            <a:endParaRPr lang="en-US" dirty="0"/>
          </a:p>
        </p:txBody>
      </p:sp>
    </p:spTree>
    <p:extLst>
      <p:ext uri="{BB962C8B-B14F-4D97-AF65-F5344CB8AC3E}">
        <p14:creationId xmlns:p14="http://schemas.microsoft.com/office/powerpoint/2010/main" val="2730433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3576248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39082765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BBC04D-2568-C19F-6211-ABA7996CBC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BD96A4-D432-FA69-5E46-4DF91D77CA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639921-CFBB-DE6F-31EB-81B758CA026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453E3F8-8185-F97B-2F08-1F44FCE2A5AB}"/>
              </a:ext>
            </a:extLst>
          </p:cNvPr>
          <p:cNvSpPr>
            <a:spLocks noGrp="1"/>
          </p:cNvSpPr>
          <p:nvPr>
            <p:ph type="sldNum" sz="quarter" idx="5"/>
          </p:nvPr>
        </p:nvSpPr>
        <p:spPr/>
        <p:txBody>
          <a:bodyPr/>
          <a:lstStyle/>
          <a:p>
            <a:fld id="{A89C7E07-3C67-C64C-8DA0-0404F6303970}" type="slidenum">
              <a:rPr lang="en-US" smtClean="0"/>
              <a:t>6</a:t>
            </a:fld>
            <a:endParaRPr lang="en-US" dirty="0"/>
          </a:p>
        </p:txBody>
      </p:sp>
    </p:spTree>
    <p:extLst>
      <p:ext uri="{BB962C8B-B14F-4D97-AF65-F5344CB8AC3E}">
        <p14:creationId xmlns:p14="http://schemas.microsoft.com/office/powerpoint/2010/main" val="37277777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7</a:t>
            </a:fld>
            <a:endParaRPr lang="en-US" dirty="0"/>
          </a:p>
        </p:txBody>
      </p:sp>
    </p:spTree>
    <p:extLst>
      <p:ext uri="{BB962C8B-B14F-4D97-AF65-F5344CB8AC3E}">
        <p14:creationId xmlns:p14="http://schemas.microsoft.com/office/powerpoint/2010/main" val="23861837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8</a:t>
            </a:fld>
            <a:endParaRPr lang="en-US" dirty="0"/>
          </a:p>
        </p:txBody>
      </p:sp>
    </p:spTree>
    <p:extLst>
      <p:ext uri="{BB962C8B-B14F-4D97-AF65-F5344CB8AC3E}">
        <p14:creationId xmlns:p14="http://schemas.microsoft.com/office/powerpoint/2010/main" val="5011604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10</a:t>
            </a:fld>
            <a:endParaRPr lang="en-US" dirty="0"/>
          </a:p>
        </p:txBody>
      </p:sp>
    </p:spTree>
    <p:extLst>
      <p:ext uri="{BB962C8B-B14F-4D97-AF65-F5344CB8AC3E}">
        <p14:creationId xmlns:p14="http://schemas.microsoft.com/office/powerpoint/2010/main" val="1765923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a:t>Click icon to add table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a:t>Click icon to add picture</a:t>
            </a:r>
            <a:endParaRPr lang="en-US" dirty="0"/>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3.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ctrTitle"/>
          </p:nvPr>
        </p:nvSpPr>
        <p:spPr>
          <a:xfrm>
            <a:off x="6309904" y="3014869"/>
            <a:ext cx="5486400" cy="828262"/>
          </a:xfrm>
        </p:spPr>
        <p:txBody>
          <a:bodyPr/>
          <a:lstStyle/>
          <a:p>
            <a:r>
              <a:rPr lang="en-US" dirty="0">
                <a:latin typeface="Bell MT" panose="02020503060305020303" pitchFamily="18" charset="0"/>
              </a:rPr>
              <a:t>Healthcare</a:t>
            </a:r>
          </a:p>
        </p:txBody>
      </p:sp>
      <p:sp>
        <p:nvSpPr>
          <p:cNvPr id="3" name="TextBox 2">
            <a:extLst>
              <a:ext uri="{FF2B5EF4-FFF2-40B4-BE49-F238E27FC236}">
                <a16:creationId xmlns:a16="http://schemas.microsoft.com/office/drawing/2014/main" id="{000D3690-E13E-383A-F789-FCADA2731BCF}"/>
              </a:ext>
            </a:extLst>
          </p:cNvPr>
          <p:cNvSpPr txBox="1"/>
          <p:nvPr/>
        </p:nvSpPr>
        <p:spPr>
          <a:xfrm>
            <a:off x="6309904" y="4426226"/>
            <a:ext cx="4146061" cy="2246769"/>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Presentation by :</a:t>
            </a:r>
          </a:p>
          <a:p>
            <a:pPr marL="342900" indent="-342900">
              <a:buAutoNum type="arabicPeriod"/>
            </a:pPr>
            <a:r>
              <a:rPr lang="en-US" sz="2000" b="1" dirty="0">
                <a:solidFill>
                  <a:schemeClr val="bg1"/>
                </a:solidFill>
                <a:latin typeface="Times New Roman" panose="02020603050405020304" pitchFamily="18" charset="0"/>
                <a:cs typeface="Times New Roman" panose="02020603050405020304" pitchFamily="18" charset="0"/>
              </a:rPr>
              <a:t>Anjali Patil</a:t>
            </a:r>
          </a:p>
          <a:p>
            <a:pPr marL="342900" indent="-342900">
              <a:buAutoNum type="arabicPeriod"/>
            </a:pPr>
            <a:r>
              <a:rPr lang="en-US" sz="2000" b="1" dirty="0">
                <a:solidFill>
                  <a:schemeClr val="bg1"/>
                </a:solidFill>
                <a:latin typeface="Times New Roman" panose="02020603050405020304" pitchFamily="18" charset="0"/>
                <a:cs typeface="Times New Roman" panose="02020603050405020304" pitchFamily="18" charset="0"/>
              </a:rPr>
              <a:t>Shivani Gavali</a:t>
            </a:r>
          </a:p>
          <a:p>
            <a:pPr marL="342900" indent="-342900">
              <a:buAutoNum type="arabicPeriod"/>
            </a:pPr>
            <a:r>
              <a:rPr lang="en-US" sz="2000" b="1" dirty="0">
                <a:solidFill>
                  <a:schemeClr val="bg1"/>
                </a:solidFill>
                <a:latin typeface="Times New Roman" panose="02020603050405020304" pitchFamily="18" charset="0"/>
                <a:cs typeface="Times New Roman" panose="02020603050405020304" pitchFamily="18" charset="0"/>
              </a:rPr>
              <a:t>Snehal Dumbre</a:t>
            </a:r>
          </a:p>
          <a:p>
            <a:pPr marL="342900" indent="-342900">
              <a:buAutoNum type="arabicPeriod"/>
            </a:pPr>
            <a:r>
              <a:rPr lang="en-US" sz="2000" b="1" dirty="0">
                <a:solidFill>
                  <a:schemeClr val="bg1"/>
                </a:solidFill>
                <a:latin typeface="Times New Roman" panose="02020603050405020304" pitchFamily="18" charset="0"/>
                <a:cs typeface="Times New Roman" panose="02020603050405020304" pitchFamily="18" charset="0"/>
              </a:rPr>
              <a:t>Ankita Gurav</a:t>
            </a:r>
          </a:p>
          <a:p>
            <a:pPr marL="342900" indent="-342900">
              <a:buAutoNum type="arabicPeriod"/>
            </a:pPr>
            <a:r>
              <a:rPr lang="en-US" sz="2000" b="1" dirty="0">
                <a:solidFill>
                  <a:schemeClr val="bg1"/>
                </a:solidFill>
                <a:latin typeface="Times New Roman" panose="02020603050405020304" pitchFamily="18" charset="0"/>
                <a:cs typeface="Times New Roman" panose="02020603050405020304" pitchFamily="18" charset="0"/>
              </a:rPr>
              <a:t>Thipparam Sumanth</a:t>
            </a:r>
          </a:p>
          <a:p>
            <a:pPr marL="342900" indent="-342900">
              <a:buAutoNum type="arabicPeriod"/>
            </a:pPr>
            <a:r>
              <a:rPr lang="en-US" sz="2000" b="1" dirty="0">
                <a:solidFill>
                  <a:schemeClr val="bg1"/>
                </a:solidFill>
                <a:latin typeface="Times New Roman" panose="02020603050405020304" pitchFamily="18" charset="0"/>
                <a:cs typeface="Times New Roman" panose="02020603050405020304" pitchFamily="18" charset="0"/>
              </a:rPr>
              <a:t>Yash Chavan</a:t>
            </a:r>
          </a:p>
        </p:txBody>
      </p:sp>
    </p:spTree>
    <p:extLst>
      <p:ext uri="{BB962C8B-B14F-4D97-AF65-F5344CB8AC3E}">
        <p14:creationId xmlns:p14="http://schemas.microsoft.com/office/powerpoint/2010/main" val="339030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C1B7-6E4E-3DEE-50C0-1CA3B14303EE}"/>
              </a:ext>
            </a:extLst>
          </p:cNvPr>
          <p:cNvSpPr>
            <a:spLocks noGrp="1"/>
          </p:cNvSpPr>
          <p:nvPr>
            <p:ph type="ctrTitle"/>
          </p:nvPr>
        </p:nvSpPr>
        <p:spPr>
          <a:xfrm>
            <a:off x="609600" y="2982071"/>
            <a:ext cx="5486400" cy="893858"/>
          </a:xfrm>
        </p:spPr>
        <p:txBody>
          <a:bodyPr/>
          <a:lstStyle/>
          <a:p>
            <a:r>
              <a:rPr lang="en-US" dirty="0">
                <a:latin typeface="Bell MT" panose="02020503060305020303" pitchFamily="18" charset="0"/>
              </a:rPr>
              <a:t>Thank you</a:t>
            </a:r>
          </a:p>
        </p:txBody>
      </p:sp>
    </p:spTree>
    <p:extLst>
      <p:ext uri="{BB962C8B-B14F-4D97-AF65-F5344CB8AC3E}">
        <p14:creationId xmlns:p14="http://schemas.microsoft.com/office/powerpoint/2010/main" val="4261132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3725" y="1219200"/>
            <a:ext cx="2400631" cy="775914"/>
          </a:xfrm>
        </p:spPr>
        <p:txBody>
          <a:bodyPr/>
          <a:lstStyle/>
          <a:p>
            <a:r>
              <a:rPr lang="en-US" dirty="0">
                <a:latin typeface="Bell MT" panose="02020503060305020303" pitchFamily="18" charset="0"/>
              </a:rPr>
              <a:t>KPIs</a:t>
            </a:r>
          </a:p>
        </p:txBody>
      </p:sp>
      <p:sp>
        <p:nvSpPr>
          <p:cNvPr id="3" name="Text Placeholder 2">
            <a:extLst>
              <a:ext uri="{FF2B5EF4-FFF2-40B4-BE49-F238E27FC236}">
                <a16:creationId xmlns:a16="http://schemas.microsoft.com/office/drawing/2014/main" id="{3B8EBC2C-6DD7-5003-38EB-40753046FE8C}"/>
              </a:ext>
            </a:extLst>
          </p:cNvPr>
          <p:cNvSpPr>
            <a:spLocks noGrp="1"/>
          </p:cNvSpPr>
          <p:nvPr>
            <p:ph sz="quarter" idx="13"/>
          </p:nvPr>
        </p:nvSpPr>
        <p:spPr>
          <a:xfrm>
            <a:off x="593725" y="1995114"/>
            <a:ext cx="6788150" cy="4591878"/>
          </a:xfrm>
        </p:spPr>
        <p:txBody>
          <a:bodyPr tIns="457200">
            <a:normAutofit fontScale="92500" lnSpcReduction="10000"/>
          </a:bodyPr>
          <a:lstStyle/>
          <a:p>
            <a:r>
              <a:rPr lang="en-US" sz="2000" dirty="0">
                <a:latin typeface="Bell MT" panose="02020503060305020303" pitchFamily="18" charset="0"/>
              </a:rPr>
              <a:t>Total Discharge</a:t>
            </a:r>
          </a:p>
          <a:p>
            <a:r>
              <a:rPr lang="en-US" sz="2000" dirty="0">
                <a:latin typeface="Bell MT" panose="02020503060305020303" pitchFamily="18" charset="0"/>
              </a:rPr>
              <a:t>Patient Days</a:t>
            </a:r>
          </a:p>
          <a:p>
            <a:r>
              <a:rPr lang="en-US" sz="2000" dirty="0">
                <a:latin typeface="Bell MT" panose="02020503060305020303" pitchFamily="18" charset="0"/>
              </a:rPr>
              <a:t>Net Patient Revenue</a:t>
            </a:r>
          </a:p>
          <a:p>
            <a:r>
              <a:rPr lang="en-US" sz="2000" dirty="0">
                <a:latin typeface="Bell MT" panose="02020503060305020303" pitchFamily="18" charset="0"/>
              </a:rPr>
              <a:t>Revenue Trend</a:t>
            </a:r>
          </a:p>
          <a:p>
            <a:r>
              <a:rPr lang="en-US" sz="2000" dirty="0">
                <a:latin typeface="Bell MT" panose="02020503060305020303" pitchFamily="18" charset="0"/>
              </a:rPr>
              <a:t>Patient Stays</a:t>
            </a:r>
          </a:p>
          <a:p>
            <a:r>
              <a:rPr lang="en-US" sz="2000" dirty="0">
                <a:latin typeface="Bell MT" panose="02020503060305020303" pitchFamily="18" charset="0"/>
              </a:rPr>
              <a:t>Sate wise no. of hospital / revenue</a:t>
            </a:r>
          </a:p>
          <a:p>
            <a:r>
              <a:rPr lang="en-US" sz="2000" dirty="0">
                <a:latin typeface="Bell MT" panose="02020503060305020303" pitchFamily="18" charset="0"/>
              </a:rPr>
              <a:t>Type of Hospital Revenue</a:t>
            </a:r>
          </a:p>
          <a:p>
            <a:r>
              <a:rPr lang="en-US" sz="2000" dirty="0">
                <a:latin typeface="Bell MT" panose="02020503060305020303" pitchFamily="18" charset="0"/>
              </a:rPr>
              <a:t>MTD/QTD/YTD Revenue</a:t>
            </a:r>
          </a:p>
          <a:p>
            <a:r>
              <a:rPr lang="en-US" sz="2000" dirty="0">
                <a:latin typeface="Bell MT" panose="02020503060305020303" pitchFamily="18" charset="0"/>
              </a:rPr>
              <a:t>Total Patient / Total Doctor / Total Hospital</a:t>
            </a:r>
          </a:p>
        </p:txBody>
      </p:sp>
    </p:spTree>
    <p:extLst>
      <p:ext uri="{BB962C8B-B14F-4D97-AF65-F5344CB8AC3E}">
        <p14:creationId xmlns:p14="http://schemas.microsoft.com/office/powerpoint/2010/main" val="3346685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4F29B7FA-6DB7-E8D9-52FD-84BAA7E4BB68}"/>
              </a:ext>
            </a:extLst>
          </p:cNvPr>
          <p:cNvSpPr txBox="1"/>
          <p:nvPr/>
        </p:nvSpPr>
        <p:spPr>
          <a:xfrm>
            <a:off x="0" y="-79874"/>
            <a:ext cx="1232452" cy="523220"/>
          </a:xfrm>
          <a:prstGeom prst="rect">
            <a:avLst/>
          </a:prstGeom>
          <a:noFill/>
        </p:spPr>
        <p:txBody>
          <a:bodyPr wrap="square" rtlCol="0" anchor="t">
            <a:spAutoFit/>
          </a:bodyPr>
          <a:lstStyle/>
          <a:p>
            <a:r>
              <a:rPr lang="en-US" sz="2800" b="1" dirty="0">
                <a:solidFill>
                  <a:schemeClr val="bg1"/>
                </a:solidFill>
                <a:latin typeface="Bell MT" panose="02020503060305020303" pitchFamily="18" charset="0"/>
                <a:cs typeface="Times New Roman" panose="02020603050405020304" pitchFamily="18" charset="0"/>
              </a:rPr>
              <a:t>Excel</a:t>
            </a:r>
            <a:r>
              <a:rPr lang="en-US" sz="2400" b="1" dirty="0">
                <a:solidFill>
                  <a:schemeClr val="bg1"/>
                </a:solidFill>
              </a:rPr>
              <a:t> :</a:t>
            </a:r>
          </a:p>
        </p:txBody>
      </p:sp>
      <p:pic>
        <p:nvPicPr>
          <p:cNvPr id="3" name="Picture 2">
            <a:extLst>
              <a:ext uri="{FF2B5EF4-FFF2-40B4-BE49-F238E27FC236}">
                <a16:creationId xmlns:a16="http://schemas.microsoft.com/office/drawing/2014/main" id="{E681EDE9-04F1-9AA5-0672-752B5B20F7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44557"/>
            <a:ext cx="12192000" cy="6598608"/>
          </a:xfrm>
          <a:prstGeom prst="rect">
            <a:avLst/>
          </a:prstGeom>
        </p:spPr>
      </p:pic>
    </p:spTree>
    <p:extLst>
      <p:ext uri="{BB962C8B-B14F-4D97-AF65-F5344CB8AC3E}">
        <p14:creationId xmlns:p14="http://schemas.microsoft.com/office/powerpoint/2010/main" val="2249372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C93D2D0B-3890-0C37-37DE-55A767F08837}"/>
              </a:ext>
            </a:extLst>
          </p:cNvPr>
          <p:cNvSpPr txBox="1"/>
          <p:nvPr/>
        </p:nvSpPr>
        <p:spPr>
          <a:xfrm>
            <a:off x="0" y="13252"/>
            <a:ext cx="1550504" cy="461665"/>
          </a:xfrm>
          <a:prstGeom prst="rect">
            <a:avLst/>
          </a:prstGeom>
          <a:noFill/>
        </p:spPr>
        <p:txBody>
          <a:bodyPr wrap="square" rtlCol="0">
            <a:spAutoFit/>
          </a:bodyPr>
          <a:lstStyle/>
          <a:p>
            <a:r>
              <a:rPr lang="en-US" sz="2400" b="1" dirty="0">
                <a:solidFill>
                  <a:schemeClr val="bg1"/>
                </a:solidFill>
                <a:latin typeface="Bell MT" panose="02020503060305020303" pitchFamily="18" charset="0"/>
              </a:rPr>
              <a:t>Tableau :</a:t>
            </a:r>
          </a:p>
        </p:txBody>
      </p:sp>
      <p:pic>
        <p:nvPicPr>
          <p:cNvPr id="7" name="Picture 6">
            <a:extLst>
              <a:ext uri="{FF2B5EF4-FFF2-40B4-BE49-F238E27FC236}">
                <a16:creationId xmlns:a16="http://schemas.microsoft.com/office/drawing/2014/main" id="{CB780E7E-9B34-9210-A625-EC3C03191B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371060"/>
            <a:ext cx="12192000" cy="6473687"/>
          </a:xfrm>
          <a:prstGeom prst="rect">
            <a:avLst/>
          </a:prstGeom>
        </p:spPr>
      </p:pic>
    </p:spTree>
    <p:extLst>
      <p:ext uri="{BB962C8B-B14F-4D97-AF65-F5344CB8AC3E}">
        <p14:creationId xmlns:p14="http://schemas.microsoft.com/office/powerpoint/2010/main" val="1440871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pic>
        <p:nvPicPr>
          <p:cNvPr id="9" name="Picture 8">
            <a:extLst>
              <a:ext uri="{FF2B5EF4-FFF2-40B4-BE49-F238E27FC236}">
                <a16:creationId xmlns:a16="http://schemas.microsoft.com/office/drawing/2014/main" id="{FBBE9466-4662-6BC3-6861-372CA1F903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24070"/>
            <a:ext cx="12192000" cy="6429724"/>
          </a:xfrm>
          <a:prstGeom prst="rect">
            <a:avLst/>
          </a:prstGeom>
        </p:spPr>
      </p:pic>
      <p:sp>
        <p:nvSpPr>
          <p:cNvPr id="10" name="TextBox 9">
            <a:extLst>
              <a:ext uri="{FF2B5EF4-FFF2-40B4-BE49-F238E27FC236}">
                <a16:creationId xmlns:a16="http://schemas.microsoft.com/office/drawing/2014/main" id="{2E52AC84-A956-9972-95F7-55B55A2E51EA}"/>
              </a:ext>
            </a:extLst>
          </p:cNvPr>
          <p:cNvSpPr txBox="1"/>
          <p:nvPr/>
        </p:nvSpPr>
        <p:spPr>
          <a:xfrm>
            <a:off x="0" y="0"/>
            <a:ext cx="1607127" cy="461665"/>
          </a:xfrm>
          <a:prstGeom prst="rect">
            <a:avLst/>
          </a:prstGeom>
          <a:noFill/>
        </p:spPr>
        <p:txBody>
          <a:bodyPr wrap="square" rtlCol="0">
            <a:spAutoFit/>
          </a:bodyPr>
          <a:lstStyle/>
          <a:p>
            <a:r>
              <a:rPr lang="en-US" sz="2400" b="1" dirty="0">
                <a:solidFill>
                  <a:schemeClr val="bg1"/>
                </a:solidFill>
                <a:latin typeface="Bell MT" panose="02020503060305020303" pitchFamily="18" charset="0"/>
              </a:rPr>
              <a:t>Power BI :</a:t>
            </a:r>
          </a:p>
        </p:txBody>
      </p:sp>
    </p:spTree>
    <p:extLst>
      <p:ext uri="{BB962C8B-B14F-4D97-AF65-F5344CB8AC3E}">
        <p14:creationId xmlns:p14="http://schemas.microsoft.com/office/powerpoint/2010/main" val="3200312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1633A5-8BE3-D44D-57F3-2EF161376844}"/>
            </a:ext>
          </a:extLst>
        </p:cNvPr>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3">
            <p14:nvContentPartPr>
              <p14:cNvPr id="19" name="Ink 18">
                <a:extLst>
                  <a:ext uri="{FF2B5EF4-FFF2-40B4-BE49-F238E27FC236}">
                    <a16:creationId xmlns:a16="http://schemas.microsoft.com/office/drawing/2014/main" id="{25627671-5A4F-7FA8-29EA-386AE4256CAE}"/>
                  </a:ext>
                </a:extLst>
              </p14:cNvPr>
              <p14:cNvContentPartPr/>
              <p14:nvPr/>
            </p14:nvContentPartPr>
            <p14:xfrm>
              <a:off x="6307461" y="3948642"/>
              <a:ext cx="2394360" cy="360"/>
            </p14:xfrm>
          </p:contentPart>
        </mc:Choice>
        <mc:Fallback xmlns="">
          <p:pic>
            <p:nvPicPr>
              <p:cNvPr id="19" name="Ink 18">
                <a:extLst>
                  <a:ext uri="{FF2B5EF4-FFF2-40B4-BE49-F238E27FC236}">
                    <a16:creationId xmlns:a16="http://schemas.microsoft.com/office/drawing/2014/main" id="{25627671-5A4F-7FA8-29EA-386AE4256CAE}"/>
                  </a:ext>
                </a:extLst>
              </p:cNvPr>
              <p:cNvPicPr/>
              <p:nvPr/>
            </p:nvPicPr>
            <p:blipFill>
              <a:blip r:embed="rId4"/>
              <a:stretch>
                <a:fillRect/>
              </a:stretch>
            </p:blipFill>
            <p:spPr>
              <a:xfrm>
                <a:off x="6244821" y="3886002"/>
                <a:ext cx="2520000" cy="126000"/>
              </a:xfrm>
              <a:prstGeom prst="rect">
                <a:avLst/>
              </a:prstGeom>
            </p:spPr>
          </p:pic>
        </mc:Fallback>
      </mc:AlternateContent>
      <p:sp>
        <p:nvSpPr>
          <p:cNvPr id="20" name="TextBox 19">
            <a:extLst>
              <a:ext uri="{FF2B5EF4-FFF2-40B4-BE49-F238E27FC236}">
                <a16:creationId xmlns:a16="http://schemas.microsoft.com/office/drawing/2014/main" id="{69879B33-D3FE-6036-9B5F-B5AFDA67F70D}"/>
              </a:ext>
            </a:extLst>
          </p:cNvPr>
          <p:cNvSpPr txBox="1"/>
          <p:nvPr/>
        </p:nvSpPr>
        <p:spPr>
          <a:xfrm>
            <a:off x="185243" y="458956"/>
            <a:ext cx="11821513" cy="5940088"/>
          </a:xfrm>
          <a:prstGeom prst="rect">
            <a:avLst/>
          </a:prstGeom>
          <a:solidFill>
            <a:schemeClr val="tx1"/>
          </a:solidFill>
        </p:spPr>
        <p:txBody>
          <a:bodyPr wrap="square" rtlCol="0">
            <a:spAutoFit/>
          </a:bodyPr>
          <a:lstStyle/>
          <a:p>
            <a:pPr algn="just"/>
            <a:r>
              <a:rPr lang="en-US" sz="2800" b="1" u="sng" dirty="0">
                <a:solidFill>
                  <a:schemeClr val="bg1"/>
                </a:solidFill>
                <a:latin typeface="Bell MT" panose="02020503060305020303" pitchFamily="18" charset="0"/>
              </a:rPr>
              <a:t>Key Takeaways :</a:t>
            </a:r>
          </a:p>
          <a:p>
            <a:pPr algn="just"/>
            <a:endParaRPr lang="en-US" sz="2800" b="1" dirty="0">
              <a:solidFill>
                <a:schemeClr val="bg1"/>
              </a:solidFill>
              <a:latin typeface="Bell MT" panose="02020503060305020303" pitchFamily="18" charset="0"/>
            </a:endParaRPr>
          </a:p>
          <a:p>
            <a:pPr marL="457200" indent="-457200" algn="just">
              <a:buFont typeface="+mj-lt"/>
              <a:buAutoNum type="arabicPeriod"/>
            </a:pPr>
            <a:r>
              <a:rPr lang="en-US" sz="2000" b="1" dirty="0">
                <a:solidFill>
                  <a:schemeClr val="bg1"/>
                </a:solidFill>
                <a:latin typeface="Bell MT" panose="02020503060305020303" pitchFamily="18" charset="0"/>
              </a:rPr>
              <a:t>Total Discharge : </a:t>
            </a:r>
            <a:r>
              <a:rPr lang="en-US" sz="2000" b="0" i="0" dirty="0">
                <a:solidFill>
                  <a:srgbClr val="0D0D0D"/>
                </a:solidFill>
                <a:effectLst/>
                <a:latin typeface="Bell MT" panose="02020503060305020303" pitchFamily="18" charset="0"/>
              </a:rPr>
              <a:t>Understanding Total Discharges helps in forecasting future bed requirements, staffing needs, and resource allocation to ensure optimal utilization. A high number of discharges could indicate efficient turnover of beds and resources. It's important to analyze the underlying reasons for the decrease in total discharge and consider the broader context of healthcare delivery and outcomes to determine whether it is a positive or negative trend.</a:t>
            </a:r>
          </a:p>
          <a:p>
            <a:pPr marL="457200" indent="-457200" algn="just">
              <a:buFont typeface="+mj-lt"/>
              <a:buAutoNum type="arabicPeriod"/>
            </a:pPr>
            <a:endParaRPr lang="en-US" sz="2000" dirty="0">
              <a:solidFill>
                <a:srgbClr val="0D0D0D"/>
              </a:solidFill>
              <a:latin typeface="Bell MT" panose="02020503060305020303" pitchFamily="18" charset="0"/>
            </a:endParaRPr>
          </a:p>
          <a:p>
            <a:pPr marL="457200" indent="-457200" algn="just">
              <a:buFont typeface="+mj-lt"/>
              <a:buAutoNum type="arabicPeriod"/>
            </a:pPr>
            <a:r>
              <a:rPr lang="en-US" sz="2000" b="1" i="0" dirty="0">
                <a:solidFill>
                  <a:srgbClr val="0D0D0D"/>
                </a:solidFill>
                <a:effectLst/>
                <a:latin typeface="Bell MT" panose="02020503060305020303" pitchFamily="18" charset="0"/>
              </a:rPr>
              <a:t>Patient Days : </a:t>
            </a:r>
            <a:r>
              <a:rPr lang="en-US" sz="2000" b="0" i="0" dirty="0">
                <a:solidFill>
                  <a:srgbClr val="0D0D0D"/>
                </a:solidFill>
                <a:effectLst/>
                <a:latin typeface="Bell MT" panose="02020503060305020303" pitchFamily="18" charset="0"/>
              </a:rPr>
              <a:t>A decrease in patient days could indicate that the healthcare facility is becoming more efficient in treating patients, leading to shorter lengths of stay. This can be positive as it may result in cost savings and better utilization of resources. A decrease in patient days may also suggest that patients are experiencing better health outcomes, requiring shorter hospital stays. </a:t>
            </a:r>
            <a:r>
              <a:rPr lang="en-US" sz="2000" dirty="0">
                <a:solidFill>
                  <a:srgbClr val="0D0D0D"/>
                </a:solidFill>
                <a:latin typeface="Bell MT" panose="02020503060305020303" pitchFamily="18" charset="0"/>
              </a:rPr>
              <a:t>I</a:t>
            </a:r>
            <a:r>
              <a:rPr lang="en-US" sz="2000" b="0" i="0" dirty="0">
                <a:solidFill>
                  <a:srgbClr val="0D0D0D"/>
                </a:solidFill>
                <a:effectLst/>
                <a:latin typeface="Bell MT" panose="02020503060305020303" pitchFamily="18" charset="0"/>
              </a:rPr>
              <a:t>t is important to understand the underlying reasons behind the decrease to determine if it is a positive or negative trend.</a:t>
            </a:r>
          </a:p>
          <a:p>
            <a:pPr marL="457200" indent="-457200" algn="just">
              <a:buFont typeface="+mj-lt"/>
              <a:buAutoNum type="arabicPeriod"/>
            </a:pPr>
            <a:endParaRPr lang="en-US" sz="2000" dirty="0">
              <a:solidFill>
                <a:srgbClr val="0D0D0D"/>
              </a:solidFill>
              <a:latin typeface="Bell MT" panose="02020503060305020303" pitchFamily="18" charset="0"/>
            </a:endParaRPr>
          </a:p>
          <a:p>
            <a:pPr marL="457200" indent="-457200" algn="just">
              <a:buFont typeface="+mj-lt"/>
              <a:buAutoNum type="arabicPeriod"/>
            </a:pPr>
            <a:r>
              <a:rPr lang="en-US" sz="2000" b="1" i="0" dirty="0">
                <a:solidFill>
                  <a:srgbClr val="0D0D0D"/>
                </a:solidFill>
                <a:effectLst/>
                <a:latin typeface="Bell MT" panose="02020503060305020303" pitchFamily="18" charset="0"/>
              </a:rPr>
              <a:t>Net Patient Revenue : </a:t>
            </a:r>
            <a:r>
              <a:rPr lang="en-US" sz="2000" b="0" i="0" dirty="0">
                <a:solidFill>
                  <a:srgbClr val="0D0D0D"/>
                </a:solidFill>
                <a:effectLst/>
                <a:latin typeface="Bell MT" panose="02020503060305020303" pitchFamily="18" charset="0"/>
              </a:rPr>
              <a:t>Analyzing Net Patient Revenue can provide several insights into the financial health and performance of a healthcare facility. Monitoring NPR over time can help assess whether revenue from patient services is increasing, decreasing, or remaining stable. Significant changes in NPR may indicate shifts in patient volumes, payer mix, or pricing strategies. Here, Net Patient Revenue is </a:t>
            </a:r>
            <a:r>
              <a:rPr lang="en-US" sz="2400" b="0" i="0" dirty="0">
                <a:solidFill>
                  <a:srgbClr val="0D0D0D"/>
                </a:solidFill>
                <a:effectLst/>
                <a:latin typeface="Bell MT" panose="02020503060305020303" pitchFamily="18" charset="0"/>
              </a:rPr>
              <a:t>$</a:t>
            </a:r>
            <a:r>
              <a:rPr lang="en-US" b="0" i="0" dirty="0">
                <a:solidFill>
                  <a:srgbClr val="0D0D0D"/>
                </a:solidFill>
                <a:effectLst/>
              </a:rPr>
              <a:t>70.93</a:t>
            </a:r>
            <a:r>
              <a:rPr lang="en-US" b="0" i="0" dirty="0">
                <a:solidFill>
                  <a:srgbClr val="0D0D0D"/>
                </a:solidFill>
                <a:effectLst/>
                <a:latin typeface="Bell MT" panose="02020503060305020303" pitchFamily="18" charset="0"/>
              </a:rPr>
              <a:t>M.</a:t>
            </a:r>
          </a:p>
        </p:txBody>
      </p:sp>
      <p:cxnSp>
        <p:nvCxnSpPr>
          <p:cNvPr id="23" name="Straight Connector 22">
            <a:extLst>
              <a:ext uri="{FF2B5EF4-FFF2-40B4-BE49-F238E27FC236}">
                <a16:creationId xmlns:a16="http://schemas.microsoft.com/office/drawing/2014/main" id="{1063B745-343B-670D-2700-5B2A6D2DA438}"/>
              </a:ext>
            </a:extLst>
          </p:cNvPr>
          <p:cNvCxnSpPr>
            <a:cxnSpLocks/>
          </p:cNvCxnSpPr>
          <p:nvPr/>
        </p:nvCxnSpPr>
        <p:spPr>
          <a:xfrm>
            <a:off x="6705600" y="75756"/>
            <a:ext cx="3024061" cy="0"/>
          </a:xfrm>
          <a:prstGeom prst="line">
            <a:avLst/>
          </a:prstGeom>
          <a:ln w="177800"/>
        </p:spPr>
        <p:style>
          <a:lnRef idx="1">
            <a:schemeClr val="accent2"/>
          </a:lnRef>
          <a:fillRef idx="0">
            <a:schemeClr val="accent2"/>
          </a:fillRef>
          <a:effectRef idx="0">
            <a:schemeClr val="accent2"/>
          </a:effectRef>
          <a:fontRef idx="minor">
            <a:schemeClr val="tx1"/>
          </a:fontRef>
        </p:style>
      </p:cxnSp>
      <p:cxnSp>
        <p:nvCxnSpPr>
          <p:cNvPr id="25" name="Straight Connector 24">
            <a:extLst>
              <a:ext uri="{FF2B5EF4-FFF2-40B4-BE49-F238E27FC236}">
                <a16:creationId xmlns:a16="http://schemas.microsoft.com/office/drawing/2014/main" id="{C78ACB93-4698-7EA6-E199-6DB1B86A5C7D}"/>
              </a:ext>
            </a:extLst>
          </p:cNvPr>
          <p:cNvCxnSpPr>
            <a:cxnSpLocks/>
          </p:cNvCxnSpPr>
          <p:nvPr/>
        </p:nvCxnSpPr>
        <p:spPr>
          <a:xfrm>
            <a:off x="9924286" y="75756"/>
            <a:ext cx="2267714" cy="0"/>
          </a:xfrm>
          <a:prstGeom prst="line">
            <a:avLst/>
          </a:prstGeom>
          <a:ln w="177800">
            <a:solidFill>
              <a:schemeClr val="tx2">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27" name="Straight Connector 26">
            <a:extLst>
              <a:ext uri="{FF2B5EF4-FFF2-40B4-BE49-F238E27FC236}">
                <a16:creationId xmlns:a16="http://schemas.microsoft.com/office/drawing/2014/main" id="{4E898868-B57D-1C91-8667-9669514AB55D}"/>
              </a:ext>
            </a:extLst>
          </p:cNvPr>
          <p:cNvCxnSpPr>
            <a:cxnSpLocks/>
          </p:cNvCxnSpPr>
          <p:nvPr/>
        </p:nvCxnSpPr>
        <p:spPr>
          <a:xfrm>
            <a:off x="12114756" y="151513"/>
            <a:ext cx="0" cy="1889008"/>
          </a:xfrm>
          <a:prstGeom prst="line">
            <a:avLst/>
          </a:prstGeom>
          <a:ln w="177800">
            <a:solidFill>
              <a:schemeClr val="tx2">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30" name="Straight Connector 29">
            <a:extLst>
              <a:ext uri="{FF2B5EF4-FFF2-40B4-BE49-F238E27FC236}">
                <a16:creationId xmlns:a16="http://schemas.microsoft.com/office/drawing/2014/main" id="{1708AAB2-C889-2193-380D-4C02DF37260E}"/>
              </a:ext>
            </a:extLst>
          </p:cNvPr>
          <p:cNvCxnSpPr>
            <a:cxnSpLocks/>
          </p:cNvCxnSpPr>
          <p:nvPr/>
        </p:nvCxnSpPr>
        <p:spPr>
          <a:xfrm>
            <a:off x="12114756" y="3806243"/>
            <a:ext cx="0" cy="1812365"/>
          </a:xfrm>
          <a:prstGeom prst="line">
            <a:avLst/>
          </a:prstGeom>
          <a:ln w="177800">
            <a:solidFill>
              <a:schemeClr val="accent3"/>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039059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E6635FCF-BEE4-A101-8BF5-2E00F201680C}"/>
              </a:ext>
            </a:extLst>
          </p:cNvPr>
          <p:cNvSpPr txBox="1"/>
          <p:nvPr/>
        </p:nvSpPr>
        <p:spPr>
          <a:xfrm>
            <a:off x="185243" y="0"/>
            <a:ext cx="11821513" cy="6863417"/>
          </a:xfrm>
          <a:prstGeom prst="rect">
            <a:avLst/>
          </a:prstGeom>
          <a:solidFill>
            <a:schemeClr val="tx1"/>
          </a:solidFill>
        </p:spPr>
        <p:txBody>
          <a:bodyPr wrap="square" rtlCol="0">
            <a:spAutoFit/>
          </a:bodyPr>
          <a:lstStyle/>
          <a:p>
            <a:pPr marL="457200" indent="-457200" algn="just">
              <a:buFont typeface="+mj-lt"/>
              <a:buAutoNum type="arabicPeriod" startAt="4"/>
            </a:pPr>
            <a:r>
              <a:rPr lang="en-US" sz="2000" b="1" i="0" dirty="0">
                <a:solidFill>
                  <a:srgbClr val="0D0D0D"/>
                </a:solidFill>
                <a:effectLst/>
                <a:latin typeface="Bell MT" panose="02020503060305020303" pitchFamily="18" charset="0"/>
              </a:rPr>
              <a:t>Revenue Trend : </a:t>
            </a:r>
            <a:r>
              <a:rPr lang="en-US" sz="2000" i="0" dirty="0">
                <a:solidFill>
                  <a:srgbClr val="0D0D0D"/>
                </a:solidFill>
                <a:effectLst/>
                <a:latin typeface="Bell MT" panose="02020503060305020303" pitchFamily="18" charset="0"/>
              </a:rPr>
              <a:t>Here, since </a:t>
            </a:r>
            <a:r>
              <a:rPr lang="en-US" sz="1600" i="0" dirty="0">
                <a:solidFill>
                  <a:srgbClr val="0D0D0D"/>
                </a:solidFill>
                <a:effectLst/>
              </a:rPr>
              <a:t>2016</a:t>
            </a:r>
            <a:r>
              <a:rPr lang="en-US" sz="2000" i="0" dirty="0">
                <a:solidFill>
                  <a:srgbClr val="0D0D0D"/>
                </a:solidFill>
                <a:effectLst/>
                <a:latin typeface="Bell MT" panose="02020503060305020303" pitchFamily="18" charset="0"/>
              </a:rPr>
              <a:t> to </a:t>
            </a:r>
            <a:r>
              <a:rPr lang="en-US" sz="1600" i="0" dirty="0">
                <a:solidFill>
                  <a:srgbClr val="0D0D0D"/>
                </a:solidFill>
                <a:effectLst/>
              </a:rPr>
              <a:t>2018</a:t>
            </a:r>
            <a:r>
              <a:rPr lang="en-US" sz="2000" i="0" dirty="0">
                <a:solidFill>
                  <a:srgbClr val="0D0D0D"/>
                </a:solidFill>
                <a:effectLst/>
                <a:latin typeface="Bell MT" panose="02020503060305020303" pitchFamily="18" charset="0"/>
              </a:rPr>
              <a:t> the revenue trend has increased and since </a:t>
            </a:r>
            <a:r>
              <a:rPr lang="en-US" sz="1600" i="0" dirty="0">
                <a:solidFill>
                  <a:srgbClr val="0D0D0D"/>
                </a:solidFill>
                <a:effectLst/>
              </a:rPr>
              <a:t>2018</a:t>
            </a:r>
            <a:r>
              <a:rPr lang="en-US" sz="2000" i="0" dirty="0">
                <a:solidFill>
                  <a:srgbClr val="0D0D0D"/>
                </a:solidFill>
                <a:effectLst/>
                <a:latin typeface="Bell MT" panose="02020503060305020303" pitchFamily="18" charset="0"/>
              </a:rPr>
              <a:t> to </a:t>
            </a:r>
            <a:r>
              <a:rPr lang="en-US" sz="1600" i="0" dirty="0">
                <a:solidFill>
                  <a:srgbClr val="0D0D0D"/>
                </a:solidFill>
                <a:effectLst/>
              </a:rPr>
              <a:t>2019 </a:t>
            </a:r>
            <a:r>
              <a:rPr lang="en-US" sz="2000" i="0" dirty="0">
                <a:solidFill>
                  <a:srgbClr val="0D0D0D"/>
                </a:solidFill>
                <a:effectLst/>
                <a:latin typeface="Bell MT" panose="02020503060305020303" pitchFamily="18" charset="0"/>
              </a:rPr>
              <a:t>it goes on decreasing. </a:t>
            </a:r>
            <a:r>
              <a:rPr lang="en-US" sz="2000" b="0" i="0" dirty="0">
                <a:solidFill>
                  <a:srgbClr val="0D0D0D"/>
                </a:solidFill>
                <a:effectLst/>
                <a:latin typeface="Bell MT" panose="02020503060305020303" pitchFamily="18" charset="0"/>
              </a:rPr>
              <a:t>Addressing a decreasing revenue trend in healthcare requires a strategic approach that considers various factors contributing to the decline. So the analysis suggest to </a:t>
            </a:r>
            <a:r>
              <a:rPr lang="en-US" sz="2000" dirty="0">
                <a:solidFill>
                  <a:srgbClr val="0D0D0D"/>
                </a:solidFill>
                <a:latin typeface="Bell MT" panose="02020503060305020303" pitchFamily="18" charset="0"/>
              </a:rPr>
              <a:t>i</a:t>
            </a:r>
            <a:r>
              <a:rPr lang="en-US" sz="2000" b="0" i="0" dirty="0">
                <a:solidFill>
                  <a:srgbClr val="0D0D0D"/>
                </a:solidFill>
                <a:effectLst/>
                <a:latin typeface="Bell MT" panose="02020503060305020303" pitchFamily="18" charset="0"/>
              </a:rPr>
              <a:t>mprove operational efficiency to reduce waste and increase productivity. This could involve streamlining administrative processes, improving patient flow, or implementing technology solutions to automate tasks. Focus on improving clinical outcomes and quality of care to attract patients and maintain a positive reputation. This can lead to increased patient volume and revenue.</a:t>
            </a:r>
          </a:p>
          <a:p>
            <a:pPr marL="457200" indent="-457200" algn="just">
              <a:buFont typeface="+mj-lt"/>
              <a:buAutoNum type="arabicPeriod" startAt="4"/>
            </a:pPr>
            <a:endParaRPr lang="en-US" sz="2000" dirty="0">
              <a:solidFill>
                <a:schemeClr val="bg1"/>
              </a:solidFill>
              <a:latin typeface="Bell MT" panose="02020503060305020303" pitchFamily="18" charset="0"/>
            </a:endParaRPr>
          </a:p>
          <a:p>
            <a:pPr marL="457200" indent="-457200" algn="just">
              <a:buFont typeface="+mj-lt"/>
              <a:buAutoNum type="arabicPeriod" startAt="4"/>
            </a:pPr>
            <a:r>
              <a:rPr lang="en-US" sz="2000" b="1" dirty="0">
                <a:solidFill>
                  <a:schemeClr val="bg1"/>
                </a:solidFill>
                <a:latin typeface="Bell MT" panose="02020503060305020303" pitchFamily="18" charset="0"/>
              </a:rPr>
              <a:t>Patient Stays : </a:t>
            </a:r>
            <a:r>
              <a:rPr lang="en-US" sz="2000" b="0" i="0" dirty="0">
                <a:solidFill>
                  <a:srgbClr val="0D0D0D"/>
                </a:solidFill>
                <a:effectLst/>
                <a:latin typeface="Bell MT" panose="02020503060305020303" pitchFamily="18" charset="0"/>
              </a:rPr>
              <a:t>Shorter stays can reduce healthcare costs by minimizing the resources needed for each patient. Patients generally prefer shorter stays as it reduces their time away from home and family. Shorter stays can help healthcare facilities operate more efficiently by freeing up beds for other patients. So, streamline admission, treatment, and discharge processes to reduce length of stay. Deliver high-quality care to prevent complications and expedite recovery.</a:t>
            </a:r>
          </a:p>
          <a:p>
            <a:pPr marL="457200" indent="-457200" algn="just">
              <a:buFont typeface="+mj-lt"/>
              <a:buAutoNum type="arabicPeriod" startAt="4"/>
            </a:pPr>
            <a:endParaRPr lang="en-US" sz="2000" b="1" dirty="0">
              <a:solidFill>
                <a:schemeClr val="bg1"/>
              </a:solidFill>
              <a:latin typeface="Bell MT" panose="02020503060305020303" pitchFamily="18" charset="0"/>
            </a:endParaRPr>
          </a:p>
          <a:p>
            <a:pPr marL="457200" indent="-457200" algn="just">
              <a:buFont typeface="+mj-lt"/>
              <a:buAutoNum type="arabicPeriod" startAt="4"/>
            </a:pPr>
            <a:r>
              <a:rPr lang="en-US" sz="2000" b="1" i="0" dirty="0">
                <a:solidFill>
                  <a:srgbClr val="0D0D0D"/>
                </a:solidFill>
                <a:effectLst/>
                <a:latin typeface="Bell MT" panose="02020503060305020303" pitchFamily="18" charset="0"/>
              </a:rPr>
              <a:t>State wise no. of hospital / revenue : </a:t>
            </a:r>
            <a:r>
              <a:rPr lang="en-US" sz="2000" b="0" i="0" dirty="0">
                <a:solidFill>
                  <a:srgbClr val="0D0D0D"/>
                </a:solidFill>
                <a:effectLst/>
                <a:latin typeface="Bell MT" panose="02020503060305020303" pitchFamily="18" charset="0"/>
              </a:rPr>
              <a:t>In our data, Los Angeles has higher no. of hospitals (</a:t>
            </a:r>
            <a:r>
              <a:rPr lang="en-US" sz="1600" b="0" i="0" dirty="0">
                <a:solidFill>
                  <a:srgbClr val="0D0D0D"/>
                </a:solidFill>
                <a:effectLst/>
              </a:rPr>
              <a:t>1782</a:t>
            </a:r>
            <a:r>
              <a:rPr lang="en-US" sz="2000" b="0" i="0" dirty="0">
                <a:solidFill>
                  <a:srgbClr val="0D0D0D"/>
                </a:solidFill>
                <a:effectLst/>
              </a:rPr>
              <a:t>)</a:t>
            </a:r>
            <a:r>
              <a:rPr lang="en-US" sz="2000" b="0" i="0" dirty="0">
                <a:solidFill>
                  <a:srgbClr val="0D0D0D"/>
                </a:solidFill>
                <a:effectLst/>
                <a:latin typeface="Bell MT" panose="02020503060305020303" pitchFamily="18" charset="0"/>
              </a:rPr>
              <a:t> while Cedarville and Colusa have lower which is </a:t>
            </a:r>
            <a:r>
              <a:rPr lang="en-US" sz="1600" b="0" i="0" dirty="0">
                <a:solidFill>
                  <a:srgbClr val="0D0D0D"/>
                </a:solidFill>
                <a:effectLst/>
              </a:rPr>
              <a:t>2</a:t>
            </a:r>
            <a:r>
              <a:rPr lang="en-US" sz="2000" b="0" i="0" dirty="0">
                <a:solidFill>
                  <a:srgbClr val="0D0D0D"/>
                </a:solidFill>
                <a:effectLst/>
                <a:latin typeface="Bell MT" panose="02020503060305020303" pitchFamily="18" charset="0"/>
              </a:rPr>
              <a:t>.</a:t>
            </a:r>
            <a:r>
              <a:rPr lang="en-US" sz="2000" dirty="0">
                <a:solidFill>
                  <a:srgbClr val="0D0D0D"/>
                </a:solidFill>
                <a:latin typeface="Bell MT" panose="02020503060305020303" pitchFamily="18" charset="0"/>
              </a:rPr>
              <a:t> </a:t>
            </a:r>
            <a:r>
              <a:rPr lang="en-US" sz="2000" b="0" i="0" dirty="0">
                <a:solidFill>
                  <a:srgbClr val="0D0D0D"/>
                </a:solidFill>
                <a:effectLst/>
                <a:latin typeface="Bell MT" panose="02020503060305020303" pitchFamily="18" charset="0"/>
              </a:rPr>
              <a:t>To manage the number of hospitals and revenue across states effectively develop a strategic plan that aligns the number of hospitals with population needs and market demand in each state. Conduct a thorough analysis of each state's healthcare market to determine the optimal number of hospitals and potential revenue opportunities. Implement robust financial management practices to optimize revenue and ensure sustainability of hospitals in each state. Allocate resources efficiently based on the healthcare needs and revenue potential of each state. Focus on providing high-quality care to attract patients and improve revenue generation in each state.</a:t>
            </a:r>
          </a:p>
        </p:txBody>
      </p:sp>
      <p:cxnSp>
        <p:nvCxnSpPr>
          <p:cNvPr id="2" name="Straight Connector 1">
            <a:extLst>
              <a:ext uri="{FF2B5EF4-FFF2-40B4-BE49-F238E27FC236}">
                <a16:creationId xmlns:a16="http://schemas.microsoft.com/office/drawing/2014/main" id="{91F78CF3-2B2D-842F-4578-CA679BBF5315}"/>
              </a:ext>
            </a:extLst>
          </p:cNvPr>
          <p:cNvCxnSpPr>
            <a:cxnSpLocks/>
          </p:cNvCxnSpPr>
          <p:nvPr/>
        </p:nvCxnSpPr>
        <p:spPr>
          <a:xfrm>
            <a:off x="72000" y="4147930"/>
            <a:ext cx="0" cy="2710070"/>
          </a:xfrm>
          <a:prstGeom prst="line">
            <a:avLst/>
          </a:prstGeom>
          <a:ln w="177800"/>
        </p:spPr>
        <p:style>
          <a:lnRef idx="1">
            <a:schemeClr val="accent2"/>
          </a:lnRef>
          <a:fillRef idx="0">
            <a:schemeClr val="accent2"/>
          </a:fillRef>
          <a:effectRef idx="0">
            <a:schemeClr val="accent2"/>
          </a:effectRef>
          <a:fontRef idx="minor">
            <a:schemeClr val="tx1"/>
          </a:fontRef>
        </p:style>
      </p:cxnSp>
      <p:cxnSp>
        <p:nvCxnSpPr>
          <p:cNvPr id="5" name="Straight Connector 4">
            <a:extLst>
              <a:ext uri="{FF2B5EF4-FFF2-40B4-BE49-F238E27FC236}">
                <a16:creationId xmlns:a16="http://schemas.microsoft.com/office/drawing/2014/main" id="{BFFE4143-0EAF-D303-9DAD-2C18C4736804}"/>
              </a:ext>
            </a:extLst>
          </p:cNvPr>
          <p:cNvCxnSpPr>
            <a:cxnSpLocks/>
          </p:cNvCxnSpPr>
          <p:nvPr/>
        </p:nvCxnSpPr>
        <p:spPr>
          <a:xfrm flipH="1">
            <a:off x="0" y="6805201"/>
            <a:ext cx="2921243" cy="0"/>
          </a:xfrm>
          <a:prstGeom prst="line">
            <a:avLst/>
          </a:prstGeom>
          <a:ln w="133350">
            <a:solidFill>
              <a:schemeClr val="tx2">
                <a:lumMod val="60000"/>
                <a:lumOff val="40000"/>
              </a:schemeClr>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888484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3">
            <p14:nvContentPartPr>
              <p14:cNvPr id="14" name="Ink 13">
                <a:extLst>
                  <a:ext uri="{FF2B5EF4-FFF2-40B4-BE49-F238E27FC236}">
                    <a16:creationId xmlns:a16="http://schemas.microsoft.com/office/drawing/2014/main" id="{4D6687E2-F98D-380F-3170-B0D4BAFE61F7}"/>
                  </a:ext>
                </a:extLst>
              </p14:cNvPr>
              <p14:cNvContentPartPr/>
              <p14:nvPr/>
            </p14:nvContentPartPr>
            <p14:xfrm>
              <a:off x="6307461" y="6307722"/>
              <a:ext cx="2267280" cy="13680"/>
            </p14:xfrm>
          </p:contentPart>
        </mc:Choice>
        <mc:Fallback xmlns="">
          <p:pic>
            <p:nvPicPr>
              <p:cNvPr id="14" name="Ink 13">
                <a:extLst>
                  <a:ext uri="{FF2B5EF4-FFF2-40B4-BE49-F238E27FC236}">
                    <a16:creationId xmlns:a16="http://schemas.microsoft.com/office/drawing/2014/main" id="{4D6687E2-F98D-380F-3170-B0D4BAFE61F7}"/>
                  </a:ext>
                </a:extLst>
              </p:cNvPr>
              <p:cNvPicPr/>
              <p:nvPr/>
            </p:nvPicPr>
            <p:blipFill>
              <a:blip r:embed="rId4"/>
              <a:stretch>
                <a:fillRect/>
              </a:stretch>
            </p:blipFill>
            <p:spPr>
              <a:xfrm>
                <a:off x="6244821" y="6244722"/>
                <a:ext cx="2392920" cy="139320"/>
              </a:xfrm>
              <a:prstGeom prst="rect">
                <a:avLst/>
              </a:prstGeom>
            </p:spPr>
          </p:pic>
        </mc:Fallback>
      </mc:AlternateContent>
      <p:sp>
        <p:nvSpPr>
          <p:cNvPr id="18" name="Rectangle 17">
            <a:extLst>
              <a:ext uri="{FF2B5EF4-FFF2-40B4-BE49-F238E27FC236}">
                <a16:creationId xmlns:a16="http://schemas.microsoft.com/office/drawing/2014/main" id="{AA419E3F-1F17-0588-B9ED-9A8FE7DA8413}"/>
              </a:ext>
            </a:extLst>
          </p:cNvPr>
          <p:cNvSpPr/>
          <p:nvPr/>
        </p:nvSpPr>
        <p:spPr>
          <a:xfrm rot="8070642">
            <a:off x="10913646" y="5306182"/>
            <a:ext cx="895514" cy="1449126"/>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2E60E33-BCB6-09C4-CCD3-634EF3FF028E}"/>
              </a:ext>
            </a:extLst>
          </p:cNvPr>
          <p:cNvSpPr txBox="1"/>
          <p:nvPr/>
        </p:nvSpPr>
        <p:spPr>
          <a:xfrm>
            <a:off x="185243" y="920621"/>
            <a:ext cx="11821513" cy="5016758"/>
          </a:xfrm>
          <a:prstGeom prst="rect">
            <a:avLst/>
          </a:prstGeom>
          <a:solidFill>
            <a:schemeClr val="tx1"/>
          </a:solidFill>
        </p:spPr>
        <p:txBody>
          <a:bodyPr wrap="square" rtlCol="0">
            <a:spAutoFit/>
          </a:bodyPr>
          <a:lstStyle/>
          <a:p>
            <a:pPr marL="457200" indent="-457200" algn="just">
              <a:buFont typeface="+mj-lt"/>
              <a:buAutoNum type="arabicPeriod" startAt="7"/>
            </a:pPr>
            <a:r>
              <a:rPr lang="en-US" sz="2000" b="1" i="0" dirty="0">
                <a:solidFill>
                  <a:srgbClr val="0D0D0D"/>
                </a:solidFill>
                <a:effectLst/>
                <a:latin typeface="Bell MT" panose="02020503060305020303" pitchFamily="18" charset="0"/>
              </a:rPr>
              <a:t>Type of Hospital Revenue : </a:t>
            </a:r>
            <a:r>
              <a:rPr lang="en-US" sz="2000" b="0" i="0" dirty="0">
                <a:solidFill>
                  <a:srgbClr val="0D0D0D"/>
                </a:solidFill>
                <a:effectLst/>
                <a:latin typeface="Bell MT" panose="02020503060305020303" pitchFamily="18" charset="0"/>
              </a:rPr>
              <a:t>"Type of hospital revenue" refers to the different sources of income that hospitals generate. This can include revenue from various services and activities. Here, Type of Hospital Revenue is more for Comparable and least for Shriners Hospitals. Having diverse mix of revenue sources can be beneficial for hospitals. To improve the Type of hospital revenue, increase efforts to market hospital services to the community and target populations to increase patient volume. Identify opportunities to expand services to meet the needs of the community. Collaborate with other healthcare providers or organizations to offer complementary services or enter new markets. This could include partnerships with primary care providers, specialty clinics, or community organizations.</a:t>
            </a:r>
          </a:p>
          <a:p>
            <a:pPr marL="457200" indent="-457200" algn="just">
              <a:buFont typeface="+mj-lt"/>
              <a:buAutoNum type="arabicPeriod" startAt="7"/>
            </a:pPr>
            <a:endParaRPr lang="en-US" sz="2000" b="0" i="0" dirty="0">
              <a:solidFill>
                <a:srgbClr val="0D0D0D"/>
              </a:solidFill>
              <a:effectLst/>
              <a:latin typeface="Bell MT" panose="02020503060305020303" pitchFamily="18" charset="0"/>
            </a:endParaRPr>
          </a:p>
          <a:p>
            <a:pPr marL="457200" indent="-457200" algn="just">
              <a:buFont typeface="+mj-lt"/>
              <a:buAutoNum type="arabicPeriod" startAt="7"/>
            </a:pPr>
            <a:r>
              <a:rPr lang="en-US" sz="2000" b="1" i="0" dirty="0">
                <a:solidFill>
                  <a:srgbClr val="0D0D0D"/>
                </a:solidFill>
                <a:effectLst/>
                <a:latin typeface="Bell MT" panose="02020503060305020303" pitchFamily="18" charset="0"/>
              </a:rPr>
              <a:t>QTD Revenue : </a:t>
            </a:r>
            <a:r>
              <a:rPr lang="en-US" sz="2000" b="0" i="0" dirty="0">
                <a:solidFill>
                  <a:srgbClr val="0D0D0D"/>
                </a:solidFill>
                <a:effectLst/>
                <a:latin typeface="Bell MT" panose="02020503060305020303" pitchFamily="18" charset="0"/>
              </a:rPr>
              <a:t>QTD Revenue </a:t>
            </a:r>
            <a:r>
              <a:rPr lang="en-US" sz="2000" dirty="0">
                <a:solidFill>
                  <a:srgbClr val="0D0D0D"/>
                </a:solidFill>
                <a:latin typeface="Bell MT" panose="02020503060305020303" pitchFamily="18" charset="0"/>
              </a:rPr>
              <a:t>has been </a:t>
            </a:r>
            <a:r>
              <a:rPr lang="en-US" sz="2000" b="0" i="0" dirty="0">
                <a:solidFill>
                  <a:srgbClr val="0D0D0D"/>
                </a:solidFill>
                <a:effectLst/>
                <a:latin typeface="Bell MT" panose="02020503060305020303" pitchFamily="18" charset="0"/>
              </a:rPr>
              <a:t>increasing after every quarter. </a:t>
            </a:r>
            <a:r>
              <a:rPr lang="en-US" sz="2000" b="0" i="0" dirty="0">
                <a:solidFill>
                  <a:srgbClr val="0D0D0D"/>
                </a:solidFill>
                <a:effectLst/>
                <a:latin typeface="Söhne"/>
              </a:rPr>
              <a:t>An increase in quarterly revenue can indicate positive growth and performance. </a:t>
            </a:r>
            <a:r>
              <a:rPr lang="en-US" sz="2000" b="0" i="0" dirty="0">
                <a:solidFill>
                  <a:srgbClr val="0D0D0D"/>
                </a:solidFill>
                <a:effectLst/>
                <a:latin typeface="Bell MT" panose="02020503060305020303" pitchFamily="18" charset="0"/>
              </a:rPr>
              <a:t>Here are some suggestions to maintain or enhance this trend : Determine what factors are contributing to the increase in revenue. This could include new service offerings, increased patient volume, or improved billing and collections processes. Ensure that the quality of care provided remains high to maintain patient satisfaction and loyalty, which can lead to repeat business and positive word-of-mouth referrals. By staying vigilant and continuing to focus on areas of strength, you can sustain and potentially further increase your revenue growth. </a:t>
            </a:r>
          </a:p>
        </p:txBody>
      </p:sp>
    </p:spTree>
    <p:extLst>
      <p:ext uri="{BB962C8B-B14F-4D97-AF65-F5344CB8AC3E}">
        <p14:creationId xmlns:p14="http://schemas.microsoft.com/office/powerpoint/2010/main" val="3088225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AE7EC65-693F-2492-0EE9-26C119B239B7}"/>
              </a:ext>
            </a:extLst>
          </p:cNvPr>
          <p:cNvSpPr txBox="1"/>
          <p:nvPr/>
        </p:nvSpPr>
        <p:spPr>
          <a:xfrm>
            <a:off x="317980" y="1074509"/>
            <a:ext cx="11556040" cy="5016758"/>
          </a:xfrm>
          <a:prstGeom prst="rect">
            <a:avLst/>
          </a:prstGeom>
          <a:solidFill>
            <a:schemeClr val="tx1"/>
          </a:solidFill>
        </p:spPr>
        <p:txBody>
          <a:bodyPr wrap="square" rtlCol="0">
            <a:spAutoFit/>
          </a:bodyPr>
          <a:lstStyle/>
          <a:p>
            <a:pPr marL="457200" indent="-457200" algn="just">
              <a:buFont typeface="+mj-lt"/>
              <a:buAutoNum type="arabicPeriod" startAt="9"/>
            </a:pPr>
            <a:r>
              <a:rPr lang="en-US" sz="2000" b="1" dirty="0">
                <a:solidFill>
                  <a:srgbClr val="0D0D0D"/>
                </a:solidFill>
                <a:latin typeface="Bell MT" panose="02020503060305020303" pitchFamily="18" charset="0"/>
              </a:rPr>
              <a:t>YTD Revenue :</a:t>
            </a:r>
            <a:r>
              <a:rPr lang="en-US" sz="2000" i="0" dirty="0">
                <a:solidFill>
                  <a:srgbClr val="0D0D0D"/>
                </a:solidFill>
                <a:effectLst/>
                <a:latin typeface="Bell MT" panose="02020503060305020303" pitchFamily="18" charset="0"/>
              </a:rPr>
              <a:t> Here, since </a:t>
            </a:r>
            <a:r>
              <a:rPr lang="en-US" sz="1600" i="0" dirty="0">
                <a:solidFill>
                  <a:srgbClr val="0D0D0D"/>
                </a:solidFill>
                <a:effectLst/>
              </a:rPr>
              <a:t>2016</a:t>
            </a:r>
            <a:r>
              <a:rPr lang="en-US" sz="2000" i="0" dirty="0">
                <a:solidFill>
                  <a:srgbClr val="0D0D0D"/>
                </a:solidFill>
                <a:effectLst/>
                <a:latin typeface="Bell MT" panose="02020503060305020303" pitchFamily="18" charset="0"/>
              </a:rPr>
              <a:t> to </a:t>
            </a:r>
            <a:r>
              <a:rPr lang="en-US" sz="1600" i="0" dirty="0">
                <a:solidFill>
                  <a:srgbClr val="0D0D0D"/>
                </a:solidFill>
                <a:effectLst/>
              </a:rPr>
              <a:t>2018</a:t>
            </a:r>
            <a:r>
              <a:rPr lang="en-US" sz="2000" i="0" dirty="0">
                <a:solidFill>
                  <a:srgbClr val="0D0D0D"/>
                </a:solidFill>
                <a:effectLst/>
                <a:latin typeface="Bell MT" panose="02020503060305020303" pitchFamily="18" charset="0"/>
              </a:rPr>
              <a:t> the revenue trend has increased and since </a:t>
            </a:r>
            <a:r>
              <a:rPr lang="en-US" sz="1600" i="0" dirty="0">
                <a:solidFill>
                  <a:srgbClr val="0D0D0D"/>
                </a:solidFill>
                <a:effectLst/>
              </a:rPr>
              <a:t>2018</a:t>
            </a:r>
            <a:r>
              <a:rPr lang="en-US" sz="2000" i="0" dirty="0">
                <a:solidFill>
                  <a:srgbClr val="0D0D0D"/>
                </a:solidFill>
                <a:effectLst/>
                <a:latin typeface="Bell MT" panose="02020503060305020303" pitchFamily="18" charset="0"/>
              </a:rPr>
              <a:t> to </a:t>
            </a:r>
            <a:r>
              <a:rPr lang="en-US" sz="1600" i="0" dirty="0">
                <a:solidFill>
                  <a:srgbClr val="0D0D0D"/>
                </a:solidFill>
                <a:effectLst/>
              </a:rPr>
              <a:t>2019</a:t>
            </a:r>
            <a:r>
              <a:rPr lang="en-US" sz="1600" i="0" dirty="0">
                <a:solidFill>
                  <a:srgbClr val="0D0D0D"/>
                </a:solidFill>
                <a:effectLst/>
                <a:latin typeface="Bell MT" panose="02020503060305020303" pitchFamily="18" charset="0"/>
              </a:rPr>
              <a:t> </a:t>
            </a:r>
            <a:r>
              <a:rPr lang="en-US" sz="2000" i="0" dirty="0">
                <a:solidFill>
                  <a:srgbClr val="0D0D0D"/>
                </a:solidFill>
                <a:effectLst/>
                <a:latin typeface="Bell MT" panose="02020503060305020303" pitchFamily="18" charset="0"/>
              </a:rPr>
              <a:t>it goes on decreasing. </a:t>
            </a:r>
            <a:r>
              <a:rPr lang="en-US" sz="2000" dirty="0">
                <a:solidFill>
                  <a:srgbClr val="0D0D0D"/>
                </a:solidFill>
                <a:latin typeface="Bell MT" panose="02020503060305020303" pitchFamily="18" charset="0"/>
              </a:rPr>
              <a:t>I</a:t>
            </a:r>
            <a:r>
              <a:rPr lang="en-US" sz="2000" b="0" i="0" dirty="0">
                <a:solidFill>
                  <a:srgbClr val="0D0D0D"/>
                </a:solidFill>
                <a:effectLst/>
                <a:latin typeface="Bell MT" panose="02020503060305020303" pitchFamily="18" charset="0"/>
              </a:rPr>
              <a:t>t indicates a concerning trend that may require attention. Here are some suggestions to address this : Determine the underlying reasons for the decrease in YTD revenue. This could include changes in patient volume, competition or economic conditions. Increase patient engagement and satisfaction to attract more patients and retain existing ones. This could include improving the patient experience, providing more personalized care, and offering additional services. By addressing these areas, you can work towards reversing the downward trend in YTD revenue and improving the financial health of the organization.</a:t>
            </a:r>
          </a:p>
          <a:p>
            <a:pPr marL="457200" indent="-457200" algn="just">
              <a:buFont typeface="+mj-lt"/>
              <a:buAutoNum type="arabicPeriod" startAt="9"/>
            </a:pPr>
            <a:endParaRPr lang="en-US" sz="2000" dirty="0">
              <a:solidFill>
                <a:srgbClr val="0D0D0D"/>
              </a:solidFill>
              <a:latin typeface="Bell MT" panose="02020503060305020303" pitchFamily="18" charset="0"/>
            </a:endParaRPr>
          </a:p>
          <a:p>
            <a:pPr marL="457200" indent="-457200" algn="just">
              <a:buFont typeface="+mj-lt"/>
              <a:buAutoNum type="arabicPeriod" startAt="9"/>
            </a:pPr>
            <a:r>
              <a:rPr lang="en-US" sz="2000" b="1" dirty="0">
                <a:solidFill>
                  <a:schemeClr val="bg1"/>
                </a:solidFill>
                <a:latin typeface="Bell MT" panose="02020503060305020303" pitchFamily="18" charset="0"/>
              </a:rPr>
              <a:t>Total Hospital : </a:t>
            </a:r>
            <a:r>
              <a:rPr lang="en-US" sz="2000" b="0" i="0" dirty="0">
                <a:solidFill>
                  <a:srgbClr val="0D0D0D"/>
                </a:solidFill>
                <a:effectLst/>
                <a:latin typeface="Bell MT" panose="02020503060305020303" pitchFamily="18" charset="0"/>
              </a:rPr>
              <a:t>Analyzing the total number of hospitals can provide valuable insights into healthcare infrastructure, accessibility, and regional healthcare disparities. When considering the total count of hospitals, it's important to balance accessibility and efficiency with quality of care. </a:t>
            </a:r>
            <a:r>
              <a:rPr lang="en-US" sz="2000" dirty="0">
                <a:solidFill>
                  <a:srgbClr val="0D0D0D"/>
                </a:solidFill>
                <a:latin typeface="Bell MT" panose="02020503060305020303" pitchFamily="18" charset="0"/>
              </a:rPr>
              <a:t>It suggests to </a:t>
            </a:r>
            <a:r>
              <a:rPr lang="en-US" sz="2000" b="0" i="0" dirty="0">
                <a:solidFill>
                  <a:srgbClr val="0D0D0D"/>
                </a:solidFill>
                <a:effectLst/>
                <a:latin typeface="Bell MT" panose="02020503060305020303" pitchFamily="18" charset="0"/>
              </a:rPr>
              <a:t>conduct a thorough analysis of population demographics, health needs, and existing healthcare infrastructure to determine the optimal number of hospitals in each region. By carefully considering all factors, healthcare systems can optimize the total count of hospitals to best serve the needs of their communities.</a:t>
            </a:r>
          </a:p>
          <a:p>
            <a:pPr algn="just"/>
            <a:endParaRPr lang="en-US" sz="2000" b="0" i="0" dirty="0">
              <a:solidFill>
                <a:srgbClr val="0D0D0D"/>
              </a:solidFill>
              <a:effectLst/>
              <a:latin typeface="Bell MT" panose="02020503060305020303" pitchFamily="18" charset="0"/>
            </a:endParaRPr>
          </a:p>
        </p:txBody>
      </p:sp>
      <mc:AlternateContent xmlns:mc="http://schemas.openxmlformats.org/markup-compatibility/2006">
        <mc:Choice xmlns:p14="http://schemas.microsoft.com/office/powerpoint/2010/main" Requires="p14">
          <p:contentPart p14:bwMode="auto" r:id="rId2">
            <p14:nvContentPartPr>
              <p14:cNvPr id="9" name="Ink 8">
                <a:extLst>
                  <a:ext uri="{FF2B5EF4-FFF2-40B4-BE49-F238E27FC236}">
                    <a16:creationId xmlns:a16="http://schemas.microsoft.com/office/drawing/2014/main" id="{F635E0C3-64C3-5867-590B-2518BF1CC96B}"/>
                  </a:ext>
                </a:extLst>
              </p14:cNvPr>
              <p14:cNvContentPartPr/>
              <p14:nvPr/>
            </p14:nvContentPartPr>
            <p14:xfrm>
              <a:off x="6334101" y="6294042"/>
              <a:ext cx="2226240" cy="15120"/>
            </p14:xfrm>
          </p:contentPart>
        </mc:Choice>
        <mc:Fallback>
          <p:pic>
            <p:nvPicPr>
              <p:cNvPr id="9" name="Ink 8">
                <a:extLst>
                  <a:ext uri="{FF2B5EF4-FFF2-40B4-BE49-F238E27FC236}">
                    <a16:creationId xmlns:a16="http://schemas.microsoft.com/office/drawing/2014/main" id="{F635E0C3-64C3-5867-590B-2518BF1CC96B}"/>
                  </a:ext>
                </a:extLst>
              </p:cNvPr>
              <p:cNvPicPr/>
              <p:nvPr/>
            </p:nvPicPr>
            <p:blipFill>
              <a:blip r:embed="rId3"/>
              <a:stretch>
                <a:fillRect/>
              </a:stretch>
            </p:blipFill>
            <p:spPr>
              <a:xfrm>
                <a:off x="6271101" y="6231042"/>
                <a:ext cx="2351880" cy="140760"/>
              </a:xfrm>
              <a:prstGeom prst="rect">
                <a:avLst/>
              </a:prstGeom>
            </p:spPr>
          </p:pic>
        </mc:Fallback>
      </mc:AlternateContent>
    </p:spTree>
    <p:extLst>
      <p:ext uri="{BB962C8B-B14F-4D97-AF65-F5344CB8AC3E}">
        <p14:creationId xmlns:p14="http://schemas.microsoft.com/office/powerpoint/2010/main" val="3208165398"/>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4B194E-8B30-4377-8C59-ECFB902D2A2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3.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Geometric annual presentation</Template>
  <TotalTime>358</TotalTime>
  <Words>1088</Words>
  <Application>Microsoft Office PowerPoint</Application>
  <PresentationFormat>Widescreen</PresentationFormat>
  <Paragraphs>49</Paragraphs>
  <Slides>10</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Bell MT</vt:lpstr>
      <vt:lpstr>Calibri</vt:lpstr>
      <vt:lpstr>Franklin Gothic Book</vt:lpstr>
      <vt:lpstr>Franklin Gothic Demi</vt:lpstr>
      <vt:lpstr>Söhne</vt:lpstr>
      <vt:lpstr>Times New Roman</vt:lpstr>
      <vt:lpstr>Custom</vt:lpstr>
      <vt:lpstr>Healthcare</vt:lpstr>
      <vt:lpstr>KPIs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Healthcare</dc:title>
  <dc:creator>SHIVANI</dc:creator>
  <cp:lastModifiedBy>SHIVANI</cp:lastModifiedBy>
  <cp:revision>24</cp:revision>
  <dcterms:created xsi:type="dcterms:W3CDTF">2024-03-03T14:25:44Z</dcterms:created>
  <dcterms:modified xsi:type="dcterms:W3CDTF">2024-03-06T13:48:34Z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