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14" r:id="rId6"/>
    <p:sldId id="323" r:id="rId7"/>
    <p:sldId id="282" r:id="rId8"/>
    <p:sldId id="315" r:id="rId9"/>
    <p:sldId id="318" r:id="rId10"/>
    <p:sldId id="325" r:id="rId11"/>
    <p:sldId id="324"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AIML Project</a:t>
            </a:r>
          </a:p>
        </p:txBody>
      </p:sp>
      <p:sp>
        <p:nvSpPr>
          <p:cNvPr id="3" name="Rectangle: Rounded Corners 2">
            <a:extLst>
              <a:ext uri="{FF2B5EF4-FFF2-40B4-BE49-F238E27FC236}">
                <a16:creationId xmlns:a16="http://schemas.microsoft.com/office/drawing/2014/main" id="{71AED065-5FDE-A1DB-BA80-FBD7025C213A}"/>
              </a:ext>
            </a:extLst>
          </p:cNvPr>
          <p:cNvSpPr/>
          <p:nvPr/>
        </p:nvSpPr>
        <p:spPr>
          <a:xfrm>
            <a:off x="3873910" y="2084440"/>
            <a:ext cx="4286864" cy="12290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Title:</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Simple Python-Based Sign Language Translator.</a:t>
            </a:r>
          </a:p>
        </p:txBody>
      </p:sp>
      <p:sp>
        <p:nvSpPr>
          <p:cNvPr id="5" name="Rectangle: Rounded Corners 4">
            <a:extLst>
              <a:ext uri="{FF2B5EF4-FFF2-40B4-BE49-F238E27FC236}">
                <a16:creationId xmlns:a16="http://schemas.microsoft.com/office/drawing/2014/main" id="{7C9CD86B-4A85-D75E-881F-FFCBD5EBD164}"/>
              </a:ext>
            </a:extLst>
          </p:cNvPr>
          <p:cNvSpPr/>
          <p:nvPr/>
        </p:nvSpPr>
        <p:spPr>
          <a:xfrm>
            <a:off x="4227871" y="2910348"/>
            <a:ext cx="1966452" cy="7957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171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F727-4022-6540-63A8-7C0E7E3C6EE8}"/>
              </a:ext>
            </a:extLst>
          </p:cNvPr>
          <p:cNvSpPr>
            <a:spLocks noGrp="1"/>
          </p:cNvSpPr>
          <p:nvPr>
            <p:ph type="title"/>
          </p:nvPr>
        </p:nvSpPr>
        <p:spPr/>
        <p:txBody>
          <a:bodyPr/>
          <a:lstStyle/>
          <a:p>
            <a:r>
              <a:rPr lang="en-US" dirty="0"/>
              <a:t>Project abstract:</a:t>
            </a:r>
            <a:endParaRPr lang="en-IN" dirty="0"/>
          </a:p>
        </p:txBody>
      </p:sp>
      <p:sp>
        <p:nvSpPr>
          <p:cNvPr id="3" name="Slide Number Placeholder 2">
            <a:extLst>
              <a:ext uri="{FF2B5EF4-FFF2-40B4-BE49-F238E27FC236}">
                <a16:creationId xmlns:a16="http://schemas.microsoft.com/office/drawing/2014/main" id="{6647BEBF-90C0-7C98-C6B5-DD0E2D7612F2}"/>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5" name="Rectangle: Rounded Corners 4">
            <a:extLst>
              <a:ext uri="{FF2B5EF4-FFF2-40B4-BE49-F238E27FC236}">
                <a16:creationId xmlns:a16="http://schemas.microsoft.com/office/drawing/2014/main" id="{190AA0A0-13DA-C5C6-DC82-35B5BF0DE13A}"/>
              </a:ext>
            </a:extLst>
          </p:cNvPr>
          <p:cNvSpPr/>
          <p:nvPr/>
        </p:nvSpPr>
        <p:spPr>
          <a:xfrm>
            <a:off x="4267200" y="2831690"/>
            <a:ext cx="5919019" cy="8743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82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Development of 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Sign Language Recognition System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using Python.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Effective communication is vital for the hearing-impaired community, yet many face barriers due to the lack of understanding of sign language. This project aims to create a Sign Language Recognition System that translates sign gestures into text or speech, facilitating better communication.</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Accurately recognizes hand gestures corresponding to a specific sign language (e.g., American Sign Language). Provides a real-time feedback and translation of recognized gestures.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4" name="Rectangle: Rounded Corners 3">
            <a:extLst>
              <a:ext uri="{FF2B5EF4-FFF2-40B4-BE49-F238E27FC236}">
                <a16:creationId xmlns:a16="http://schemas.microsoft.com/office/drawing/2014/main" id="{C5F8F34A-0CB6-6126-D834-0837F6D1A575}"/>
              </a:ext>
            </a:extLst>
          </p:cNvPr>
          <p:cNvSpPr/>
          <p:nvPr/>
        </p:nvSpPr>
        <p:spPr>
          <a:xfrm>
            <a:off x="3460565" y="1366684"/>
            <a:ext cx="6017732" cy="8133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24231" y="928688"/>
            <a:ext cx="7796464" cy="1222385"/>
          </a:xfrm>
        </p:spPr>
        <p:txBody>
          <a:bodyPr/>
          <a:lstStyle/>
          <a:p>
            <a:r>
              <a:rPr lang="en-US" dirty="0"/>
              <a:t>Algorithm:</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197213" cy="3720337"/>
          </a:xfrm>
        </p:spPr>
        <p:txBody>
          <a:bodyPr>
            <a:norm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Collection</a:t>
            </a:r>
            <a:r>
              <a:rPr lang="en-US" dirty="0">
                <a:latin typeface="Calibri" panose="020F0502020204030204" pitchFamily="34" charset="0"/>
                <a:ea typeface="Calibri" panose="020F0502020204030204" pitchFamily="34" charset="0"/>
                <a:cs typeface="Calibri" panose="020F0502020204030204" pitchFamily="34" charset="0"/>
              </a:rPr>
              <a:t>: Use a dataset of hand gesture images for A-Z.</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Image Preprocessing</a:t>
            </a:r>
            <a:r>
              <a:rPr lang="en-US" dirty="0">
                <a:latin typeface="Calibri" panose="020F0502020204030204" pitchFamily="34" charset="0"/>
                <a:ea typeface="Calibri" panose="020F0502020204030204" pitchFamily="34" charset="0"/>
                <a:cs typeface="Calibri" panose="020F0502020204030204" pitchFamily="34" charset="0"/>
              </a:rPr>
              <a:t>: Resize and normalize images for training.</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Model Training</a:t>
            </a:r>
            <a:r>
              <a:rPr lang="en-US" dirty="0">
                <a:latin typeface="Calibri" panose="020F0502020204030204" pitchFamily="34" charset="0"/>
                <a:ea typeface="Calibri" panose="020F0502020204030204" pitchFamily="34" charset="0"/>
                <a:cs typeface="Calibri" panose="020F0502020204030204" pitchFamily="34" charset="0"/>
              </a:rPr>
              <a:t>: Train a Convolutional Neural Network (CNN) on the gesture dataset.</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Real-Time Translation</a:t>
            </a:r>
            <a:r>
              <a:rPr lang="en-US" dirty="0">
                <a:latin typeface="Calibri" panose="020F0502020204030204" pitchFamily="34" charset="0"/>
                <a:ea typeface="Calibri" panose="020F0502020204030204" pitchFamily="34" charset="0"/>
                <a:cs typeface="Calibri" panose="020F0502020204030204" pitchFamily="34" charset="0"/>
              </a:rPr>
              <a:t>: Capture hand gestures using a webcam and classify them.</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a:t>
            </a:r>
            <a:r>
              <a:rPr lang="en-US" dirty="0">
                <a:latin typeface="Calibri" panose="020F0502020204030204" pitchFamily="34" charset="0"/>
                <a:ea typeface="Calibri" panose="020F0502020204030204" pitchFamily="34" charset="0"/>
                <a:cs typeface="Calibri" panose="020F0502020204030204" pitchFamily="34" charset="0"/>
              </a:rPr>
              <a:t>: Display the translated text on the screen.</a:t>
            </a:r>
          </a:p>
        </p:txBody>
      </p:sp>
      <p:sp>
        <p:nvSpPr>
          <p:cNvPr id="7" name="Rectangle: Rounded Corners 6">
            <a:extLst>
              <a:ext uri="{FF2B5EF4-FFF2-40B4-BE49-F238E27FC236}">
                <a16:creationId xmlns:a16="http://schemas.microsoft.com/office/drawing/2014/main" id="{65B81CDB-2DBA-8788-583C-CC717076378F}"/>
              </a:ext>
            </a:extLst>
          </p:cNvPr>
          <p:cNvSpPr/>
          <p:nvPr/>
        </p:nvSpPr>
        <p:spPr>
          <a:xfrm>
            <a:off x="914400" y="1474838"/>
            <a:ext cx="3500284" cy="7570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Expected output: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Recognition algorithm include achieving an accuracy of 90% or higher on the test dataset, with high precision and recall values</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model should demonstrate robustness by effectively generalizing to unseen data and recognizing variations in signing styles. It should enable real-time recognition with providing users with immediate feedback. Visual insights like confusion matrices and training curves will highlight performance and learning trends. Lastly, the system should be easily integrable into applications and scalable for multiple users without performance issues.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9" name="Picture Placeholder 8">
            <a:extLst>
              <a:ext uri="{FF2B5EF4-FFF2-40B4-BE49-F238E27FC236}">
                <a16:creationId xmlns:a16="http://schemas.microsoft.com/office/drawing/2014/main" id="{F1A3DF1B-CD9D-7BE7-719D-725C43B2EC99}"/>
              </a:ext>
            </a:extLst>
          </p:cNvPr>
          <p:cNvPicPr>
            <a:picLocks noGrp="1" noChangeAspect="1"/>
          </p:cNvPicPr>
          <p:nvPr>
            <p:ph type="pic" sz="quarter" idx="14"/>
          </p:nvPr>
        </p:nvPicPr>
        <p:blipFill>
          <a:blip r:embed="rId3"/>
          <a:srcRect l="3893" r="3893"/>
          <a:stretch/>
        </p:blipFill>
        <p:spPr/>
      </p:pic>
      <p:sp>
        <p:nvSpPr>
          <p:cNvPr id="10" name="Rectangle: Rounded Corners 9">
            <a:extLst>
              <a:ext uri="{FF2B5EF4-FFF2-40B4-BE49-F238E27FC236}">
                <a16:creationId xmlns:a16="http://schemas.microsoft.com/office/drawing/2014/main" id="{4090AC8D-BBAF-5D13-8669-FC8A16F14022}"/>
              </a:ext>
            </a:extLst>
          </p:cNvPr>
          <p:cNvSpPr/>
          <p:nvPr/>
        </p:nvSpPr>
        <p:spPr>
          <a:xfrm>
            <a:off x="825910" y="1425677"/>
            <a:ext cx="5624051" cy="7275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4258-4EC2-CCD2-0BBF-348D93E83C07}"/>
              </a:ext>
            </a:extLst>
          </p:cNvPr>
          <p:cNvSpPr>
            <a:spLocks noGrp="1"/>
          </p:cNvSpPr>
          <p:nvPr>
            <p:ph type="title"/>
          </p:nvPr>
        </p:nvSpPr>
        <p:spPr/>
        <p:txBody>
          <a:bodyPr/>
          <a:lstStyle/>
          <a:p>
            <a:r>
              <a:rPr lang="en-US" dirty="0"/>
              <a:t>POSTER:</a:t>
            </a:r>
            <a:endParaRPr lang="en-IN" dirty="0"/>
          </a:p>
        </p:txBody>
      </p:sp>
      <p:sp>
        <p:nvSpPr>
          <p:cNvPr id="3" name="Slide Number Placeholder 2">
            <a:extLst>
              <a:ext uri="{FF2B5EF4-FFF2-40B4-BE49-F238E27FC236}">
                <a16:creationId xmlns:a16="http://schemas.microsoft.com/office/drawing/2014/main" id="{41CF26BC-E453-36B0-393C-CB146D2E6280}"/>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5" name="Rectangle: Rounded Corners 4">
            <a:extLst>
              <a:ext uri="{FF2B5EF4-FFF2-40B4-BE49-F238E27FC236}">
                <a16:creationId xmlns:a16="http://schemas.microsoft.com/office/drawing/2014/main" id="{1F2B8F53-5C18-A4E6-759B-451E926D7C55}"/>
              </a:ext>
            </a:extLst>
          </p:cNvPr>
          <p:cNvSpPr/>
          <p:nvPr/>
        </p:nvSpPr>
        <p:spPr>
          <a:xfrm>
            <a:off x="4286865" y="2969342"/>
            <a:ext cx="2467896" cy="6081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605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D94DEFA-E36E-4020-9E23-7A22E54B4E46}"/>
              </a:ext>
            </a:extLst>
          </p:cNvPr>
          <p:cNvPicPr>
            <a:picLocks noGrp="1" noChangeAspect="1"/>
          </p:cNvPicPr>
          <p:nvPr>
            <p:ph sz="quarter" idx="4"/>
          </p:nvPr>
        </p:nvPicPr>
        <p:blipFill>
          <a:blip r:embed="rId2"/>
          <a:stretch>
            <a:fillRect/>
          </a:stretch>
        </p:blipFill>
        <p:spPr>
          <a:xfrm>
            <a:off x="914400" y="866618"/>
            <a:ext cx="10510838" cy="5297801"/>
          </a:xfrm>
        </p:spPr>
      </p:pic>
      <p:sp>
        <p:nvSpPr>
          <p:cNvPr id="4" name="Slide Number Placeholder 3">
            <a:extLst>
              <a:ext uri="{FF2B5EF4-FFF2-40B4-BE49-F238E27FC236}">
                <a16:creationId xmlns:a16="http://schemas.microsoft.com/office/drawing/2014/main" id="{9CB00BBB-1A56-453B-29A3-3A9647E76DBD}"/>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621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A8FFEC-A310-EDC7-7571-D2B279306169}"/>
              </a:ext>
            </a:extLst>
          </p:cNvPr>
          <p:cNvSpPr>
            <a:spLocks noGrp="1"/>
          </p:cNvSpPr>
          <p:nvPr>
            <p:ph type="ctrTitle"/>
          </p:nvPr>
        </p:nvSpPr>
        <p:spPr>
          <a:xfrm>
            <a:off x="914401" y="2418734"/>
            <a:ext cx="4129547" cy="2369575"/>
          </a:xfrm>
        </p:spPr>
        <p:txBody>
          <a:bodyPr/>
          <a:lstStyle/>
          <a:p>
            <a:r>
              <a:rPr lang="en-US" dirty="0"/>
              <a:t>Thank you</a:t>
            </a:r>
            <a:endParaRPr lang="en-IN" dirty="0"/>
          </a:p>
        </p:txBody>
      </p:sp>
      <p:sp>
        <p:nvSpPr>
          <p:cNvPr id="8" name="Rectangle: Rounded Corners 7">
            <a:extLst>
              <a:ext uri="{FF2B5EF4-FFF2-40B4-BE49-F238E27FC236}">
                <a16:creationId xmlns:a16="http://schemas.microsoft.com/office/drawing/2014/main" id="{39D37BE1-BFCB-C16F-6EF6-FCF848FA585A}"/>
              </a:ext>
            </a:extLst>
          </p:cNvPr>
          <p:cNvSpPr/>
          <p:nvPr/>
        </p:nvSpPr>
        <p:spPr>
          <a:xfrm>
            <a:off x="835742" y="3844413"/>
            <a:ext cx="3559277" cy="124869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{8A582AD8-1F3F-4E1D-99D6-BB61685418E1}tf78438558_win32</Template>
  <TotalTime>74</TotalTime>
  <Words>266</Words>
  <Application>Microsoft Office PowerPoint</Application>
  <PresentationFormat>Widescreen</PresentationFormat>
  <Paragraphs>25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Sabon Next LT</vt:lpstr>
      <vt:lpstr>Custom</vt:lpstr>
      <vt:lpstr>AIML Project</vt:lpstr>
      <vt:lpstr>Title:</vt:lpstr>
      <vt:lpstr>Project abstract:</vt:lpstr>
      <vt:lpstr>Problem statement:</vt:lpstr>
      <vt:lpstr>Algorithm:</vt:lpstr>
      <vt:lpstr>Expected output:</vt:lpstr>
      <vt:lpstr>POSTER:</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Sahithi V</dc:creator>
  <cp:lastModifiedBy>Sahithi V</cp:lastModifiedBy>
  <cp:revision>1</cp:revision>
  <dcterms:created xsi:type="dcterms:W3CDTF">2024-09-22T05:23:08Z</dcterms:created>
  <dcterms:modified xsi:type="dcterms:W3CDTF">2024-09-22T06:37:12Z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