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56" r:id="rId2"/>
    <p:sldId id="259" r:id="rId3"/>
    <p:sldId id="260" r:id="rId4"/>
    <p:sldId id="271" r:id="rId5"/>
    <p:sldId id="272" r:id="rId6"/>
    <p:sldId id="261" r:id="rId7"/>
    <p:sldId id="294" r:id="rId8"/>
    <p:sldId id="274" r:id="rId9"/>
    <p:sldId id="275" r:id="rId10"/>
    <p:sldId id="287" r:id="rId11"/>
    <p:sldId id="298" r:id="rId12"/>
    <p:sldId id="276" r:id="rId13"/>
    <p:sldId id="299" r:id="rId14"/>
    <p:sldId id="268" r:id="rId15"/>
    <p:sldId id="266" r:id="rId16"/>
    <p:sldId id="292" r:id="rId17"/>
    <p:sldId id="300" r:id="rId18"/>
    <p:sldId id="281" r:id="rId19"/>
    <p:sldId id="283" r:id="rId20"/>
    <p:sldId id="284" r:id="rId21"/>
    <p:sldId id="286" r:id="rId22"/>
    <p:sldId id="296" r:id="rId23"/>
    <p:sldId id="290" r:id="rId24"/>
    <p:sldId id="285" r:id="rId25"/>
    <p:sldId id="291" r:id="rId26"/>
    <p:sldId id="289" r:id="rId27"/>
    <p:sldId id="297" r:id="rId28"/>
    <p:sldId id="277" r:id="rId29"/>
    <p:sldId id="264" r:id="rId30"/>
    <p:sldId id="293" r:id="rId31"/>
    <p:sldId id="295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>
      <p:cViewPr>
        <p:scale>
          <a:sx n="72" d="100"/>
          <a:sy n="72" d="100"/>
        </p:scale>
        <p:origin x="-750" y="-8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C4353-0C5C-4F40-97A8-A2BD1E901C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DB73-7AE1-413C-B93B-1383C4E16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4DB73-7AE1-413C-B93B-1383C4E16B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vtu.ac.i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2"/>
              </a:rPr>
              <a:t>VISVESVARAYA TECHNOLOGICAL UNIVERSITY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JYOTHY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INSTITUTE OF TECHNOLOGY</a:t>
            </a:r>
            <a:r>
              <a:rPr lang="en-US" sz="3600" dirty="0"/>
              <a:t/>
            </a:r>
            <a:br>
              <a:rPr lang="en-US" sz="3600" dirty="0"/>
            </a:br>
            <a:endParaRPr lang="en-GB" sz="105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0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05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Department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of Information Science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and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Engineering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3124200"/>
            <a:ext cx="9144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project presentation on</a:t>
            </a:r>
          </a:p>
          <a:p>
            <a:pPr algn="ctr"/>
            <a:r>
              <a:rPr lang="en-US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u="sng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200" b="1" u="sng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of Machine Learning for Tongue Diagnosis in Ayurveda</a:t>
            </a:r>
            <a:r>
              <a:rPr lang="en-US" sz="22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9104" y="3886200"/>
            <a:ext cx="5791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Arundhati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Hegde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-1JT16IS006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Shivani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-1JT16IS046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Sumanth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 S            -1JT16IS055</a:t>
            </a:r>
          </a:p>
        </p:txBody>
      </p:sp>
      <p:pic>
        <p:nvPicPr>
          <p:cNvPr id="5" name="Picture 4" descr="http://www.jyothyit.org/images/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774" y="1911212"/>
            <a:ext cx="1266507" cy="10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88704" y="5257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guidance of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Harshvardhan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Tiwari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Associate Professor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of Information Science 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30087"/>
            <a:ext cx="1219200" cy="9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14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Elbow Connector 62"/>
          <p:cNvCxnSpPr/>
          <p:nvPr/>
        </p:nvCxnSpPr>
        <p:spPr>
          <a:xfrm>
            <a:off x="2714625" y="9258300"/>
            <a:ext cx="0" cy="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0" y="-233064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0" y="24081"/>
            <a:ext cx="14542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98"/>
          <p:cNvSpPr>
            <a:spLocks noChangeArrowheads="1"/>
          </p:cNvSpPr>
          <p:nvPr/>
        </p:nvSpPr>
        <p:spPr bwMode="auto">
          <a:xfrm>
            <a:off x="0" y="542837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533400" y="647701"/>
            <a:ext cx="8305800" cy="990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b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852" y="1512333"/>
            <a:ext cx="3110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Image Acquisition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69" y="2209799"/>
            <a:ext cx="6873831" cy="354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1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dirty="0"/>
          </a:p>
        </p:txBody>
      </p:sp>
      <p:pic>
        <p:nvPicPr>
          <p:cNvPr id="4" name="Picture 3" descr="C:\Users\Admin\eclipse\Downloads\Blank 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238999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8200" y="14478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Pre-processing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44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847763"/>
                  </p:ext>
                </p:extLst>
              </p:nvPr>
            </p:nvGraphicFramePr>
            <p:xfrm>
              <a:off x="457200" y="838200"/>
              <a:ext cx="8153400" cy="5715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9399"/>
                    <a:gridCol w="1286367"/>
                    <a:gridCol w="2501950"/>
                    <a:gridCol w="3695684"/>
                  </a:tblGrid>
                  <a:tr h="50068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 dirty="0">
                              <a:effectLst/>
                            </a:rPr>
                            <a:t>SI. No</a:t>
                          </a:r>
                          <a:endParaRPr lang="en-US" sz="1000" kern="150" dirty="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COLOR SPACES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DESCRIPTION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FORMULAS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</a:tr>
                  <a:tr h="111532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1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RGB</a:t>
                          </a:r>
                          <a:endParaRPr lang="en-US" sz="1200" kern="15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kern="15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RGB feature represents the normalized intensity value of Red, Green and Blue component respectively.</a:t>
                          </a:r>
                          <a:endParaRPr lang="en-US" sz="12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200" kern="150">
                                  <a:effectLst/>
                                  <a:latin typeface="Cambria Math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IN" sz="1200" kern="150" baseline="-250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i </a:t>
                          </a:r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kern="150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kern="150">
                                      <a:effectLst/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200" kern="150">
                                      <a:effectLst/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sz="1200" kern="150">
                                  <a:effectLst/>
                                  <a:latin typeface="Cambria Math"/>
                                </a:rPr>
                                <m:t> /</m:t>
                              </m:r>
                            </m:oMath>
                          </a14:m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255</a:t>
                          </a:r>
                          <a:endParaRPr lang="en-US" sz="1200" kern="15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5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200" kern="15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 kern="15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200" kern="150">
                                    <a:effectLst/>
                                    <a:latin typeface="Cambria Math"/>
                                  </a:rPr>
                                  <m:t>/255</m:t>
                                </m:r>
                              </m:oMath>
                            </m:oMathPara>
                          </a14:m>
                          <a:endParaRPr lang="en-US" sz="1200" kern="15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5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200" kern="15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 kern="15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200" kern="150">
                                    <a:effectLst/>
                                    <a:latin typeface="Cambria Math"/>
                                  </a:rPr>
                                  <m:t>/255</m:t>
                                </m:r>
                              </m:oMath>
                            </m:oMathPara>
                          </a14:m>
                          <a:endParaRPr lang="en-US" sz="1200" kern="15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</a:tr>
                  <a:tr h="95430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2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YIQ</a:t>
                          </a:r>
                          <a:endParaRPr lang="en-US" sz="1200" kern="15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Y refers to the Luminance or Intensity and I/Q channels represents color Information. </a:t>
                          </a:r>
                          <a:endParaRPr lang="en-US" sz="1200" kern="15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0.299</m:t>
                                          </m:r>
                                        </m:e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+0.587</m:t>
                                          </m:r>
                                        </m:e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+0.114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0.596</m:t>
                                          </m:r>
                                        </m:e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−0.274</m:t>
                                          </m:r>
                                        </m:e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−0.322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0.211</m:t>
                                          </m:r>
                                        </m:e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−0.523</m:t>
                                          </m:r>
                                        </m:e>
                                        <m:e>
                                          <m:r>
                                            <a:rPr lang="en-US" sz="1200">
                                              <a:effectLst/>
                                              <a:latin typeface="Cambria Math"/>
                                            </a:rPr>
                                            <m:t>+0.312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</a:tr>
                  <a:tr h="314468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 dirty="0">
                              <a:effectLst/>
                            </a:rPr>
                            <a:t>3</a:t>
                          </a:r>
                          <a:endParaRPr lang="en-US" sz="1000" kern="150" dirty="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HSV</a:t>
                          </a:r>
                          <a:endParaRPr lang="en-US" sz="12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HSV stands for Hue, Saturation and Value. This is the Cylindrical system where we separate 3 of the most primary properties</a:t>
                          </a:r>
                          <a:r>
                            <a:rPr lang="en-IN" sz="1200" kern="15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IN" sz="12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 colours and represents them using different channels. </a:t>
                          </a:r>
                          <a:endParaRPr lang="en-US" sz="12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5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200" kern="15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 kern="15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200" i="1" kern="15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200" kern="150">
                                            <a:effectLst/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200" kern="15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5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0,          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,  &amp;</m:t>
                                        </m:r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0,  &amp;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6−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,  &amp;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+2</m:t>
                                            </m:r>
                                          </m:e>
                                        </m:d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6</m:t>
                                            </m:r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,  &amp;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sz="1200" i="1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>
                                                        <a:effectLst/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6</m:t>
                                            </m:r>
                                          </m:den>
                                        </m:f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,  &amp;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847763"/>
                  </p:ext>
                </p:extLst>
              </p:nvPr>
            </p:nvGraphicFramePr>
            <p:xfrm>
              <a:off x="457200" y="838200"/>
              <a:ext cx="8153400" cy="5715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9399"/>
                    <a:gridCol w="1286367"/>
                    <a:gridCol w="2501950"/>
                    <a:gridCol w="3695684"/>
                  </a:tblGrid>
                  <a:tr h="500687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 dirty="0">
                              <a:effectLst/>
                            </a:rPr>
                            <a:t>SI. No</a:t>
                          </a:r>
                          <a:endParaRPr lang="en-US" sz="1000" kern="150" dirty="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COLOR SPACES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DESCRIPTION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FORMULAS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</a:tr>
                  <a:tr h="111532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1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RGB</a:t>
                          </a:r>
                          <a:endParaRPr lang="en-US" sz="1200" kern="15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kern="15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RGB feature represents the normalized intensity value of Red, Green and Blue component respectively.</a:t>
                          </a:r>
                          <a:endParaRPr lang="en-US" sz="12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5" marR="56795" marT="0" marB="0">
                        <a:blipFill rotWithShape="1">
                          <a:blip r:embed="rId2"/>
                          <a:stretch>
                            <a:fillRect l="-120792" t="-45355" b="-367213"/>
                          </a:stretch>
                        </a:blipFill>
                      </a:tcPr>
                    </a:tc>
                  </a:tr>
                  <a:tr h="95430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>
                              <a:effectLst/>
                            </a:rPr>
                            <a:t>2</a:t>
                          </a:r>
                          <a:endParaRPr lang="en-US" sz="1000" kern="15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YIQ</a:t>
                          </a:r>
                          <a:endParaRPr lang="en-US" sz="1200" kern="15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Y refers to the Luminance or Intensity and I/Q channels represents color Information. </a:t>
                          </a:r>
                          <a:endParaRPr lang="en-US" sz="1200" kern="15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5" marR="56795" marT="0" marB="0">
                        <a:blipFill rotWithShape="1">
                          <a:blip r:embed="rId2"/>
                          <a:stretch>
                            <a:fillRect l="-120792" t="-170513" b="-330769"/>
                          </a:stretch>
                        </a:blipFill>
                      </a:tcPr>
                    </a:tc>
                  </a:tr>
                  <a:tr h="314468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000" kern="150" dirty="0">
                              <a:effectLst/>
                            </a:rPr>
                            <a:t>3</a:t>
                          </a:r>
                          <a:endParaRPr lang="en-US" sz="1000" kern="150" dirty="0">
                            <a:effectLst/>
                            <a:latin typeface="Calibri"/>
                            <a:ea typeface="SimSun"/>
                            <a:cs typeface="Tahoma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HSV</a:t>
                          </a:r>
                          <a:endParaRPr lang="en-US" sz="12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700"/>
                            </a:spcAft>
                          </a:pPr>
                          <a:r>
                            <a:rPr lang="en-IN" sz="12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HSV stands for Hue, Saturation and Value. This is the Cylindrical system where we separate 3 of the most primary properties</a:t>
                          </a:r>
                          <a:r>
                            <a:rPr lang="en-IN" sz="1200" kern="150" baseline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IN" sz="1200" kern="15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 colours and represents them using different channels. </a:t>
                          </a:r>
                          <a:endParaRPr lang="en-US" sz="1200" kern="150" dirty="0">
                            <a:effectLst/>
                            <a:latin typeface="Times New Roman" pitchFamily="18" charset="0"/>
                            <a:ea typeface="SimSun"/>
                            <a:cs typeface="Times New Roman" pitchFamily="18" charset="0"/>
                          </a:endParaRPr>
                        </a:p>
                      </a:txBody>
                      <a:tcPr marL="56795" marR="5679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795" marR="56795" marT="0" marB="0">
                        <a:blipFill rotWithShape="1">
                          <a:blip r:embed="rId2"/>
                          <a:stretch>
                            <a:fillRect l="-120792" t="-817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2514601" y="1524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COLOR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620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981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47284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1676400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Segmentation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3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95" y="2362200"/>
            <a:ext cx="58197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9144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dge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etection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we find the boundaries 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of objects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tongue 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by determining where the brightness of the image changes dramatically.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Edge detection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can be used to extract the structure of objects in an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0835" y="304800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6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191" y="457200"/>
            <a:ext cx="533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pic>
        <p:nvPicPr>
          <p:cNvPr id="4" name="Picture 3" descr="C:\Users\Admin\Desktop\F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08" y="2278606"/>
            <a:ext cx="6553200" cy="37146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47180" y="1600200"/>
            <a:ext cx="2989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Feature Extraction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32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638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Local Binary Pattern(LBP)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LBP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encode local texture information, which you can use for tasks such as classification, detection, and recognition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Binary Pattern (LBP) is a simple yet very efficient texture operator which labels the pixels of an image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neighborhood of each pixel and considers the result as a binary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Interpolation method used to compute pixel neighbors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which is either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'Linear' or 'Nearest'. Use 'Nearest' for faster computation, but with less accuracy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Histogram Parameters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histogram parameters determine how the distribution of binary patterns is aggregated over the image to produce the output features.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2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35" y="2438400"/>
            <a:ext cx="621757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1671935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2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5365" y="762000"/>
            <a:ext cx="57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6" y="1905000"/>
            <a:ext cx="872701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205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322" y="4520142"/>
            <a:ext cx="846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Segmented RGB component of a Tongue image using Least Mean Square error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3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2637"/>
            <a:ext cx="501985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3962400"/>
            <a:ext cx="5029200" cy="259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5542" y="43434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Gauge the similarity between the LBP features by computing the squared error between them.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squared error is smaller when images have similar texture.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4479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2209800"/>
            <a:ext cx="762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Review of Literature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Appendix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8" y="228600"/>
            <a:ext cx="8704971" cy="578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53113" y="600990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Least Mean Square Error  of LBP Histograms</a:t>
            </a:r>
          </a:p>
        </p:txBody>
      </p:sp>
    </p:spTree>
    <p:extLst>
      <p:ext uri="{BB962C8B-B14F-4D97-AF65-F5344CB8AC3E}">
        <p14:creationId xmlns:p14="http://schemas.microsoft.com/office/powerpoint/2010/main" val="366679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5638800"/>
            <a:ext cx="3422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Classification and Accuracy Result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820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99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85801"/>
            <a:ext cx="8781785" cy="4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80657" y="5638800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5676108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after interlacing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63" y="228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75532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9159" y="6183004"/>
            <a:ext cx="1902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0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3048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6184588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White Box Testing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69726"/>
            <a:ext cx="83232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36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9817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30" y="1066800"/>
            <a:ext cx="5867400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35648" y="6163954"/>
            <a:ext cx="189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Black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60" y="3733800"/>
            <a:ext cx="5834270" cy="243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99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GRAPHICAL USER INTERFACE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200150"/>
            <a:ext cx="9075737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00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" y="609600"/>
            <a:ext cx="8958262" cy="536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40084" y="6172200"/>
            <a:ext cx="2074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Invalid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6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8534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objective of the proposed work is to classify the tongue image into vata, pitta, kapha (tri-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dosha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with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coating, texture and shape features. These characteristics largely also would be determined by the portion of the tongue part (upper region, middle region and sides).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outcome of the research is to blend in with the traditional Ayurvedic methods to the machine learning model in a way it describes the most basic class of inspection in medication.</a:t>
            </a:r>
          </a:p>
        </p:txBody>
      </p:sp>
    </p:spTree>
    <p:extLst>
      <p:ext uri="{BB962C8B-B14F-4D97-AF65-F5344CB8AC3E}">
        <p14:creationId xmlns:p14="http://schemas.microsoft.com/office/powerpoint/2010/main" val="226185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144762"/>
            <a:ext cx="85774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the beginning of the project it was decided that we build a model and classify them into tri-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dosha’s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using image processing models. Further during the course of the project various tools were necessary and was developed using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square mean error was used to distinguish the images into respective classes. We have achieved classification into 3 classes of vata, pitta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kapha.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outcome of the research is to blend in with the traditional Ayurvedic methods to the machine learning model in a way it describes the most basic class of inspection in medication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2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9391" y="914400"/>
            <a:ext cx="922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057400"/>
            <a:ext cx="8534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aim of the study is to apply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image processing and Machine learning techniques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Ayurveda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the patient’s health 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objective of our proposed work is to classify the tongue image into vata, pitta, kapha (tri-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dosha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with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coating, texture and shape features. These characteristics largely also would be determined by the portion of the tongue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8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Vasant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Lad” Ayurveda: The science of self-healing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 algn="just">
              <a:buNone/>
            </a:pPr>
            <a:endParaRPr lang="en-US" sz="3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 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Satoshi Yamamoto,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Norimichi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Tsumura, Toshiya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Nakaguchi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Takao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Namiki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Yuji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Kasahara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Katsutoshi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Terasawa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Yoichi Miyake “Regional Image Analysis of the Tongue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Spectrum.</a:t>
            </a:r>
          </a:p>
          <a:p>
            <a:pPr marL="0" indent="0" algn="just">
              <a:buNone/>
            </a:pPr>
            <a:endParaRPr lang="en-US" sz="3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3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BobZhang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HanZhang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“Significant Geometry Features in Tongue Image Analysis”,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2015.</a:t>
            </a:r>
          </a:p>
          <a:p>
            <a:pPr marL="0" indent="0" algn="just">
              <a:buNone/>
            </a:pPr>
            <a:endParaRPr lang="en-US" sz="3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4]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Z. C. Fu, X. Q. Li, and F. F. Li, “Tongue image segmentation based on snake model and radial edge detection,” Journal of Image and Graphics, vol. 14, no. 4, pp. 688–693, 2009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DanMeng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GuitaoCao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YeDuan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MinghuaZhu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LipingTu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DongXu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JiatuoXu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“Tongue Images Classification Based on Constrained High Dispersal Network”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Shanghai2012,China</a:t>
            </a:r>
          </a:p>
          <a:p>
            <a:pPr marL="0" indent="0" algn="just">
              <a:buNone/>
            </a:pPr>
            <a:endParaRPr lang="en-US" sz="3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Vrinda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Hitendra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Kurande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Rasmus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Waagepetersen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Egon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Toft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Ramjee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Prasad “Reliability studies of diagnostic methods in Indian traditional Ayurveda medicine: An overview”, India, 2015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8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49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419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Participated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ICERTECS19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won the best paper award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NIT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Silchar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Participated in  Ideathon-19 conducted by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Atal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Incubation Centre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won the first prize, also completed a 6 months internship in the same.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work on Tongue Diagnosis is accepted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STM, Taylor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Francis journal.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Compiled our work in Book Chapter and got selected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Gruyter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publications.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resented a poster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IRISS’20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IIT-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9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5908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99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606" y="152400"/>
            <a:ext cx="8305800" cy="896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293904" cy="49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78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0" y="1420604"/>
            <a:ext cx="4467549" cy="471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2999" y="2057401"/>
            <a:ext cx="388619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asic principles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human body, they 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Tridosha’s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Vata-Dosha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Pitta-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Dosha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Kapha-Dosha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991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INTRODUCTION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870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533400"/>
            <a:ext cx="716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4800" y="1981200"/>
            <a:ext cx="8534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Ayurvedic philosophy maintains that people are born with a specific constitution, which is called the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prakruti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term diagnosis generally refers to identification of the disease after it has manifested.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Tongue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Diagnosis is one of the critical substances of "Four Diagnoses" in Ayurveda Medicine.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Conventional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tongue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rely upon perceptions of tongue highlights,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shading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shape, dampness, and surface by AYURVEDA specialists.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after-effects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tongue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images are analyzed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affected by the experience of AYURVEDA specialists as well as by the encompassing conditions.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5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discolouration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sensitivity of a particular area of the tongue indicates  a disorder in the organ corresponding to the area 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whitish tongue indicates Kapha derangement and mucus accumulation.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red or yellow-green tongue indicates Pitta derangement.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black to brown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colouration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indicates Vata derangement.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dehydrated tongue is symptomatic of a decrease in the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dhatu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Rasa (plasma), while a pale tongue indicates a decrease in the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dhatu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Rakta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(red blood cells).</a:t>
            </a:r>
          </a:p>
          <a:p>
            <a:endParaRPr lang="en-US" dirty="0"/>
          </a:p>
        </p:txBody>
      </p:sp>
      <p:pic>
        <p:nvPicPr>
          <p:cNvPr id="4" name="graphics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86000" y="1371600"/>
            <a:ext cx="4724400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75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02008"/>
              </p:ext>
            </p:extLst>
          </p:nvPr>
        </p:nvGraphicFramePr>
        <p:xfrm>
          <a:off x="228600" y="990595"/>
          <a:ext cx="8762999" cy="5638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240"/>
                <a:gridCol w="3322590"/>
                <a:gridCol w="2125859"/>
                <a:gridCol w="2314310"/>
              </a:tblGrid>
              <a:tr h="669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Findings 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Shortcomings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</a:tr>
              <a:tr h="450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Ayurveda: The Science of self-healing 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Overview of tri-dosha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algorithmic approach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</a:tr>
              <a:tr h="630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Regional Image Analysis of the Tongue </a:t>
                      </a:r>
                      <a:r>
                        <a:rPr lang="en-US" sz="1100" kern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colour</a:t>
                      </a: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Spectrum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Spectral analysis of the tongue features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Spectral values can be improved with better techniques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</a:tr>
              <a:tr h="1046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Significant Geometry Features in Tongue Image Analysis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Analysis of tongue based on the shape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Inclusion of various shapes leading to more error in accuracy due to less number of test examples of a particular shape.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</a:tr>
              <a:tr h="957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Tongue image segmentation based on snake model and radial edge detection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Intensity value dependence on the diagnosis method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intensity variation may hamper the image 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</a:tr>
              <a:tr h="942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Tongue Images Classification Based on Constrained High Dispersal Network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SVM classification of the colour correlation matrix</a:t>
                      </a:r>
                      <a:endParaRPr lang="en-US" sz="1100" kern="15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Particle Swarm may not give the accurate result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</a:tr>
              <a:tr h="942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Reliability studies of diagnostic methods in Indian traditional Ayurveda medicine: An overview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Indian method of tongue diagnosis overview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approach to model building and classification</a:t>
                      </a:r>
                      <a:endParaRPr lang="en-US" sz="1100" kern="150" dirty="0">
                        <a:effectLst/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6395" marR="4639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8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9562"/>
            <a:ext cx="3124200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79562"/>
            <a:ext cx="2974975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9144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Svyasa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University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8368" y="914400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All India Institute</a:t>
            </a:r>
          </a:p>
        </p:txBody>
      </p:sp>
    </p:spTree>
    <p:extLst>
      <p:ext uri="{BB962C8B-B14F-4D97-AF65-F5344CB8AC3E}">
        <p14:creationId xmlns:p14="http://schemas.microsoft.com/office/powerpoint/2010/main" val="15797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7279</TotalTime>
  <Words>1387</Words>
  <Application>Microsoft Office PowerPoint</Application>
  <PresentationFormat>On-screen Show (4:3)</PresentationFormat>
  <Paragraphs>216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PowerPoint Presentation</vt:lpstr>
      <vt:lpstr>PowerPoint Presentation</vt:lpstr>
      <vt:lpstr>PowerPoint Presentation</vt:lpstr>
      <vt:lpstr>INTRODUCTION</vt:lpstr>
      <vt:lpstr>  INTRODUCTION                                                                                                       </vt:lpstr>
      <vt:lpstr>PowerPoint Presentation</vt:lpstr>
      <vt:lpstr>INTRODUCTION</vt:lpstr>
      <vt:lpstr>LITERATURE REVIEW</vt:lpstr>
      <vt:lpstr>PowerPoint Presentation</vt:lpstr>
      <vt:lpstr>METHODOLOGY </vt:lpstr>
      <vt:lpstr>METHODOLOGY</vt:lpstr>
      <vt:lpstr>PowerPoint Presentation</vt:lpstr>
      <vt:lpstr>METHODOLOGY</vt:lpstr>
      <vt:lpstr>PowerPoint Presentation</vt:lpstr>
      <vt:lpstr>PowerPoint Presentation</vt:lpstr>
      <vt:lpstr>METHODOLOGY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TESTING</vt:lpstr>
      <vt:lpstr>TESTING</vt:lpstr>
      <vt:lpstr>GRAPHICAL USER INTERFACE</vt:lpstr>
      <vt:lpstr>PowerPoint Presentation</vt:lpstr>
      <vt:lpstr>APPLICATIONS</vt:lpstr>
      <vt:lpstr>PowerPoint Presentation</vt:lpstr>
      <vt:lpstr>REFERENCES</vt:lpstr>
      <vt:lpstr>   APPENDIX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85</cp:revision>
  <dcterms:created xsi:type="dcterms:W3CDTF">2006-08-16T00:00:00Z</dcterms:created>
  <dcterms:modified xsi:type="dcterms:W3CDTF">2020-05-30T13:30:19Z</dcterms:modified>
</cp:coreProperties>
</file>