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23" r:id="rId5"/>
    <p:sldId id="304" r:id="rId6"/>
    <p:sldId id="282" r:id="rId7"/>
    <p:sldId id="314" r:id="rId8"/>
    <p:sldId id="315" r:id="rId9"/>
    <p:sldId id="319" r:id="rId10"/>
    <p:sldId id="321" r:id="rId11"/>
    <p:sldId id="322" r:id="rId12"/>
    <p:sldId id="324" r:id="rId13"/>
    <p:sldId id="325" r:id="rId14"/>
    <p:sldId id="326" r:id="rId15"/>
    <p:sldId id="327" r:id="rId16"/>
    <p:sldId id="328" r:id="rId17"/>
    <p:sldId id="329" r:id="rId18"/>
    <p:sldId id="330" r:id="rId19"/>
    <p:sldId id="331"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5388" autoAdjust="0"/>
  </p:normalViewPr>
  <p:slideViewPr>
    <p:cSldViewPr snapToGrid="0" snapToObjects="1">
      <p:cViewPr>
        <p:scale>
          <a:sx n="125" d="100"/>
          <a:sy n="125" d="100"/>
        </p:scale>
        <p:origin x="72" y="-5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E6120-A6BE-4883-BCA5-AB4EF3B53CC7}"/>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
        <p:nvSpPr>
          <p:cNvPr id="4" name="TextBox 3">
            <a:extLst>
              <a:ext uri="{FF2B5EF4-FFF2-40B4-BE49-F238E27FC236}">
                <a16:creationId xmlns:a16="http://schemas.microsoft.com/office/drawing/2014/main" id="{8477C096-8AF7-2E59-256C-A2537A89C258}"/>
              </a:ext>
            </a:extLst>
          </p:cNvPr>
          <p:cNvSpPr txBox="1"/>
          <p:nvPr/>
        </p:nvSpPr>
        <p:spPr>
          <a:xfrm>
            <a:off x="2210765" y="530393"/>
            <a:ext cx="7998106" cy="5078313"/>
          </a:xfrm>
          <a:prstGeom prst="rect">
            <a:avLst/>
          </a:prstGeom>
          <a:noFill/>
        </p:spPr>
        <p:txBody>
          <a:bodyPr wrap="square">
            <a:spAutoFit/>
          </a:bodyPr>
          <a:lstStyle/>
          <a:p>
            <a:pPr algn="ctr"/>
            <a:r>
              <a:rPr lang="en-US" sz="3600" b="1" kern="100"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Remodeling the Inventory Management System Of the Organization: Using Cloud based Solution</a:t>
            </a:r>
            <a:endParaRPr lang="en-IN"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3600" b="1" kern="100" dirty="0">
              <a:solidFill>
                <a:srgbClr val="C0504D"/>
              </a:solidFill>
              <a:latin typeface="Calibri" panose="020F0502020204030204" pitchFamily="34" charset="0"/>
              <a:cs typeface="Times New Roman" panose="02020603050405020304" pitchFamily="18" charset="0"/>
            </a:endParaRPr>
          </a:p>
          <a:p>
            <a:pPr algn="ctr"/>
            <a:r>
              <a:rPr lang="en-IN" sz="3600" b="1" kern="100">
                <a:solidFill>
                  <a:srgbClr val="C0504D"/>
                </a:solidFill>
                <a:latin typeface="Calibri" panose="020F0502020204030204" pitchFamily="34" charset="0"/>
                <a:cs typeface="Times New Roman" panose="02020603050405020304" pitchFamily="18" charset="0"/>
              </a:rPr>
              <a:t>By</a:t>
            </a:r>
            <a:endParaRPr lang="en-IN" sz="3600" b="1" kern="100" dirty="0">
              <a:solidFill>
                <a:srgbClr val="C0504D"/>
              </a:solidFill>
              <a:latin typeface="Calibri" panose="020F0502020204030204" pitchFamily="34" charset="0"/>
              <a:cs typeface="Times New Roman" panose="02020603050405020304" pitchFamily="18" charset="0"/>
            </a:endParaRPr>
          </a:p>
          <a:p>
            <a:pPr algn="ctr"/>
            <a:r>
              <a:rPr lang="en-US" sz="3600" b="1" kern="100" dirty="0">
                <a:solidFill>
                  <a:srgbClr val="C0504D"/>
                </a:solidFill>
                <a:latin typeface="Calibri" panose="020F0502020204030204" pitchFamily="34" charset="0"/>
                <a:cs typeface="Times New Roman" panose="02020603050405020304" pitchFamily="18" charset="0"/>
              </a:rPr>
              <a:t>.Shivani(</a:t>
            </a:r>
            <a:r>
              <a:rPr lang="en-US" sz="3600" b="1" kern="100" dirty="0" err="1">
                <a:solidFill>
                  <a:srgbClr val="C0504D"/>
                </a:solidFill>
                <a:latin typeface="Calibri" panose="020F0502020204030204" pitchFamily="34" charset="0"/>
                <a:cs typeface="Times New Roman" panose="02020603050405020304" pitchFamily="18" charset="0"/>
              </a:rPr>
              <a:t>S20241662</a:t>
            </a:r>
            <a:r>
              <a:rPr lang="en-US" sz="3600" b="1" kern="100" dirty="0">
                <a:solidFill>
                  <a:srgbClr val="C0504D"/>
                </a:solidFill>
                <a:latin typeface="Calibri" panose="020F0502020204030204" pitchFamily="34" charset="0"/>
                <a:cs typeface="Times New Roman" panose="02020603050405020304" pitchFamily="18" charset="0"/>
              </a:rPr>
              <a:t>)</a:t>
            </a:r>
            <a:endParaRPr lang="en-IN" sz="3600" b="1" kern="100" dirty="0">
              <a:solidFill>
                <a:srgbClr val="C0504D"/>
              </a:solidFill>
              <a:latin typeface="Calibri" panose="020F0502020204030204" pitchFamily="34" charset="0"/>
              <a:cs typeface="Times New Roman" panose="02020603050405020304" pitchFamily="18" charset="0"/>
            </a:endParaRPr>
          </a:p>
          <a:p>
            <a:pPr algn="ctr"/>
            <a:r>
              <a:rPr lang="en-US" sz="3600" b="1" kern="100" dirty="0">
                <a:solidFill>
                  <a:srgbClr val="C0504D"/>
                </a:solidFill>
                <a:latin typeface="Calibri" panose="020F0502020204030204" pitchFamily="34" charset="0"/>
                <a:cs typeface="Times New Roman" panose="02020603050405020304" pitchFamily="18" charset="0"/>
              </a:rPr>
              <a:t>Unit – IT Project Management (</a:t>
            </a:r>
            <a:r>
              <a:rPr lang="en-US" sz="3600" b="1" kern="100" dirty="0" err="1">
                <a:solidFill>
                  <a:srgbClr val="C0504D"/>
                </a:solidFill>
                <a:latin typeface="Calibri" panose="020F0502020204030204" pitchFamily="34" charset="0"/>
                <a:cs typeface="Times New Roman" panose="02020603050405020304" pitchFamily="18" charset="0"/>
              </a:rPr>
              <a:t>ICT504</a:t>
            </a:r>
            <a:r>
              <a:rPr lang="en-US" sz="3600" b="1" kern="100" dirty="0">
                <a:solidFill>
                  <a:srgbClr val="C0504D"/>
                </a:solidFill>
                <a:latin typeface="Calibri" panose="020F0502020204030204" pitchFamily="34" charset="0"/>
                <a:cs typeface="Times New Roman" panose="02020603050405020304" pitchFamily="18" charset="0"/>
              </a:rPr>
              <a:t>)</a:t>
            </a:r>
            <a:endParaRPr lang="en-IN" sz="3600" b="1" kern="100" dirty="0">
              <a:solidFill>
                <a:srgbClr val="C0504D"/>
              </a:solidFill>
              <a:latin typeface="Calibri" panose="020F0502020204030204" pitchFamily="34" charset="0"/>
              <a:cs typeface="Times New Roman" panose="02020603050405020304" pitchFamily="18" charset="0"/>
            </a:endParaRPr>
          </a:p>
          <a:p>
            <a:pPr marL="914400" algn="ctr"/>
            <a:r>
              <a:rPr lang="en-US" sz="3600" b="1" kern="100" dirty="0">
                <a:solidFill>
                  <a:srgbClr val="C0504D"/>
                </a:solidFill>
                <a:latin typeface="Calibri" panose="020F0502020204030204" pitchFamily="34" charset="0"/>
                <a:cs typeface="Times New Roman" panose="02020603050405020304" pitchFamily="18" charset="0"/>
              </a:rPr>
              <a:t>Instructor’s Name – Dr. </a:t>
            </a:r>
            <a:r>
              <a:rPr lang="en-US" sz="3600" b="1" kern="100" dirty="0" err="1">
                <a:solidFill>
                  <a:srgbClr val="C0504D"/>
                </a:solidFill>
                <a:latin typeface="Calibri" panose="020F0502020204030204" pitchFamily="34" charset="0"/>
                <a:cs typeface="Times New Roman" panose="02020603050405020304" pitchFamily="18" charset="0"/>
              </a:rPr>
              <a:t>Azadeh</a:t>
            </a:r>
            <a:r>
              <a:rPr lang="en-US" sz="3600" b="1" kern="100" dirty="0">
                <a:solidFill>
                  <a:srgbClr val="C0504D"/>
                </a:solidFill>
                <a:latin typeface="Calibri" panose="020F0502020204030204" pitchFamily="34" charset="0"/>
                <a:cs typeface="Times New Roman" panose="02020603050405020304" pitchFamily="18" charset="0"/>
              </a:rPr>
              <a:t> R. </a:t>
            </a:r>
            <a:r>
              <a:rPr lang="en-US" sz="3600" b="1" kern="100" dirty="0" err="1">
                <a:solidFill>
                  <a:srgbClr val="C0504D"/>
                </a:solidFill>
                <a:latin typeface="Calibri" panose="020F0502020204030204" pitchFamily="34" charset="0"/>
                <a:cs typeface="Times New Roman" panose="02020603050405020304" pitchFamily="18" charset="0"/>
              </a:rPr>
              <a:t>Tabesh</a:t>
            </a:r>
            <a:endParaRPr lang="en-IN" sz="3600" b="1" kern="100" dirty="0">
              <a:solidFill>
                <a:srgbClr val="C0504D"/>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16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8717BCF-80BF-FFD4-CA7B-E13F54B63E89}"/>
              </a:ext>
            </a:extLst>
          </p:cNvPr>
          <p:cNvPicPr>
            <a:picLocks noGrp="1" noChangeAspect="1"/>
          </p:cNvPicPr>
          <p:nvPr>
            <p:ph idx="1"/>
          </p:nvPr>
        </p:nvPicPr>
        <p:blipFill>
          <a:blip r:embed="rId2"/>
          <a:stretch>
            <a:fillRect/>
          </a:stretch>
        </p:blipFill>
        <p:spPr>
          <a:xfrm>
            <a:off x="1133856" y="359663"/>
            <a:ext cx="7083706" cy="5411166"/>
          </a:xfrm>
        </p:spPr>
      </p:pic>
      <p:sp>
        <p:nvSpPr>
          <p:cNvPr id="4" name="Slide Number Placeholder 3">
            <a:extLst>
              <a:ext uri="{FF2B5EF4-FFF2-40B4-BE49-F238E27FC236}">
                <a16:creationId xmlns:a16="http://schemas.microsoft.com/office/drawing/2014/main" id="{DE5D6468-7182-4C17-D504-51AAD4171E07}"/>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06246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1BE60AF-D701-684F-5268-C52A5774E9FF}"/>
              </a:ext>
            </a:extLst>
          </p:cNvPr>
          <p:cNvPicPr>
            <a:picLocks noGrp="1" noChangeAspect="1"/>
          </p:cNvPicPr>
          <p:nvPr>
            <p:ph idx="1"/>
          </p:nvPr>
        </p:nvPicPr>
        <p:blipFill>
          <a:blip r:embed="rId2"/>
          <a:stretch>
            <a:fillRect/>
          </a:stretch>
        </p:blipFill>
        <p:spPr>
          <a:xfrm>
            <a:off x="520700" y="810228"/>
            <a:ext cx="7940394" cy="5034987"/>
          </a:xfrm>
        </p:spPr>
      </p:pic>
      <p:sp>
        <p:nvSpPr>
          <p:cNvPr id="4" name="Slide Number Placeholder 3">
            <a:extLst>
              <a:ext uri="{FF2B5EF4-FFF2-40B4-BE49-F238E27FC236}">
                <a16:creationId xmlns:a16="http://schemas.microsoft.com/office/drawing/2014/main" id="{D8042FE6-F129-067B-BD6C-179DFAACFD42}"/>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86870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D661B15-938A-C204-4346-317816A89700}"/>
              </a:ext>
            </a:extLst>
          </p:cNvPr>
          <p:cNvPicPr>
            <a:picLocks noGrp="1" noChangeAspect="1"/>
          </p:cNvPicPr>
          <p:nvPr>
            <p:ph idx="1"/>
          </p:nvPr>
        </p:nvPicPr>
        <p:blipFill>
          <a:blip r:embed="rId2"/>
          <a:stretch>
            <a:fillRect/>
          </a:stretch>
        </p:blipFill>
        <p:spPr>
          <a:xfrm>
            <a:off x="544513" y="944176"/>
            <a:ext cx="8356419" cy="4912614"/>
          </a:xfrm>
        </p:spPr>
      </p:pic>
      <p:sp>
        <p:nvSpPr>
          <p:cNvPr id="4" name="Slide Number Placeholder 3">
            <a:extLst>
              <a:ext uri="{FF2B5EF4-FFF2-40B4-BE49-F238E27FC236}">
                <a16:creationId xmlns:a16="http://schemas.microsoft.com/office/drawing/2014/main" id="{3D7A7426-B559-231A-6149-AD0A3A9C25D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42920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8DFE-B6C9-7B62-34FC-485873E3C654}"/>
              </a:ext>
            </a:extLst>
          </p:cNvPr>
          <p:cNvSpPr>
            <a:spLocks noGrp="1"/>
          </p:cNvSpPr>
          <p:nvPr>
            <p:ph type="title"/>
          </p:nvPr>
        </p:nvSpPr>
        <p:spPr>
          <a:xfrm>
            <a:off x="347240" y="-72736"/>
            <a:ext cx="7963382" cy="1531357"/>
          </a:xfrm>
        </p:spPr>
        <p:txBody>
          <a:bodyPr/>
          <a:lstStyle/>
          <a:p>
            <a:r>
              <a:rPr lang="en-US" dirty="0"/>
              <a:t>Implementation, Testing and deployment</a:t>
            </a:r>
            <a:endParaRPr lang="en-IN" dirty="0"/>
          </a:p>
        </p:txBody>
      </p:sp>
      <p:sp>
        <p:nvSpPr>
          <p:cNvPr id="3" name="Content Placeholder 2">
            <a:extLst>
              <a:ext uri="{FF2B5EF4-FFF2-40B4-BE49-F238E27FC236}">
                <a16:creationId xmlns:a16="http://schemas.microsoft.com/office/drawing/2014/main" id="{3F222D2C-4B96-F66B-A1C8-4C145AC9D26C}"/>
              </a:ext>
            </a:extLst>
          </p:cNvPr>
          <p:cNvSpPr>
            <a:spLocks noGrp="1"/>
          </p:cNvSpPr>
          <p:nvPr>
            <p:ph idx="1"/>
          </p:nvPr>
        </p:nvSpPr>
        <p:spPr>
          <a:xfrm>
            <a:off x="347240" y="1825327"/>
            <a:ext cx="8067556" cy="4783817"/>
          </a:xfrm>
        </p:spPr>
        <p:txBody>
          <a:bodyPr>
            <a:normAutofit fontScale="70000" lnSpcReduction="20000"/>
          </a:bodyPr>
          <a:lstStyle/>
          <a:p>
            <a:pPr marL="342900" lvl="0" indent="-342900">
              <a:buFont typeface="Symbol" panose="05050102010706020507" pitchFamily="18" charset="2"/>
              <a:buChar char=""/>
            </a:pPr>
            <a:r>
              <a:rPr lang="en-IN" sz="2200" u="sng" dirty="0"/>
              <a:t>Building the Blueprint</a:t>
            </a:r>
            <a:r>
              <a:rPr lang="en-IN" sz="2200" dirty="0"/>
              <a:t>: We'll collaboratively craft a detailed plan for the new system, meticulously outlining the system's architecture to ensure scalability and performance. The database design will be optimized for efficient data storage, retrieval, and analysis, empowering you to generate insightful reports and make data-driven decisions. Furthermore, the user interface will be designed with user experience in mind, prioritizing intuitive navigation, clear functionality, and ease of use. This user-centric approach ensures that your team can quickly adapt to the new system and leverage its full potential.</a:t>
            </a:r>
          </a:p>
          <a:p>
            <a:pPr marL="342900" lvl="0" indent="-342900">
              <a:buFont typeface="Symbol" panose="05050102010706020507" pitchFamily="18" charset="2"/>
              <a:buChar char=""/>
            </a:pPr>
            <a:r>
              <a:rPr lang="en-IN" sz="2200" u="sng" dirty="0"/>
              <a:t>Bringing Your Vision to Life</a:t>
            </a:r>
            <a:r>
              <a:rPr lang="en-IN" sz="2200" dirty="0"/>
              <a:t>: Our development team will meticulously implement the system based on the plan, ensuring seamless integration with existing systems and a robust infrastructure.</a:t>
            </a:r>
          </a:p>
          <a:p>
            <a:pPr marL="342900" lvl="0" indent="-342900">
              <a:buFont typeface="Symbol" panose="05050102010706020507" pitchFamily="18" charset="2"/>
              <a:buChar char=""/>
            </a:pPr>
            <a:r>
              <a:rPr lang="en-IN" sz="2200" u="sng" dirty="0"/>
              <a:t>Unified Ecosystem</a:t>
            </a:r>
            <a:r>
              <a:rPr lang="en-IN" sz="2200" dirty="0"/>
              <a:t>: For a holistic view of your operations, we'll ensure flawless integration with your ERP, CRM, or accounting software, guaranteeing smooth data flow.</a:t>
            </a:r>
          </a:p>
          <a:p>
            <a:pPr marL="342900" lvl="0" indent="-342900">
              <a:buFont typeface="Symbol" panose="05050102010706020507" pitchFamily="18" charset="2"/>
              <a:buChar char=""/>
            </a:pPr>
            <a:r>
              <a:rPr lang="en-IN" sz="2200" u="sng" dirty="0"/>
              <a:t>User Confidence from Day One</a:t>
            </a:r>
            <a:r>
              <a:rPr lang="en-IN" sz="2200" dirty="0"/>
              <a:t>: Comprehensive user training will be provided, empowering your team to confidently navigate the new system and maximize its efficiency.</a:t>
            </a:r>
          </a:p>
          <a:p>
            <a:endParaRPr lang="en-IN" dirty="0"/>
          </a:p>
        </p:txBody>
      </p:sp>
      <p:sp>
        <p:nvSpPr>
          <p:cNvPr id="4" name="Slide Number Placeholder 3">
            <a:extLst>
              <a:ext uri="{FF2B5EF4-FFF2-40B4-BE49-F238E27FC236}">
                <a16:creationId xmlns:a16="http://schemas.microsoft.com/office/drawing/2014/main" id="{98790A6C-9D59-5EA4-82B2-00BD3D6BCE4E}"/>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94594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188E-0CE7-AB47-7582-F2A4AF742CBE}"/>
              </a:ext>
            </a:extLst>
          </p:cNvPr>
          <p:cNvSpPr>
            <a:spLocks noGrp="1"/>
          </p:cNvSpPr>
          <p:nvPr>
            <p:ph type="title"/>
          </p:nvPr>
        </p:nvSpPr>
        <p:spPr>
          <a:xfrm>
            <a:off x="289367" y="50337"/>
            <a:ext cx="6583680" cy="878351"/>
          </a:xfrm>
        </p:spPr>
        <p:txBody>
          <a:bodyPr/>
          <a:lstStyle/>
          <a:p>
            <a:r>
              <a:rPr lang="en-US" dirty="0"/>
              <a:t>Testing</a:t>
            </a:r>
            <a:endParaRPr lang="en-IN" dirty="0"/>
          </a:p>
        </p:txBody>
      </p:sp>
      <p:sp>
        <p:nvSpPr>
          <p:cNvPr id="3" name="Content Placeholder 2">
            <a:extLst>
              <a:ext uri="{FF2B5EF4-FFF2-40B4-BE49-F238E27FC236}">
                <a16:creationId xmlns:a16="http://schemas.microsoft.com/office/drawing/2014/main" id="{D5DABEE8-2BC5-3E37-C886-2B8AF8ACC1D8}"/>
              </a:ext>
            </a:extLst>
          </p:cNvPr>
          <p:cNvSpPr>
            <a:spLocks noGrp="1"/>
          </p:cNvSpPr>
          <p:nvPr>
            <p:ph idx="1"/>
          </p:nvPr>
        </p:nvSpPr>
        <p:spPr>
          <a:xfrm>
            <a:off x="289367" y="1098438"/>
            <a:ext cx="6583680" cy="4688904"/>
          </a:xfrm>
        </p:spPr>
        <p:txBody>
          <a:bodyPr>
            <a:normAutofit fontScale="85000" lnSpcReduction="20000"/>
          </a:bodyPr>
          <a:lstStyle/>
          <a:p>
            <a:pPr marL="342900" lvl="0" indent="-342900">
              <a:buFont typeface="Symbol" panose="05050102010706020507" pitchFamily="18" charset="2"/>
              <a:buChar char=""/>
            </a:pPr>
            <a:r>
              <a:rPr lang="en-IN" sz="1900" u="sng" dirty="0"/>
              <a:t>Solid Foundations: </a:t>
            </a:r>
            <a:r>
              <a:rPr lang="en-IN" sz="1900" dirty="0"/>
              <a:t>Through meticulous unit testing of individual system components, we'll ensure they function flawlessly, laying a solid foundation for a reliable and robust system</a:t>
            </a:r>
            <a:r>
              <a:rPr lang="en-IN" sz="1900" u="sng" dirty="0"/>
              <a:t>.</a:t>
            </a:r>
          </a:p>
          <a:p>
            <a:pPr marL="342900" lvl="0" indent="-342900">
              <a:buFont typeface="Symbol" panose="05050102010706020507" pitchFamily="18" charset="2"/>
              <a:buChar char=""/>
            </a:pPr>
            <a:r>
              <a:rPr lang="en-IN" sz="1900" u="sng" dirty="0"/>
              <a:t>Seamless Collaboration: </a:t>
            </a:r>
            <a:r>
              <a:rPr lang="en-IN" sz="1900" dirty="0"/>
              <a:t>Integration testing will verify that all modules work together in perfect harmony, guaranteeing a smooth and efficient user experience.</a:t>
            </a:r>
          </a:p>
          <a:p>
            <a:pPr marL="342900" lvl="0" indent="-342900">
              <a:buFont typeface="Symbol" panose="05050102010706020507" pitchFamily="18" charset="2"/>
              <a:buChar char=""/>
            </a:pPr>
            <a:r>
              <a:rPr lang="en-IN" sz="1900" u="sng" dirty="0"/>
              <a:t>Putting it All Together: </a:t>
            </a:r>
            <a:r>
              <a:rPr lang="en-IN" sz="1900" dirty="0"/>
              <a:t>Comprehensive system testing will validate the entire system's functionality, performance, and security, ensuring it meets the highest standards and delivers exceptional results</a:t>
            </a:r>
            <a:r>
              <a:rPr lang="en-IN" sz="1900" u="sng" dirty="0"/>
              <a:t>.</a:t>
            </a:r>
          </a:p>
          <a:p>
            <a:pPr marL="342900" lvl="0" indent="-342900">
              <a:buFont typeface="Symbol" panose="05050102010706020507" pitchFamily="18" charset="2"/>
              <a:buChar char=""/>
            </a:pPr>
            <a:r>
              <a:rPr lang="en-IN" sz="1900" u="sng" dirty="0"/>
              <a:t>Real-World Validation: </a:t>
            </a:r>
            <a:r>
              <a:rPr lang="en-IN" sz="1900" dirty="0"/>
              <a:t>User Acceptance Testing (UAT) empowers your team to test the system in a real-world environment, mimicking their everyday workflows. This hands-on approach allows them to validate the system meets their needs and expectations, fostering user confidence and ensuring a smooth transition</a:t>
            </a:r>
            <a:r>
              <a:rPr lang="en-IN" sz="1900" u="sng" dirty="0"/>
              <a:t>.</a:t>
            </a:r>
          </a:p>
          <a:p>
            <a:endParaRPr lang="en-IN" dirty="0"/>
          </a:p>
        </p:txBody>
      </p:sp>
      <p:sp>
        <p:nvSpPr>
          <p:cNvPr id="4" name="Slide Number Placeholder 3">
            <a:extLst>
              <a:ext uri="{FF2B5EF4-FFF2-40B4-BE49-F238E27FC236}">
                <a16:creationId xmlns:a16="http://schemas.microsoft.com/office/drawing/2014/main" id="{7A08A21D-78C1-14D2-61B9-8F73D9907C20}"/>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01466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58FE-0EF2-EFB7-9BE4-04BC7431B945}"/>
              </a:ext>
            </a:extLst>
          </p:cNvPr>
          <p:cNvSpPr>
            <a:spLocks noGrp="1"/>
          </p:cNvSpPr>
          <p:nvPr>
            <p:ph type="title"/>
          </p:nvPr>
        </p:nvSpPr>
        <p:spPr>
          <a:xfrm>
            <a:off x="127321" y="-474083"/>
            <a:ext cx="6583680" cy="1531357"/>
          </a:xfrm>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A0B3767C-9B0F-5DCB-A3AF-33C3AC947CA7}"/>
              </a:ext>
            </a:extLst>
          </p:cNvPr>
          <p:cNvSpPr>
            <a:spLocks noGrp="1"/>
          </p:cNvSpPr>
          <p:nvPr>
            <p:ph idx="1"/>
          </p:nvPr>
        </p:nvSpPr>
        <p:spPr>
          <a:xfrm>
            <a:off x="127322" y="1318354"/>
            <a:ext cx="7720314" cy="5082445"/>
          </a:xfrm>
        </p:spPr>
        <p:txBody>
          <a:bodyPr>
            <a:normAutofit fontScale="70000" lnSpcReduction="20000"/>
          </a:bodyPr>
          <a:lstStyle/>
          <a:p>
            <a:pPr marL="342900" lvl="0" indent="-342900">
              <a:buFont typeface="Symbol" panose="05050102010706020507" pitchFamily="18" charset="2"/>
              <a:buChar char=""/>
            </a:pPr>
            <a:r>
              <a:rPr lang="en-IN" sz="2300" u="sng" dirty="0"/>
              <a:t>Strategic Rollout</a:t>
            </a:r>
            <a:r>
              <a:rPr lang="en-IN" sz="2300" dirty="0"/>
              <a:t>: We'll develop a meticulous deployment plan outlining the rollout strategy, including clear timelines and effective user communication. This plan will also detail potential fallback options to ensure we're prepared for any unforeseen circumstances, minimizing disruption and maximizing user confidence.</a:t>
            </a:r>
          </a:p>
          <a:p>
            <a:pPr marL="342900" lvl="0" indent="-342900">
              <a:buFont typeface="Symbol" panose="05050102010706020507" pitchFamily="18" charset="2"/>
              <a:buChar char=""/>
            </a:pPr>
            <a:r>
              <a:rPr lang="en-IN" sz="2300" u="sng" dirty="0"/>
              <a:t>Real-World Validation</a:t>
            </a:r>
            <a:r>
              <a:rPr lang="en-IN" sz="2300" dirty="0"/>
              <a:t>: A pilot test involving a small group of users or a designated test environment will validate the system's performance in a real-world setting. This pilot allows us to gather valuable feedback from early adopters, refine the system if needed, and ensure a smooth full deployment.</a:t>
            </a:r>
          </a:p>
          <a:p>
            <a:pPr marL="342900" lvl="0" indent="-342900">
              <a:buFont typeface="Symbol" panose="05050102010706020507" pitchFamily="18" charset="2"/>
              <a:buChar char=""/>
            </a:pPr>
            <a:r>
              <a:rPr lang="en-IN" sz="2300" u="sng" dirty="0"/>
              <a:t>Confident System Launch</a:t>
            </a:r>
            <a:r>
              <a:rPr lang="en-IN" sz="2300" dirty="0"/>
              <a:t>: Following the successful pilot, we'll execute a comprehensive roll-out of the system to all users or locations according to the deployment plan. This phased approach allows for controlled implementation and minimizes disruption to daily operations.</a:t>
            </a:r>
          </a:p>
          <a:p>
            <a:pPr marL="342900" indent="-342900">
              <a:buFont typeface="Symbol" panose="05050102010706020507" pitchFamily="18" charset="2"/>
              <a:buChar char=""/>
            </a:pPr>
            <a:r>
              <a:rPr lang="en-IN" sz="2300" u="sng" dirty="0"/>
              <a:t>Empowering Your Team</a:t>
            </a:r>
            <a:r>
              <a:rPr lang="en-IN" sz="2300" dirty="0"/>
              <a:t>: We'll provide additional training sessions as needed to ensure users remain confident and proficient in utilizing the new system's full potential. Furthermore, we'll keep documentation updated to reflect any system changes or new functionalities, empowering your team for long-term success.</a:t>
            </a:r>
          </a:p>
          <a:p>
            <a:pPr marL="342900" lvl="0" indent="-342900">
              <a:buFont typeface="Symbol" panose="05050102010706020507" pitchFamily="18" charset="2"/>
              <a:buChar char=""/>
            </a:pP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604A47C8-F3C4-E530-8ED2-72D64C055F6A}"/>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412548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C914-1A19-8A4C-AACC-5E78CBC2DBF5}"/>
              </a:ext>
            </a:extLst>
          </p:cNvPr>
          <p:cNvSpPr>
            <a:spLocks noGrp="1"/>
          </p:cNvSpPr>
          <p:nvPr>
            <p:ph type="title"/>
          </p:nvPr>
        </p:nvSpPr>
        <p:spPr>
          <a:xfrm>
            <a:off x="150471" y="-474083"/>
            <a:ext cx="6583680" cy="15313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361E32F-5063-2B09-1884-F07CB886B791}"/>
              </a:ext>
            </a:extLst>
          </p:cNvPr>
          <p:cNvSpPr>
            <a:spLocks noGrp="1"/>
          </p:cNvSpPr>
          <p:nvPr>
            <p:ph idx="1"/>
          </p:nvPr>
        </p:nvSpPr>
        <p:spPr>
          <a:xfrm>
            <a:off x="305571" y="1422528"/>
            <a:ext cx="7090651" cy="3762930"/>
          </a:xfrm>
        </p:spPr>
        <p:txBody>
          <a:bodyPr>
            <a:normAutofit fontScale="85000" lnSpcReduction="20000"/>
          </a:bodyPr>
          <a:lstStyle/>
          <a:p>
            <a:r>
              <a:rPr lang="en-IN" sz="2300" dirty="0"/>
              <a:t>In conclusion, the modernization of our inventory management system stands as a pivotal step towards transforming our operational landscape. By embracing innovative technologies and streamlined processes, we have successfully overcome the limitations of our previous system, paving the way for enhanced efficiency, accuracy, and scalability. This strategic initiative not only strengthens our internal operations but also positions us to better serve our customers and adapt to the ever-changing demands of the market</a:t>
            </a:r>
            <a:r>
              <a:rPr lang="en-IN" sz="2100" dirty="0">
                <a:solidFill>
                  <a:srgbClr val="0D0D0D"/>
                </a:solidFill>
                <a:effectLst/>
                <a:highlight>
                  <a:srgbClr val="FFFFFF"/>
                </a:highlight>
                <a:latin typeface="Calibri" panose="020F0502020204030204" pitchFamily="34" charset="0"/>
                <a:ea typeface="Times New Roman" panose="02020603050405020304" pitchFamily="18" charset="0"/>
              </a:rPr>
              <a:t>.</a:t>
            </a:r>
            <a:endParaRPr lang="en-IN" sz="21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5D5A1DD-4F4A-6266-9BE4-9DDFD00EAAF5}"/>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62587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.Shivani(</a:t>
            </a:r>
            <a:r>
              <a:rPr lang="en-US" dirty="0" err="1"/>
              <a:t>S20241662</a:t>
            </a:r>
            <a:r>
              <a:rPr lang="en-US" dirty="0"/>
              <a:t>)</a:t>
            </a:r>
          </a:p>
          <a:p>
            <a:r>
              <a:rPr lang="en-US" dirty="0"/>
              <a:t>+61432809137</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71332" y="2834640"/>
            <a:ext cx="6583680" cy="3207344"/>
          </a:xfrm>
        </p:spPr>
        <p:txBody>
          <a:bodyPr/>
          <a:lstStyle/>
          <a:p>
            <a:r>
              <a:rPr lang="en-US" dirty="0"/>
              <a:t>Introduction</a:t>
            </a:r>
          </a:p>
          <a:p>
            <a:r>
              <a:rPr lang="en-US" dirty="0"/>
              <a:t>Problems Identification And Solutions</a:t>
            </a:r>
          </a:p>
          <a:p>
            <a:r>
              <a:rPr lang="en-US" dirty="0"/>
              <a:t>Project Proposal</a:t>
            </a:r>
          </a:p>
          <a:p>
            <a:r>
              <a:rPr lang="en-US" dirty="0"/>
              <a:t>Implementation Testing And Deployment</a:t>
            </a:r>
          </a:p>
          <a:p>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marL="0" indent="0" algn="ctr">
              <a:buNone/>
            </a:pPr>
            <a:r>
              <a:rPr lang="en-US" sz="2400" dirty="0"/>
              <a:t>The organization which is taken under consideration is a retail company which is specialize in selling Electronic items, home appliances including(furniture and kitchenware as well). It has a diverse sale locations and also does online business, due to this the organization manages a multiple inventory of sales/products</a:t>
            </a:r>
            <a:r>
              <a:rPr lang="en-US" sz="24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4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283529" y="467994"/>
            <a:ext cx="7043617" cy="791846"/>
          </a:xfrm>
        </p:spPr>
        <p:txBody>
          <a:bodyPr/>
          <a:lstStyle/>
          <a:p>
            <a:r>
              <a:rPr lang="en-US" dirty="0"/>
              <a:t>Limitations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696720"/>
            <a:ext cx="7043618" cy="4846319"/>
          </a:xfrm>
        </p:spPr>
        <p:txBody>
          <a:bodyPr>
            <a:normAutofit fontScale="92500" lnSpcReduction="20000"/>
          </a:bodyPr>
          <a:lstStyle/>
          <a:p>
            <a:pPr marL="342900" lvl="0" indent="-342900">
              <a:buFont typeface="Symbol" panose="05050102010706020507" pitchFamily="18" charset="2"/>
              <a:buChar char=""/>
            </a:pPr>
            <a:r>
              <a:rPr lang="en-US" sz="1900" u="sng" dirty="0"/>
              <a:t>Manual Data Entry </a:t>
            </a:r>
            <a:r>
              <a:rPr lang="en-US" sz="1900" dirty="0"/>
              <a:t>- Manual processes are prone to errors and lack real-time visibility. Modern systems ensure accuracy, provide instant stock insights, and give you complete control over your inventory across all locations.</a:t>
            </a:r>
          </a:p>
          <a:p>
            <a:pPr marL="342900" lvl="0" indent="-342900">
              <a:buFont typeface="Symbol" panose="05050102010706020507" pitchFamily="18" charset="2"/>
              <a:buChar char=""/>
            </a:pPr>
            <a:endParaRPr lang="en-US" sz="1900" dirty="0"/>
          </a:p>
          <a:p>
            <a:pPr marL="342900" lvl="0" indent="-342900">
              <a:buFont typeface="Symbol" panose="05050102010706020507" pitchFamily="18" charset="2"/>
              <a:buChar char=""/>
            </a:pPr>
            <a:r>
              <a:rPr lang="en-US" sz="1900" u="sng" dirty="0"/>
              <a:t>Lack of Real-time Visibility</a:t>
            </a:r>
            <a:r>
              <a:rPr lang="en-US" sz="1900" dirty="0"/>
              <a:t> - Because people have to type in all the information about the inventory, it's hard to know exactly how much stock there is at any given time. This makes it difficult for managers to make good decisions.</a:t>
            </a:r>
          </a:p>
          <a:p>
            <a:pPr marL="342900" lvl="0" indent="-342900">
              <a:buFont typeface="Symbol" panose="05050102010706020507" pitchFamily="18" charset="2"/>
              <a:buChar char=""/>
            </a:pPr>
            <a:endParaRPr lang="en-IN" sz="1900" dirty="0"/>
          </a:p>
          <a:p>
            <a:pPr marL="342900" lvl="0" indent="-342900">
              <a:buFont typeface="Symbol" panose="05050102010706020507" pitchFamily="18" charset="2"/>
              <a:buChar char=""/>
            </a:pPr>
            <a:r>
              <a:rPr lang="en-US" sz="1900" u="sng" dirty="0"/>
              <a:t>Not Efficient Processes</a:t>
            </a:r>
            <a:r>
              <a:rPr lang="en-US" sz="1900" dirty="0"/>
              <a:t> - Manual data inventory tracking is a time suck, requiring significant manpower. This inefficiency doubles the problem: increased labor costs and decreased operational productivity. Moreover, manual processes are error-prone, which can lead to inaccurate inventory management.</a:t>
            </a:r>
          </a:p>
          <a:p>
            <a:pPr marL="342900" lvl="0" indent="-342900">
              <a:buFont typeface="Symbol" panose="05050102010706020507" pitchFamily="18" charset="2"/>
              <a:buChar char=""/>
            </a:pPr>
            <a:endParaRPr lang="en-IN" sz="1900" dirty="0"/>
          </a:p>
          <a:p>
            <a:pPr marL="285750" indent="-285750">
              <a:buFont typeface="Arial" panose="020B0604020202020204" pitchFamily="34" charset="0"/>
              <a:buChar char="•"/>
            </a:pPr>
            <a:r>
              <a:rPr lang="en-US" sz="2200" u="sng" dirty="0"/>
              <a:t>Limited Scalability </a:t>
            </a:r>
            <a:r>
              <a:rPr lang="en-US" sz="2200" dirty="0"/>
              <a:t>– The current IT system can’t support the business growth due to limited scalability. When the business expand this system can’t handle the increased </a:t>
            </a:r>
            <a:r>
              <a:rPr lang="en-US" sz="1900" dirty="0"/>
              <a:t>volume of transactions</a:t>
            </a:r>
            <a:r>
              <a:rPr lang="en-US" sz="1800" dirty="0"/>
              <a:t>.</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99287" y="-153994"/>
            <a:ext cx="7796464" cy="1222385"/>
          </a:xfrm>
        </p:spPr>
        <p:txBody>
          <a:bodyPr/>
          <a:lstStyle/>
          <a:p>
            <a:r>
              <a:rPr lang="en-US" dirty="0"/>
              <a:t>Solutions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426720" y="1378468"/>
            <a:ext cx="8534400" cy="4372092"/>
          </a:xfrm>
        </p:spPr>
        <p:txBody>
          <a:bodyPr>
            <a:normAutofit lnSpcReduction="10000"/>
          </a:bodyPr>
          <a:lstStyle/>
          <a:p>
            <a:pPr marL="285750" indent="-285750">
              <a:buFont typeface="Arial" panose="020B0604020202020204" pitchFamily="34" charset="0"/>
              <a:buChar char="•"/>
            </a:pPr>
            <a:r>
              <a:rPr lang="en-US" u="sng" dirty="0"/>
              <a:t>Inventory Management with Automation </a:t>
            </a:r>
            <a:r>
              <a:rPr lang="en-US" dirty="0"/>
              <a:t>– By implementing the Inventory management system with automated data capture technologies like barcode scanners and RFID can significantly reduce the need for manual data entry. When a customer makes a purchase, the barcode is scanned, instantly identifying the item, retrieving its price, and recording the entire transaction. This provides us with a real-time record of all sales.</a:t>
            </a:r>
          </a:p>
          <a:p>
            <a:pPr marL="285750" indent="-285750">
              <a:buFont typeface="Arial" panose="020B0604020202020204" pitchFamily="34" charset="0"/>
              <a:buChar char="•"/>
            </a:pPr>
            <a:r>
              <a:rPr lang="en-US" u="sng" dirty="0"/>
              <a:t>Scalable Solution </a:t>
            </a:r>
            <a:r>
              <a:rPr lang="en-US" dirty="0"/>
              <a:t>– By selecting a scalable solution we can actually grow the business. Like, the cloud-based technology gives the flexibility to accommodate changing business requirements and growing business as well.</a:t>
            </a:r>
            <a:endParaRPr lang="en-IN" dirty="0"/>
          </a:p>
          <a:p>
            <a:pPr marL="285750" indent="-285750">
              <a:buFont typeface="Arial" panose="020B0604020202020204" pitchFamily="34" charset="0"/>
              <a:buChar char="•"/>
            </a:pPr>
            <a:r>
              <a:rPr lang="en-US" u="sng" dirty="0"/>
              <a:t>Cloud-Based Inventory Management System </a:t>
            </a:r>
            <a:r>
              <a:rPr lang="en-US" dirty="0"/>
              <a:t>–  By applying a cloud-based system business can manage the data across multiple locations. They also can access data from any location with the use of internet connection.</a:t>
            </a:r>
            <a:endParaRPr lang="en-IN" dirty="0"/>
          </a:p>
          <a:p>
            <a:pPr marL="285750" indent="-285750">
              <a:buFont typeface="Arial" panose="020B0604020202020204" pitchFamily="34" charset="0"/>
              <a:buChar char="•"/>
            </a:pPr>
            <a:r>
              <a:rPr lang="en-US" u="sng" dirty="0"/>
              <a:t>Using Automation Process</a:t>
            </a:r>
            <a:r>
              <a:rPr lang="en-US" dirty="0"/>
              <a:t> – The new IT system will use the automation process for updating data like: restocking, order fulfillment, and reports. This will give less errors and minimize the manual intervention</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7" y="-159068"/>
            <a:ext cx="9879437" cy="980844"/>
          </a:xfrm>
        </p:spPr>
        <p:txBody>
          <a:bodyPr/>
          <a:lstStyle/>
          <a:p>
            <a:r>
              <a:rPr lang="en-US" dirty="0"/>
              <a:t>Project proposal</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293116" y="1143237"/>
            <a:ext cx="9056476" cy="4725127"/>
          </a:xfrm>
        </p:spPr>
        <p:txBody>
          <a:bodyPr/>
          <a:lstStyle/>
          <a:p>
            <a:r>
              <a:rPr lang="en-US" dirty="0"/>
              <a:t>I propose the implementation of remodeling the inventory management system for resolving these challenges. Here, are the key components of the projects:</a:t>
            </a:r>
          </a:p>
          <a:p>
            <a:endParaRPr lang="en-US" dirty="0"/>
          </a:p>
          <a:p>
            <a:r>
              <a:rPr lang="en-US" u="sng" dirty="0"/>
              <a:t>Scope</a:t>
            </a:r>
            <a:r>
              <a:rPr lang="en-US" dirty="0"/>
              <a:t>  – The scope of the project is to build a Scalable Cloud Solution for Inventory Management which includes design, development and implementation phase. It will give the advantages like automatically tracking the inventory processes, provide real-time visibility into stock levels, support scalability for future growth.</a:t>
            </a:r>
          </a:p>
          <a:p>
            <a:endParaRPr lang="en-US" dirty="0"/>
          </a:p>
          <a:p>
            <a:pPr lvl="0">
              <a:buSzPts val="1000"/>
              <a:tabLst>
                <a:tab pos="457200" algn="l"/>
              </a:tabLst>
            </a:pPr>
            <a:r>
              <a:rPr lang="en-US" u="sng" dirty="0"/>
              <a:t>Objectives</a:t>
            </a:r>
            <a:r>
              <a:rPr lang="en-US" dirty="0"/>
              <a:t> –</a:t>
            </a:r>
            <a:endParaRPr lang="en-IN" dirty="0"/>
          </a:p>
          <a:p>
            <a:pPr marL="742950" lvl="1" indent="-285750">
              <a:buClr>
                <a:srgbClr val="1F1F1F"/>
              </a:buClr>
              <a:buSzPts val="1600"/>
              <a:buFont typeface="Arial" panose="020B0604020202020204" pitchFamily="34" charset="0"/>
              <a:buAutoNum type="arabicPeriod"/>
            </a:pPr>
            <a:r>
              <a:rPr lang="en-US" sz="1800" dirty="0"/>
              <a:t>Leverage automated data capture (barcode scanning, RFID) for unmatched accuracy, preventing stock-outs and ensuring customer satisfaction.</a:t>
            </a:r>
            <a:endParaRPr lang="en-IN" sz="1800" dirty="0"/>
          </a:p>
          <a:p>
            <a:pPr marL="742950" lvl="1" indent="-285750">
              <a:buClr>
                <a:srgbClr val="1F1F1F"/>
              </a:buClr>
              <a:buSzPts val="1600"/>
              <a:buFont typeface="Arial" panose="020B0604020202020204" pitchFamily="34" charset="0"/>
              <a:buAutoNum type="arabicPeriod"/>
            </a:pPr>
            <a:r>
              <a:rPr lang="en-US" sz="1800" dirty="0"/>
              <a:t>Improve operational efficiency through the automation of inventory replenishment procedures and the optimization of warehouse configurations</a:t>
            </a:r>
            <a:r>
              <a:rPr lang="en-US" sz="1700" dirty="0"/>
              <a:t>.</a:t>
            </a:r>
            <a:endParaRPr lang="en-IN" sz="1700" dirty="0"/>
          </a:p>
          <a:p>
            <a:endParaRPr lang="en-US"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991937" y="-293697"/>
            <a:ext cx="7796464" cy="1222385"/>
          </a:xfrm>
        </p:spPr>
        <p:txBody>
          <a:bodyPr/>
          <a:lstStyle/>
          <a:p>
            <a:r>
              <a:rPr lang="en-US" sz="2400" dirty="0"/>
              <a:t>Deliverables            Milestones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DD331FAD-E8AD-2158-8064-6B2237DB91FB}"/>
              </a:ext>
            </a:extLst>
          </p:cNvPr>
          <p:cNvSpPr>
            <a:spLocks noGrp="1"/>
          </p:cNvSpPr>
          <p:nvPr>
            <p:ph sz="half" idx="2"/>
          </p:nvPr>
        </p:nvSpPr>
        <p:spPr>
          <a:xfrm>
            <a:off x="546582" y="978254"/>
            <a:ext cx="3283119" cy="4179052"/>
          </a:xfrm>
        </p:spPr>
        <p:txBody>
          <a:bodyPr>
            <a:normAutofit fontScale="70000" lnSpcReduction="20000"/>
          </a:bodyPr>
          <a:lstStyle/>
          <a:p>
            <a:pPr lvl="1">
              <a:lnSpc>
                <a:spcPct val="150000"/>
              </a:lnSpc>
              <a:spcBef>
                <a:spcPts val="0"/>
              </a:spcBef>
              <a:buClr>
                <a:srgbClr val="1F1F1F"/>
              </a:buClr>
              <a:buSzPts val="1600"/>
            </a:pPr>
            <a:r>
              <a:rPr lang="en-US" sz="2400" dirty="0"/>
              <a:t>This project will deliver a functional cloud-based inventory management system which will be deployed in production environment.</a:t>
            </a:r>
            <a:endParaRPr lang="en-IN" sz="2400" dirty="0"/>
          </a:p>
          <a:p>
            <a:pPr lvl="1">
              <a:lnSpc>
                <a:spcPct val="150000"/>
              </a:lnSpc>
              <a:spcBef>
                <a:spcPts val="0"/>
              </a:spcBef>
              <a:buClr>
                <a:srgbClr val="1F1F1F"/>
              </a:buClr>
              <a:buSzPts val="1600"/>
            </a:pPr>
            <a:r>
              <a:rPr lang="en-US" sz="2400" dirty="0"/>
              <a:t>Gathering requirements/User documentation and training material.</a:t>
            </a:r>
            <a:endParaRPr lang="en-IN" sz="2400" dirty="0"/>
          </a:p>
          <a:p>
            <a:pPr marL="342900" indent="-342900">
              <a:lnSpc>
                <a:spcPct val="150000"/>
              </a:lnSpc>
              <a:spcBef>
                <a:spcPts val="0"/>
              </a:spcBef>
              <a:buFont typeface="Arial" panose="020B0604020202020204" pitchFamily="34" charset="0"/>
              <a:buChar char="•"/>
            </a:pPr>
            <a:r>
              <a:rPr lang="en-US" sz="2400" dirty="0"/>
              <a:t>Post-Launch support</a:t>
            </a:r>
          </a:p>
          <a:p>
            <a:pPr>
              <a:lnSpc>
                <a:spcPct val="150000"/>
              </a:lnSpc>
              <a:spcBef>
                <a:spcPts val="0"/>
              </a:spcBef>
            </a:pPr>
            <a:r>
              <a:rPr lang="en-US" sz="2400" dirty="0"/>
              <a:t>       services.</a:t>
            </a:r>
            <a:endParaRPr lang="en-IN" sz="2400" dirty="0"/>
          </a:p>
        </p:txBody>
      </p:sp>
      <p:sp>
        <p:nvSpPr>
          <p:cNvPr id="5" name="Content Placeholder 4">
            <a:extLst>
              <a:ext uri="{FF2B5EF4-FFF2-40B4-BE49-F238E27FC236}">
                <a16:creationId xmlns:a16="http://schemas.microsoft.com/office/drawing/2014/main" id="{02C8446D-CB5C-6C09-F48E-F4AFDB96E774}"/>
              </a:ext>
            </a:extLst>
          </p:cNvPr>
          <p:cNvSpPr>
            <a:spLocks noGrp="1"/>
          </p:cNvSpPr>
          <p:nvPr>
            <p:ph sz="quarter" idx="4"/>
          </p:nvPr>
        </p:nvSpPr>
        <p:spPr>
          <a:xfrm>
            <a:off x="4178462" y="978254"/>
            <a:ext cx="4482618" cy="5781361"/>
          </a:xfrm>
        </p:spPr>
        <p:txBody>
          <a:bodyPr>
            <a:normAutofit fontScale="25000" lnSpcReduction="20000"/>
          </a:bodyPr>
          <a:lstStyle/>
          <a:p>
            <a:pPr marL="342900" lvl="0" indent="-342900">
              <a:lnSpc>
                <a:spcPct val="170000"/>
              </a:lnSpc>
              <a:spcBef>
                <a:spcPts val="0"/>
              </a:spcBef>
              <a:buFont typeface="Arial" panose="020B0604020202020204" pitchFamily="34" charset="0"/>
              <a:buChar char="•"/>
            </a:pPr>
            <a:r>
              <a:rPr lang="en-IN" sz="5600" u="sng" dirty="0"/>
              <a:t>Solid Foundation(2 Month</a:t>
            </a:r>
            <a:r>
              <a:rPr lang="en-IN" sz="5600" dirty="0"/>
              <a:t>): Requirements gathering and analysis complete, ensuring a system designed to meet your specific needs</a:t>
            </a:r>
          </a:p>
          <a:p>
            <a:pPr marL="342900" lvl="0" indent="-342900">
              <a:lnSpc>
                <a:spcPct val="170000"/>
              </a:lnSpc>
              <a:spcBef>
                <a:spcPts val="0"/>
              </a:spcBef>
              <a:buFont typeface="Arial" panose="020B0604020202020204" pitchFamily="34" charset="0"/>
              <a:buChar char="•"/>
            </a:pPr>
            <a:r>
              <a:rPr lang="en-IN" sz="5600" u="sng" dirty="0"/>
              <a:t>Building for Success(1 Month</a:t>
            </a:r>
            <a:r>
              <a:rPr lang="en-IN" sz="5600" dirty="0"/>
              <a:t>): Finalization of system design and development, laying the groundwork for a powerful solution.</a:t>
            </a:r>
          </a:p>
          <a:p>
            <a:pPr marL="342900" lvl="0" indent="-342900">
              <a:lnSpc>
                <a:spcPct val="170000"/>
              </a:lnSpc>
              <a:spcBef>
                <a:spcPts val="0"/>
              </a:spcBef>
              <a:buFont typeface="Arial" panose="020B0604020202020204" pitchFamily="34" charset="0"/>
              <a:buChar char="•"/>
            </a:pPr>
            <a:r>
              <a:rPr lang="en-IN" sz="5600" u="sng" dirty="0"/>
              <a:t>Rigorous Testing(2 Month</a:t>
            </a:r>
            <a:r>
              <a:rPr lang="en-IN" sz="5600" dirty="0"/>
              <a:t>): Successful testing and quality assurance, guaranteeing a reliable and error-free system.</a:t>
            </a:r>
          </a:p>
          <a:p>
            <a:pPr marL="342900" lvl="0" indent="-342900">
              <a:lnSpc>
                <a:spcPct val="170000"/>
              </a:lnSpc>
              <a:spcBef>
                <a:spcPts val="0"/>
              </a:spcBef>
              <a:buFont typeface="Arial" panose="020B0604020202020204" pitchFamily="34" charset="0"/>
              <a:buChar char="•"/>
            </a:pPr>
            <a:r>
              <a:rPr lang="en-IN" sz="5600" u="sng" dirty="0"/>
              <a:t>Seamless Launch(1 Month): </a:t>
            </a:r>
            <a:r>
              <a:rPr lang="en-IN" sz="5600" dirty="0"/>
              <a:t>Deployment of the new system, transitioning smoothly into your operations.</a:t>
            </a:r>
          </a:p>
          <a:p>
            <a:pPr marL="342900" lvl="0" indent="-342900">
              <a:lnSpc>
                <a:spcPct val="170000"/>
              </a:lnSpc>
              <a:spcBef>
                <a:spcPts val="0"/>
              </a:spcBef>
              <a:buFont typeface="Arial" panose="020B0604020202020204" pitchFamily="34" charset="0"/>
              <a:buChar char="•"/>
            </a:pPr>
            <a:r>
              <a:rPr lang="en-IN" sz="5600" u="sng" dirty="0"/>
              <a:t>Empowered Users</a:t>
            </a:r>
            <a:r>
              <a:rPr lang="en-IN" sz="5600" dirty="0"/>
              <a:t>: Comprehensive user training and transition to live operations, ensuring user confidence and efficient workflows.</a:t>
            </a:r>
          </a:p>
          <a:p>
            <a:pPr marL="342900" lvl="0" indent="-342900">
              <a:lnSpc>
                <a:spcPct val="170000"/>
              </a:lnSpc>
              <a:spcBef>
                <a:spcPts val="0"/>
              </a:spcBef>
              <a:buFont typeface="Arial" panose="020B0604020202020204" pitchFamily="34" charset="0"/>
              <a:buChar char="•"/>
            </a:pPr>
            <a:r>
              <a:rPr lang="en-IN" sz="5600" u="sng" dirty="0"/>
              <a:t>Continued Optimization</a:t>
            </a:r>
            <a:r>
              <a:rPr lang="en-IN" sz="5600" dirty="0"/>
              <a:t>: Ongoing support and optimization, maximizing the value of your investment.</a:t>
            </a:r>
          </a:p>
          <a:p>
            <a:pPr marL="1085850" indent="-171450">
              <a:buFont typeface="Arial" panose="020B0604020202020204" pitchFamily="34" charset="0"/>
              <a:buChar char="•"/>
            </a:pPr>
            <a:r>
              <a:rPr lang="en-IN" sz="4800" dirty="0"/>
              <a:t> </a:t>
            </a:r>
          </a:p>
          <a:p>
            <a:endParaRPr lang="en-IN" dirty="0"/>
          </a:p>
        </p:txBody>
      </p:sp>
    </p:spTree>
    <p:extLst>
      <p:ext uri="{BB962C8B-B14F-4D97-AF65-F5344CB8AC3E}">
        <p14:creationId xmlns:p14="http://schemas.microsoft.com/office/powerpoint/2010/main" val="24980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671332" y="-49194"/>
            <a:ext cx="10511627" cy="1012785"/>
          </a:xfrm>
        </p:spPr>
        <p:txBody>
          <a:bodyPr/>
          <a:lstStyle/>
          <a:p>
            <a:r>
              <a:rPr lang="en-US" dirty="0"/>
              <a:t>WBS(Work break down structure)</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931903600"/>
              </p:ext>
            </p:extLst>
          </p:nvPr>
        </p:nvGraphicFramePr>
        <p:xfrm>
          <a:off x="846368" y="976392"/>
          <a:ext cx="10499261" cy="4204785"/>
        </p:xfrm>
        <a:graphic>
          <a:graphicData uri="http://schemas.openxmlformats.org/drawingml/2006/table">
            <a:tbl>
              <a:tblPr firstRow="1" bandRow="1">
                <a:tableStyleId>{C083E6E3-FA7D-4D7B-A595-EF9225AFEA82}</a:tableStyleId>
              </a:tblPr>
              <a:tblGrid>
                <a:gridCol w="4068501">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gridCol w="1175342">
                  <a:extLst>
                    <a:ext uri="{9D8B030D-6E8A-4147-A177-3AD203B41FA5}">
                      <a16:colId xmlns:a16="http://schemas.microsoft.com/office/drawing/2014/main" val="4233386372"/>
                    </a:ext>
                  </a:extLst>
                </a:gridCol>
                <a:gridCol w="1175342">
                  <a:extLst>
                    <a:ext uri="{9D8B030D-6E8A-4147-A177-3AD203B41FA5}">
                      <a16:colId xmlns:a16="http://schemas.microsoft.com/office/drawing/2014/main" val="1626524931"/>
                    </a:ext>
                  </a:extLst>
                </a:gridCol>
              </a:tblGrid>
              <a:tr h="658077">
                <a:tc>
                  <a:txBody>
                    <a:bodyPr/>
                    <a:lstStyle/>
                    <a:p>
                      <a:r>
                        <a:rPr lang="en-US" sz="1800" b="1" kern="1200" dirty="0">
                          <a:solidFill>
                            <a:schemeClr val="tx1"/>
                          </a:solidFill>
                          <a:effectLst/>
                          <a:latin typeface="+mn-lt"/>
                          <a:ea typeface="+mn-ea"/>
                          <a:cs typeface="+mn-cs"/>
                        </a:rPr>
                        <a:t>The key things about WBS – It’s a Tree-Like Structure, Provides Clarity, “Deliverable-Oriented</a:t>
                      </a:r>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2865033212"/>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773796761"/>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1789202252"/>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2325356481"/>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3322085491"/>
                  </a:ext>
                </a:extLst>
              </a:tr>
              <a:tr h="658077">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2682318458"/>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6" name="Picture 5">
            <a:extLst>
              <a:ext uri="{FF2B5EF4-FFF2-40B4-BE49-F238E27FC236}">
                <a16:creationId xmlns:a16="http://schemas.microsoft.com/office/drawing/2014/main" id="{79B3E629-F38D-27CA-28CB-38184ED81608}"/>
              </a:ext>
            </a:extLst>
          </p:cNvPr>
          <p:cNvPicPr>
            <a:picLocks noChangeAspect="1"/>
          </p:cNvPicPr>
          <p:nvPr/>
        </p:nvPicPr>
        <p:blipFill>
          <a:blip r:embed="rId3"/>
          <a:stretch>
            <a:fillRect/>
          </a:stretch>
        </p:blipFill>
        <p:spPr>
          <a:xfrm>
            <a:off x="2671762" y="1926431"/>
            <a:ext cx="6848475" cy="4931569"/>
          </a:xfrm>
          <a:prstGeom prst="rect">
            <a:avLst/>
          </a:prstGeom>
        </p:spPr>
      </p:pic>
    </p:spTree>
    <p:extLst>
      <p:ext uri="{BB962C8B-B14F-4D97-AF65-F5344CB8AC3E}">
        <p14:creationId xmlns:p14="http://schemas.microsoft.com/office/powerpoint/2010/main" val="168621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7FDD2-32B8-EE0C-70A3-37B38D66C1CA}"/>
              </a:ext>
            </a:extLst>
          </p:cNvPr>
          <p:cNvSpPr>
            <a:spLocks noGrp="1"/>
          </p:cNvSpPr>
          <p:nvPr>
            <p:ph type="title"/>
          </p:nvPr>
        </p:nvSpPr>
        <p:spPr>
          <a:xfrm>
            <a:off x="0" y="-915459"/>
            <a:ext cx="6583680" cy="1531357"/>
          </a:xfrm>
        </p:spPr>
        <p:txBody>
          <a:bodyPr/>
          <a:lstStyle/>
          <a:p>
            <a:r>
              <a:rPr lang="en-US"/>
              <a:t>Gantt </a:t>
            </a:r>
            <a:r>
              <a:rPr lang="en-US" dirty="0"/>
              <a:t>Chart</a:t>
            </a:r>
            <a:endParaRPr lang="en-IN" dirty="0"/>
          </a:p>
        </p:txBody>
      </p:sp>
      <p:sp>
        <p:nvSpPr>
          <p:cNvPr id="3" name="Content Placeholder 2">
            <a:extLst>
              <a:ext uri="{FF2B5EF4-FFF2-40B4-BE49-F238E27FC236}">
                <a16:creationId xmlns:a16="http://schemas.microsoft.com/office/drawing/2014/main" id="{29A308AE-C40B-94D1-2637-95B29ECDD18F}"/>
              </a:ext>
            </a:extLst>
          </p:cNvPr>
          <p:cNvSpPr>
            <a:spLocks noGrp="1"/>
          </p:cNvSpPr>
          <p:nvPr>
            <p:ph idx="1"/>
          </p:nvPr>
        </p:nvSpPr>
        <p:spPr>
          <a:xfrm>
            <a:off x="115746" y="692942"/>
            <a:ext cx="8380071" cy="6165057"/>
          </a:xfrm>
        </p:spPr>
        <p:txBody>
          <a:bodyPr/>
          <a:lstStyle/>
          <a:p>
            <a:r>
              <a:rPr lang="en-US" sz="1800" dirty="0">
                <a:solidFill>
                  <a:srgbClr val="1F1F1F"/>
                </a:solidFill>
                <a:effectLst/>
                <a:latin typeface="Arial" panose="020B0604020202020204" pitchFamily="34" charset="0"/>
                <a:ea typeface="Calibri" panose="020F0502020204030204" pitchFamily="34" charset="0"/>
              </a:rPr>
              <a:t>It’s a popular tool used to show all the tasks of project in graph like structure </a:t>
            </a:r>
            <a:r>
              <a:rPr lang="en-US" sz="1800" dirty="0">
                <a:solidFill>
                  <a:srgbClr val="1F1F1F"/>
                </a:solidFill>
                <a:effectLst/>
                <a:highlight>
                  <a:srgbClr val="FFFFFF"/>
                </a:highlight>
                <a:latin typeface="Arial" panose="020B0604020202020204" pitchFamily="34" charset="0"/>
                <a:ea typeface="Calibri" panose="020F0502020204030204" pitchFamily="34" charset="0"/>
              </a:rPr>
              <a:t>giving us a clear view of what needs to happen and when.</a:t>
            </a:r>
          </a:p>
          <a:p>
            <a:endParaRPr lang="en-US" sz="1800" dirty="0">
              <a:solidFill>
                <a:srgbClr val="1F1F1F"/>
              </a:solidFill>
              <a:highlight>
                <a:srgbClr val="FFFFFF"/>
              </a:highlight>
              <a:latin typeface="Arial" panose="020B0604020202020204" pitchFamily="34" charset="0"/>
              <a:ea typeface="Calibri" panose="020F0502020204030204" pitchFamily="34" charset="0"/>
            </a:endParaRPr>
          </a:p>
          <a:p>
            <a:endParaRPr lang="en-US" sz="1800" dirty="0">
              <a:solidFill>
                <a:srgbClr val="1F1F1F"/>
              </a:solidFill>
              <a:effectLst/>
              <a:highlight>
                <a:srgbClr val="FFFFFF"/>
              </a:highlight>
              <a:latin typeface="Arial" panose="020B060402020202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D4BFEFD4-9478-DBE8-0B21-B7CC27DCDD31}"/>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5">
            <a:extLst>
              <a:ext uri="{FF2B5EF4-FFF2-40B4-BE49-F238E27FC236}">
                <a16:creationId xmlns:a16="http://schemas.microsoft.com/office/drawing/2014/main" id="{5F3BB95A-2D32-CD09-0A5B-82E8006F5D2B}"/>
              </a:ext>
            </a:extLst>
          </p:cNvPr>
          <p:cNvPicPr>
            <a:picLocks noChangeAspect="1"/>
          </p:cNvPicPr>
          <p:nvPr/>
        </p:nvPicPr>
        <p:blipFill>
          <a:blip r:embed="rId2"/>
          <a:stretch>
            <a:fillRect/>
          </a:stretch>
        </p:blipFill>
        <p:spPr>
          <a:xfrm>
            <a:off x="291538" y="1648367"/>
            <a:ext cx="8877300" cy="5019675"/>
          </a:xfrm>
          <a:prstGeom prst="rect">
            <a:avLst/>
          </a:prstGeom>
        </p:spPr>
      </p:pic>
    </p:spTree>
    <p:extLst>
      <p:ext uri="{BB962C8B-B14F-4D97-AF65-F5344CB8AC3E}">
        <p14:creationId xmlns:p14="http://schemas.microsoft.com/office/powerpoint/2010/main" val="392382117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{186AF52D-F13F-4B81-AC26-DF9841F19DD6}tf78438558_win32</Template>
  <TotalTime>101</TotalTime>
  <Words>1381</Words>
  <Application>Microsoft Office PowerPoint</Application>
  <PresentationFormat>Widescreen</PresentationFormat>
  <Paragraphs>88</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Sabon Next LT</vt:lpstr>
      <vt:lpstr>Symbol</vt:lpstr>
      <vt:lpstr>Times New Roman</vt:lpstr>
      <vt:lpstr>Custom</vt:lpstr>
      <vt:lpstr>PowerPoint Presentation</vt:lpstr>
      <vt:lpstr>agenda</vt:lpstr>
      <vt:lpstr>Introduction</vt:lpstr>
      <vt:lpstr>Limitations</vt:lpstr>
      <vt:lpstr>Solutions</vt:lpstr>
      <vt:lpstr>Project proposal</vt:lpstr>
      <vt:lpstr>Deliverables            Milestones</vt:lpstr>
      <vt:lpstr>WBS(Work break down structure)</vt:lpstr>
      <vt:lpstr>Gantt Chart</vt:lpstr>
      <vt:lpstr>PowerPoint Presentation</vt:lpstr>
      <vt:lpstr>PowerPoint Presentation</vt:lpstr>
      <vt:lpstr>PowerPoint Presentation</vt:lpstr>
      <vt:lpstr>Implementation, Testing and deployment</vt:lpstr>
      <vt:lpstr>Testing</vt:lpstr>
      <vt:lpstr>deployment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Shivani popli</dc:creator>
  <cp:lastModifiedBy>Shivani popli</cp:lastModifiedBy>
  <cp:revision>5</cp:revision>
  <dcterms:created xsi:type="dcterms:W3CDTF">2024-04-16T10:30:15Z</dcterms:created>
  <dcterms:modified xsi:type="dcterms:W3CDTF">2024-04-18T08:37:10Z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