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2" r:id="rId8"/>
    <p:sldId id="263" r:id="rId9"/>
    <p:sldId id="264" r:id="rId10"/>
    <p:sldId id="265" r:id="rId11"/>
    <p:sldId id="274" r:id="rId12"/>
    <p:sldId id="266" r:id="rId13"/>
    <p:sldId id="267" r:id="rId14"/>
    <p:sldId id="268" r:id="rId15"/>
    <p:sldId id="269" r:id="rId16"/>
    <p:sldId id="270" r:id="rId17"/>
    <p:sldId id="271" r:id="rId18"/>
    <p:sldId id="273" r:id="rId19"/>
    <p:sldId id="275" r:id="rId20"/>
    <p:sldId id="27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8" d="100"/>
          <a:sy n="78" d="100"/>
        </p:scale>
        <p:origin x="1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06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C44C3B5-05DE-48D2-82BD-EC2B73D89042}"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219568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3138628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47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275998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9537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1337778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113109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6117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9181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4C3B5-05DE-48D2-82BD-EC2B73D89042}"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369592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4C3B5-05DE-48D2-82BD-EC2B73D89042}"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232380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4C3B5-05DE-48D2-82BD-EC2B73D89042}"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378446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44C3B5-05DE-48D2-82BD-EC2B73D89042}"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23954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4C3B5-05DE-48D2-82BD-EC2B73D89042}"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402088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4C3B5-05DE-48D2-82BD-EC2B73D89042}"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207781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4C3B5-05DE-48D2-82BD-EC2B73D89042}"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791EA-165C-4691-9977-CC3B6D8F2DFE}" type="slidenum">
              <a:rPr lang="en-IN" smtClean="0"/>
              <a:t>‹#›</a:t>
            </a:fld>
            <a:endParaRPr lang="en-IN"/>
          </a:p>
        </p:txBody>
      </p:sp>
    </p:spTree>
    <p:extLst>
      <p:ext uri="{BB962C8B-B14F-4D97-AF65-F5344CB8AC3E}">
        <p14:creationId xmlns:p14="http://schemas.microsoft.com/office/powerpoint/2010/main" val="274568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C44C3B5-05DE-48D2-82BD-EC2B73D89042}" type="datetimeFigureOut">
              <a:rPr lang="en-IN" smtClean="0"/>
              <a:t>06-09-2020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DA791EA-165C-4691-9977-CC3B6D8F2DFE}" type="slidenum">
              <a:rPr lang="en-IN" smtClean="0"/>
              <a:t>‹#›</a:t>
            </a:fld>
            <a:endParaRPr lang="en-IN"/>
          </a:p>
        </p:txBody>
      </p:sp>
    </p:spTree>
    <p:extLst>
      <p:ext uri="{BB962C8B-B14F-4D97-AF65-F5344CB8AC3E}">
        <p14:creationId xmlns:p14="http://schemas.microsoft.com/office/powerpoint/2010/main" val="12894130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86D70-E0A8-4F81-A0A3-C948797EB78E}"/>
              </a:ext>
            </a:extLst>
          </p:cNvPr>
          <p:cNvSpPr txBox="1">
            <a:spLocks/>
          </p:cNvSpPr>
          <p:nvPr/>
        </p:nvSpPr>
        <p:spPr>
          <a:xfrm>
            <a:off x="996432" y="-279400"/>
            <a:ext cx="10195960" cy="67310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a:latin typeface="+mn-lt"/>
            </a:endParaRPr>
          </a:p>
          <a:p>
            <a:r>
              <a:rPr lang="en-US" sz="2000" b="1" dirty="0">
                <a:latin typeface="+mn-lt"/>
              </a:rPr>
              <a:t> Apparel Fashion Web App</a:t>
            </a:r>
            <a:br>
              <a:rPr lang="en-US" sz="2000" b="1" dirty="0">
                <a:latin typeface="+mn-lt"/>
              </a:rPr>
            </a:br>
            <a:br>
              <a:rPr lang="en-US" sz="2000" b="1" dirty="0">
                <a:latin typeface="+mn-lt"/>
              </a:rPr>
            </a:br>
            <a:br>
              <a:rPr lang="en-US" sz="2000" b="1" dirty="0">
                <a:latin typeface="+mn-lt"/>
              </a:rPr>
            </a:br>
            <a:br>
              <a:rPr lang="en-US" sz="2000" b="1" dirty="0">
                <a:latin typeface="+mn-lt"/>
              </a:rPr>
            </a:br>
            <a:br>
              <a:rPr lang="en-US" sz="2000" b="1" dirty="0">
                <a:latin typeface="+mn-lt"/>
              </a:rPr>
            </a:br>
            <a:br>
              <a:rPr lang="en-US" sz="2000" b="1" dirty="0">
                <a:latin typeface="+mn-lt"/>
              </a:rPr>
            </a:br>
            <a:endParaRPr lang="en-US" sz="2000" b="1" dirty="0">
              <a:latin typeface="+mn-lt"/>
            </a:endParaRPr>
          </a:p>
          <a:p>
            <a:br>
              <a:rPr lang="en-US" sz="2000" b="1" dirty="0">
                <a:latin typeface="+mn-lt"/>
              </a:rPr>
            </a:br>
            <a:br>
              <a:rPr lang="en-US" sz="2000" b="1" dirty="0">
                <a:latin typeface="+mn-lt"/>
              </a:rPr>
            </a:br>
            <a:endParaRPr lang="en-US" sz="2000" b="1" dirty="0">
              <a:latin typeface="+mn-lt"/>
            </a:endParaRPr>
          </a:p>
          <a:p>
            <a:endParaRPr lang="en-US" sz="2000" b="1" dirty="0">
              <a:latin typeface="+mn-lt"/>
            </a:endParaRPr>
          </a:p>
          <a:p>
            <a:r>
              <a:rPr lang="en-US" sz="2000" b="1" dirty="0">
                <a:latin typeface="+mn-lt"/>
              </a:rPr>
              <a:t>By </a:t>
            </a:r>
            <a:br>
              <a:rPr lang="en-US" sz="2000" b="1" dirty="0">
                <a:latin typeface="+mn-lt"/>
              </a:rPr>
            </a:br>
            <a:br>
              <a:rPr lang="en-US" sz="2000" b="1" dirty="0">
                <a:latin typeface="+mn-lt"/>
              </a:rPr>
            </a:br>
            <a:r>
              <a:rPr lang="en-US" sz="2000" b="1" dirty="0">
                <a:latin typeface="+mn-lt"/>
              </a:rPr>
              <a:t>SHIVANI SAINI</a:t>
            </a:r>
            <a:br>
              <a:rPr lang="en-US" sz="2000" b="1" dirty="0">
                <a:latin typeface="+mn-lt"/>
              </a:rPr>
            </a:br>
            <a:br>
              <a:rPr lang="en-US" sz="2000" b="1" dirty="0">
                <a:latin typeface="+mn-lt"/>
              </a:rPr>
            </a:br>
            <a:r>
              <a:rPr lang="en-US" sz="2000" b="1" dirty="0">
                <a:latin typeface="+mn-lt"/>
              </a:rPr>
              <a:t>Roll No: 1705214040</a:t>
            </a:r>
            <a:br>
              <a:rPr lang="en-US" sz="2000" b="1" dirty="0">
                <a:latin typeface="+mn-lt"/>
              </a:rPr>
            </a:br>
            <a:r>
              <a:rPr lang="en-US" sz="2000" b="1" dirty="0">
                <a:latin typeface="+mn-lt"/>
              </a:rPr>
              <a:t>MCA (VI Semester)</a:t>
            </a:r>
            <a:br>
              <a:rPr lang="en-US" sz="2000" b="1" dirty="0">
                <a:latin typeface="+mn-lt"/>
              </a:rPr>
            </a:br>
            <a:endParaRPr lang="en-US" sz="2000" b="1" dirty="0">
              <a:latin typeface="+mn-lt"/>
            </a:endParaRPr>
          </a:p>
          <a:p>
            <a:br>
              <a:rPr lang="en-US" sz="2000" b="1" dirty="0">
                <a:latin typeface="+mn-lt"/>
              </a:rPr>
            </a:br>
            <a:r>
              <a:rPr lang="en-US" sz="2000" b="1" dirty="0">
                <a:latin typeface="+mn-lt"/>
              </a:rPr>
              <a:t>Session 2019-20</a:t>
            </a:r>
          </a:p>
          <a:p>
            <a:br>
              <a:rPr lang="en-US" sz="2000" b="1" dirty="0">
                <a:latin typeface="+mn-lt"/>
              </a:rPr>
            </a:br>
            <a:br>
              <a:rPr lang="en-US" sz="2000" b="1" dirty="0">
                <a:latin typeface="+mn-lt"/>
              </a:rPr>
            </a:br>
            <a:r>
              <a:rPr lang="en-US" sz="2000" b="1" dirty="0">
                <a:latin typeface="+mn-lt"/>
              </a:rPr>
              <a:t>Department of Computer Science and Engineering</a:t>
            </a:r>
            <a:br>
              <a:rPr lang="en-US" sz="2000" b="1" dirty="0">
                <a:latin typeface="+mn-lt"/>
              </a:rPr>
            </a:br>
            <a:r>
              <a:rPr lang="en-US" sz="2000" b="1" dirty="0">
                <a:latin typeface="+mn-lt"/>
              </a:rPr>
              <a:t>Institute of engineering and Technology, Lucknow</a:t>
            </a:r>
            <a:endParaRPr lang="en-US" sz="2000" b="1" dirty="0">
              <a:solidFill>
                <a:schemeClr val="tx2"/>
              </a:solidFill>
              <a:latin typeface="+mn-lt"/>
            </a:endParaRPr>
          </a:p>
        </p:txBody>
      </p:sp>
      <p:pic>
        <p:nvPicPr>
          <p:cNvPr id="6" name="Picture 5">
            <a:extLst>
              <a:ext uri="{FF2B5EF4-FFF2-40B4-BE49-F238E27FC236}">
                <a16:creationId xmlns:a16="http://schemas.microsoft.com/office/drawing/2014/main" id="{DFB4A5BB-0253-4A4A-90A1-A8D3DDAACD3E}"/>
              </a:ext>
            </a:extLst>
          </p:cNvPr>
          <p:cNvPicPr/>
          <p:nvPr/>
        </p:nvPicPr>
        <p:blipFill>
          <a:blip r:embed="rId2" cstate="print"/>
          <a:srcRect/>
          <a:stretch>
            <a:fillRect/>
          </a:stretch>
        </p:blipFill>
        <p:spPr bwMode="auto">
          <a:xfrm>
            <a:off x="5218112" y="1139456"/>
            <a:ext cx="1752600" cy="1727200"/>
          </a:xfrm>
          <a:prstGeom prst="rect">
            <a:avLst/>
          </a:prstGeom>
          <a:noFill/>
          <a:ln w="9525">
            <a:noFill/>
            <a:miter lim="800000"/>
            <a:headEnd/>
            <a:tailEnd/>
          </a:ln>
        </p:spPr>
      </p:pic>
    </p:spTree>
    <p:extLst>
      <p:ext uri="{BB962C8B-B14F-4D97-AF65-F5344CB8AC3E}">
        <p14:creationId xmlns:p14="http://schemas.microsoft.com/office/powerpoint/2010/main" val="24932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4840-79BC-48E4-AC11-2E0F011FA1CB}"/>
              </a:ext>
            </a:extLst>
          </p:cNvPr>
          <p:cNvSpPr>
            <a:spLocks noGrp="1"/>
          </p:cNvSpPr>
          <p:nvPr>
            <p:ph type="title"/>
          </p:nvPr>
        </p:nvSpPr>
        <p:spPr>
          <a:xfrm>
            <a:off x="1066800" y="0"/>
            <a:ext cx="10058400" cy="863600"/>
          </a:xfrm>
        </p:spPr>
        <p:txBody>
          <a:bodyPr/>
          <a:lstStyle/>
          <a:p>
            <a:pPr algn="ctr"/>
            <a:r>
              <a:rPr lang="en-IN" b="1" dirty="0"/>
              <a:t>Model summary </a:t>
            </a:r>
          </a:p>
        </p:txBody>
      </p:sp>
      <p:pic>
        <p:nvPicPr>
          <p:cNvPr id="7" name="Picture 6">
            <a:extLst>
              <a:ext uri="{FF2B5EF4-FFF2-40B4-BE49-F238E27FC236}">
                <a16:creationId xmlns:a16="http://schemas.microsoft.com/office/drawing/2014/main" id="{37E615CE-6275-43FF-A7A1-EECD445A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891" y="694917"/>
            <a:ext cx="5506218" cy="5849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700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3B3C-BB63-4546-AE0E-EF2D8DC4F0DB}"/>
              </a:ext>
            </a:extLst>
          </p:cNvPr>
          <p:cNvSpPr>
            <a:spLocks noGrp="1"/>
          </p:cNvSpPr>
          <p:nvPr>
            <p:ph type="title"/>
          </p:nvPr>
        </p:nvSpPr>
        <p:spPr>
          <a:xfrm>
            <a:off x="1066800" y="60842"/>
            <a:ext cx="10058400" cy="802758"/>
          </a:xfrm>
        </p:spPr>
        <p:txBody>
          <a:bodyPr/>
          <a:lstStyle/>
          <a:p>
            <a:pPr algn="ctr"/>
            <a:r>
              <a:rPr lang="en-IN" b="1" u="sng" dirty="0"/>
              <a:t>Model fitting</a:t>
            </a:r>
          </a:p>
        </p:txBody>
      </p:sp>
      <p:sp>
        <p:nvSpPr>
          <p:cNvPr id="3" name="Text Placeholder 2">
            <a:extLst>
              <a:ext uri="{FF2B5EF4-FFF2-40B4-BE49-F238E27FC236}">
                <a16:creationId xmlns:a16="http://schemas.microsoft.com/office/drawing/2014/main" id="{FA7B45EC-BB65-438D-8456-DFE0B63ABB91}"/>
              </a:ext>
            </a:extLst>
          </p:cNvPr>
          <p:cNvSpPr>
            <a:spLocks noGrp="1"/>
          </p:cNvSpPr>
          <p:nvPr>
            <p:ph type="body" idx="1"/>
          </p:nvPr>
        </p:nvSpPr>
        <p:spPr>
          <a:xfrm>
            <a:off x="375683" y="875957"/>
            <a:ext cx="11440633" cy="5558465"/>
          </a:xfrm>
        </p:spPr>
        <p:txBody>
          <a:bodyPr>
            <a:normAutofit/>
          </a:bodyPr>
          <a:lstStyle/>
          <a:p>
            <a:r>
              <a:rPr lang="en-IN" sz="2400" b="1" dirty="0">
                <a:latin typeface="Calibri" panose="020F0502020204030204" pitchFamily="34" charset="0"/>
                <a:cs typeface="Calibri" panose="020F0502020204030204" pitchFamily="34" charset="0"/>
              </a:rPr>
              <a:t>Compilation is the most important part of the model.</a:t>
            </a:r>
          </a:p>
          <a:p>
            <a:r>
              <a:rPr lang="en-IN" sz="2400" b="1" dirty="0">
                <a:latin typeface="Calibri" panose="020F0502020204030204" pitchFamily="34" charset="0"/>
                <a:cs typeface="Calibri" panose="020F0502020204030204" pitchFamily="34" charset="0"/>
              </a:rPr>
              <a:t>So, during creation of model I compiled the  model using arguments:</a:t>
            </a:r>
          </a:p>
          <a:p>
            <a:pPr marL="342900" indent="-342900">
              <a:buFont typeface="Arial" panose="020B0604020202020204" pitchFamily="34" charset="0"/>
              <a:buChar char="•"/>
            </a:pPr>
            <a:r>
              <a:rPr lang="en-IN" sz="2400" b="1" dirty="0">
                <a:latin typeface="Calibri" panose="020F0502020204030204" pitchFamily="34" charset="0"/>
                <a:cs typeface="Calibri" panose="020F0502020204030204" pitchFamily="34" charset="0"/>
              </a:rPr>
              <a:t>Optimizer: </a:t>
            </a:r>
            <a:r>
              <a:rPr lang="en-IN" sz="2400" b="1" dirty="0" err="1">
                <a:latin typeface="Calibri" panose="020F0502020204030204" pitchFamily="34" charset="0"/>
                <a:cs typeface="Calibri" panose="020F0502020204030204" pitchFamily="34" charset="0"/>
              </a:rPr>
              <a:t>keras.optimizers.adadelta</a:t>
            </a:r>
            <a:r>
              <a:rPr lang="en-IN" sz="2400" b="1"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400" b="1" dirty="0">
                <a:latin typeface="Calibri" panose="020F0502020204030204" pitchFamily="34" charset="0"/>
                <a:cs typeface="Calibri" panose="020F0502020204030204" pitchFamily="34" charset="0"/>
              </a:rPr>
              <a:t>Loss function: </a:t>
            </a:r>
            <a:r>
              <a:rPr lang="en-IN" sz="2400" b="1" dirty="0" err="1">
                <a:latin typeface="Calibri" panose="020F0502020204030204" pitchFamily="34" charset="0"/>
                <a:cs typeface="Calibri" panose="020F0502020204030204" pitchFamily="34" charset="0"/>
              </a:rPr>
              <a:t>Categorical_crossentropy</a:t>
            </a:r>
            <a:endParaRPr lang="en-IN"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400" b="1" dirty="0">
                <a:latin typeface="Calibri" panose="020F0502020204030204" pitchFamily="34" charset="0"/>
                <a:cs typeface="Calibri" panose="020F0502020204030204" pitchFamily="34" charset="0"/>
              </a:rPr>
              <a:t>Metrics used: Accuracy.</a:t>
            </a:r>
          </a:p>
          <a:p>
            <a:r>
              <a:rPr lang="en-IN" sz="2400" b="1" dirty="0">
                <a:latin typeface="Calibri" panose="020F0502020204030204" pitchFamily="34" charset="0"/>
                <a:cs typeface="Calibri" panose="020F0502020204030204" pitchFamily="34" charset="0"/>
              </a:rPr>
              <a:t>	ACCURACY VALUE IN THIS CASE:</a:t>
            </a:r>
          </a:p>
          <a:p>
            <a:r>
              <a:rPr lang="en-IN" sz="2400" b="1" dirty="0">
                <a:latin typeface="Calibri" panose="020F0502020204030204" pitchFamily="34" charset="0"/>
                <a:cs typeface="Calibri" panose="020F0502020204030204" pitchFamily="34" charset="0"/>
              </a:rPr>
              <a:t>	accuracy in my case is 60.68%.</a:t>
            </a:r>
          </a:p>
          <a:p>
            <a:endParaRPr lang="en-IN"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	LOSS  VALUE IN THE CASE:</a:t>
            </a:r>
          </a:p>
          <a:p>
            <a:r>
              <a:rPr lang="en-IN" sz="2400" b="1" dirty="0">
                <a:latin typeface="Calibri" panose="020F0502020204030204" pitchFamily="34" charset="0"/>
                <a:cs typeface="Calibri" panose="020F0502020204030204" pitchFamily="34" charset="0"/>
              </a:rPr>
              <a:t>	loss value in my case is 10%.</a:t>
            </a:r>
          </a:p>
        </p:txBody>
      </p:sp>
    </p:spTree>
    <p:extLst>
      <p:ext uri="{BB962C8B-B14F-4D97-AF65-F5344CB8AC3E}">
        <p14:creationId xmlns:p14="http://schemas.microsoft.com/office/powerpoint/2010/main" val="83631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4418-EC39-4DE4-96D3-A9F72549805F}"/>
              </a:ext>
            </a:extLst>
          </p:cNvPr>
          <p:cNvSpPr>
            <a:spLocks noGrp="1"/>
          </p:cNvSpPr>
          <p:nvPr>
            <p:ph type="title"/>
          </p:nvPr>
        </p:nvSpPr>
        <p:spPr>
          <a:xfrm>
            <a:off x="1066800" y="0"/>
            <a:ext cx="10058400" cy="735227"/>
          </a:xfrm>
        </p:spPr>
        <p:txBody>
          <a:bodyPr>
            <a:normAutofit/>
          </a:bodyPr>
          <a:lstStyle/>
          <a:p>
            <a:pPr algn="ctr"/>
            <a:r>
              <a:rPr lang="en-IN" b="1" u="sng" dirty="0"/>
              <a:t>Flow Chart of Web application</a:t>
            </a:r>
          </a:p>
        </p:txBody>
      </p:sp>
      <p:pic>
        <p:nvPicPr>
          <p:cNvPr id="4" name="Picture 3" descr="A close up of a map&#10;&#10;Description automatically generated">
            <a:extLst>
              <a:ext uri="{FF2B5EF4-FFF2-40B4-BE49-F238E27FC236}">
                <a16:creationId xmlns:a16="http://schemas.microsoft.com/office/drawing/2014/main" id="{44130519-AF76-4665-B2E0-C26D75D62013}"/>
              </a:ext>
            </a:extLst>
          </p:cNvPr>
          <p:cNvPicPr/>
          <p:nvPr/>
        </p:nvPicPr>
        <p:blipFill>
          <a:blip r:embed="rId2">
            <a:extLst>
              <a:ext uri="{28A0092B-C50C-407E-A947-70E740481C1C}">
                <a14:useLocalDpi xmlns:a14="http://schemas.microsoft.com/office/drawing/2010/main" val="0"/>
              </a:ext>
            </a:extLst>
          </a:blip>
          <a:stretch>
            <a:fillRect/>
          </a:stretch>
        </p:blipFill>
        <p:spPr>
          <a:xfrm>
            <a:off x="3645243" y="723015"/>
            <a:ext cx="4930346" cy="5739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160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CA28-0A44-4131-A979-F88058F3208A}"/>
              </a:ext>
            </a:extLst>
          </p:cNvPr>
          <p:cNvSpPr>
            <a:spLocks noGrp="1"/>
          </p:cNvSpPr>
          <p:nvPr>
            <p:ph type="title"/>
          </p:nvPr>
        </p:nvSpPr>
        <p:spPr>
          <a:xfrm>
            <a:off x="1066799" y="90377"/>
            <a:ext cx="10058400" cy="773223"/>
          </a:xfrm>
        </p:spPr>
        <p:txBody>
          <a:bodyPr/>
          <a:lstStyle/>
          <a:p>
            <a:pPr algn="ctr"/>
            <a:r>
              <a:rPr lang="en-IN" b="1" u="sng" dirty="0"/>
              <a:t>Flowchart of deep </a:t>
            </a:r>
            <a:r>
              <a:rPr lang="en-IN" b="1" u="sng" dirty="0" err="1"/>
              <a:t>cnn</a:t>
            </a:r>
            <a:endParaRPr lang="en-IN" b="1" u="sng" dirty="0"/>
          </a:p>
        </p:txBody>
      </p:sp>
      <p:pic>
        <p:nvPicPr>
          <p:cNvPr id="5" name="Picture 4">
            <a:extLst>
              <a:ext uri="{FF2B5EF4-FFF2-40B4-BE49-F238E27FC236}">
                <a16:creationId xmlns:a16="http://schemas.microsoft.com/office/drawing/2014/main" id="{59D3F918-CBAE-49B8-A4D5-78017B15C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50" y="1594883"/>
            <a:ext cx="10423449" cy="4210493"/>
          </a:xfrm>
          <a:prstGeom prst="rect">
            <a:avLst/>
          </a:prstGeom>
        </p:spPr>
      </p:pic>
    </p:spTree>
    <p:extLst>
      <p:ext uri="{BB962C8B-B14F-4D97-AF65-F5344CB8AC3E}">
        <p14:creationId xmlns:p14="http://schemas.microsoft.com/office/powerpoint/2010/main" val="299789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639E-CBC1-4C57-BAF1-3629290D6D5E}"/>
              </a:ext>
            </a:extLst>
          </p:cNvPr>
          <p:cNvSpPr>
            <a:spLocks noGrp="1"/>
          </p:cNvSpPr>
          <p:nvPr>
            <p:ph type="title"/>
          </p:nvPr>
        </p:nvSpPr>
        <p:spPr>
          <a:xfrm>
            <a:off x="1066800" y="18312"/>
            <a:ext cx="10058400" cy="845288"/>
          </a:xfrm>
        </p:spPr>
        <p:txBody>
          <a:bodyPr/>
          <a:lstStyle/>
          <a:p>
            <a:pPr algn="ctr"/>
            <a:r>
              <a:rPr lang="en-IN" b="1" u="sng" dirty="0"/>
              <a:t>Output: </a:t>
            </a:r>
            <a:r>
              <a:rPr lang="en-IN" u="sng" dirty="0"/>
              <a:t>first page of web app</a:t>
            </a:r>
            <a:endParaRPr lang="en-IN" b="1" u="sng" dirty="0"/>
          </a:p>
        </p:txBody>
      </p:sp>
      <p:pic>
        <p:nvPicPr>
          <p:cNvPr id="4" name="Picture 3">
            <a:extLst>
              <a:ext uri="{FF2B5EF4-FFF2-40B4-BE49-F238E27FC236}">
                <a16:creationId xmlns:a16="http://schemas.microsoft.com/office/drawing/2014/main" id="{BC1157D9-09DE-4E9B-AA28-12D0098C53C2}"/>
              </a:ext>
            </a:extLst>
          </p:cNvPr>
          <p:cNvPicPr/>
          <p:nvPr/>
        </p:nvPicPr>
        <p:blipFill>
          <a:blip r:embed="rId2"/>
          <a:stretch>
            <a:fillRect/>
          </a:stretch>
        </p:blipFill>
        <p:spPr>
          <a:xfrm>
            <a:off x="510363" y="680484"/>
            <a:ext cx="11206716" cy="5996763"/>
          </a:xfrm>
          <a:prstGeom prst="rect">
            <a:avLst/>
          </a:prstGeom>
          <a:ln>
            <a:solidFill>
              <a:schemeClr val="tx1"/>
            </a:solidFill>
          </a:ln>
          <a:effectLst/>
        </p:spPr>
      </p:pic>
    </p:spTree>
    <p:extLst>
      <p:ext uri="{BB962C8B-B14F-4D97-AF65-F5344CB8AC3E}">
        <p14:creationId xmlns:p14="http://schemas.microsoft.com/office/powerpoint/2010/main" val="334052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4716-A762-471D-BA3B-20973651E297}"/>
              </a:ext>
            </a:extLst>
          </p:cNvPr>
          <p:cNvSpPr>
            <a:spLocks noGrp="1"/>
          </p:cNvSpPr>
          <p:nvPr>
            <p:ph type="title"/>
          </p:nvPr>
        </p:nvSpPr>
        <p:spPr>
          <a:xfrm>
            <a:off x="361507" y="233917"/>
            <a:ext cx="11461898" cy="765544"/>
          </a:xfrm>
        </p:spPr>
        <p:txBody>
          <a:bodyPr>
            <a:normAutofit/>
          </a:bodyPr>
          <a:lstStyle/>
          <a:p>
            <a:r>
              <a:rPr lang="en-IN" dirty="0"/>
              <a:t>Here, we choose the file of image:</a:t>
            </a:r>
          </a:p>
        </p:txBody>
      </p:sp>
      <p:pic>
        <p:nvPicPr>
          <p:cNvPr id="4" name="Picture 3">
            <a:extLst>
              <a:ext uri="{FF2B5EF4-FFF2-40B4-BE49-F238E27FC236}">
                <a16:creationId xmlns:a16="http://schemas.microsoft.com/office/drawing/2014/main" id="{13A2D858-8072-449A-9C51-1CC191EC62E1}"/>
              </a:ext>
            </a:extLst>
          </p:cNvPr>
          <p:cNvPicPr/>
          <p:nvPr/>
        </p:nvPicPr>
        <p:blipFill>
          <a:blip r:embed="rId2"/>
          <a:stretch>
            <a:fillRect/>
          </a:stretch>
        </p:blipFill>
        <p:spPr>
          <a:xfrm>
            <a:off x="361507" y="999461"/>
            <a:ext cx="11461898" cy="5624622"/>
          </a:xfrm>
          <a:prstGeom prst="rect">
            <a:avLst/>
          </a:prstGeom>
          <a:ln>
            <a:solidFill>
              <a:schemeClr val="tx1"/>
            </a:solidFill>
          </a:ln>
          <a:effectLst/>
        </p:spPr>
      </p:pic>
    </p:spTree>
    <p:extLst>
      <p:ext uri="{BB962C8B-B14F-4D97-AF65-F5344CB8AC3E}">
        <p14:creationId xmlns:p14="http://schemas.microsoft.com/office/powerpoint/2010/main" val="132484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C37F-46CC-48D8-A915-695851242208}"/>
              </a:ext>
            </a:extLst>
          </p:cNvPr>
          <p:cNvSpPr>
            <a:spLocks noGrp="1"/>
          </p:cNvSpPr>
          <p:nvPr>
            <p:ph type="title"/>
          </p:nvPr>
        </p:nvSpPr>
        <p:spPr>
          <a:xfrm>
            <a:off x="531628" y="170122"/>
            <a:ext cx="11100391" cy="999459"/>
          </a:xfrm>
        </p:spPr>
        <p:txBody>
          <a:bodyPr>
            <a:normAutofit fontScale="90000"/>
          </a:bodyPr>
          <a:lstStyle/>
          <a:p>
            <a:r>
              <a:rPr lang="en-IN" dirty="0"/>
              <a:t>First, I have selected image of pullover, and its predicted corrected.</a:t>
            </a:r>
          </a:p>
        </p:txBody>
      </p:sp>
      <p:pic>
        <p:nvPicPr>
          <p:cNvPr id="4" name="Picture 3">
            <a:extLst>
              <a:ext uri="{FF2B5EF4-FFF2-40B4-BE49-F238E27FC236}">
                <a16:creationId xmlns:a16="http://schemas.microsoft.com/office/drawing/2014/main" id="{6D94F555-F9A9-4A30-B126-A1A1A6B86008}"/>
              </a:ext>
            </a:extLst>
          </p:cNvPr>
          <p:cNvPicPr/>
          <p:nvPr/>
        </p:nvPicPr>
        <p:blipFill rotWithShape="1">
          <a:blip r:embed="rId2"/>
          <a:srcRect r="7766"/>
          <a:stretch/>
        </p:blipFill>
        <p:spPr bwMode="auto">
          <a:xfrm>
            <a:off x="531628" y="1169582"/>
            <a:ext cx="11100391" cy="5518296"/>
          </a:xfrm>
          <a:prstGeom prst="rect">
            <a:avLst/>
          </a:prstGeom>
          <a:ln>
            <a:solidFill>
              <a:schemeClr val="tx1"/>
            </a:solid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4772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D77-1646-4E24-B238-466BDF9DC0BC}"/>
              </a:ext>
            </a:extLst>
          </p:cNvPr>
          <p:cNvSpPr>
            <a:spLocks noGrp="1"/>
          </p:cNvSpPr>
          <p:nvPr>
            <p:ph type="title"/>
          </p:nvPr>
        </p:nvSpPr>
        <p:spPr>
          <a:xfrm>
            <a:off x="276446" y="1"/>
            <a:ext cx="11653283" cy="1105786"/>
          </a:xfrm>
        </p:spPr>
        <p:txBody>
          <a:bodyPr>
            <a:normAutofit/>
          </a:bodyPr>
          <a:lstStyle/>
          <a:p>
            <a:r>
              <a:rPr lang="en-IN" dirty="0"/>
              <a:t>Second, I have selected the image of sandal, and it again predicted correct.</a:t>
            </a:r>
          </a:p>
        </p:txBody>
      </p:sp>
      <p:pic>
        <p:nvPicPr>
          <p:cNvPr id="4" name="Picture 3">
            <a:extLst>
              <a:ext uri="{FF2B5EF4-FFF2-40B4-BE49-F238E27FC236}">
                <a16:creationId xmlns:a16="http://schemas.microsoft.com/office/drawing/2014/main" id="{4E0EF0AF-D3D6-45C6-883C-B436471C909A}"/>
              </a:ext>
            </a:extLst>
          </p:cNvPr>
          <p:cNvPicPr/>
          <p:nvPr/>
        </p:nvPicPr>
        <p:blipFill rotWithShape="1">
          <a:blip r:embed="rId2"/>
          <a:srcRect l="1495" r="7435"/>
          <a:stretch/>
        </p:blipFill>
        <p:spPr bwMode="auto">
          <a:xfrm>
            <a:off x="276446" y="1275908"/>
            <a:ext cx="11653282" cy="5231218"/>
          </a:xfrm>
          <a:prstGeom prst="rect">
            <a:avLst/>
          </a:prstGeom>
          <a:ln>
            <a:solidFill>
              <a:schemeClr val="tx1"/>
            </a:solid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65036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1125-7821-44EA-85BD-581B1179002B}"/>
              </a:ext>
            </a:extLst>
          </p:cNvPr>
          <p:cNvSpPr>
            <a:spLocks noGrp="1"/>
          </p:cNvSpPr>
          <p:nvPr>
            <p:ph type="title"/>
          </p:nvPr>
        </p:nvSpPr>
        <p:spPr>
          <a:xfrm>
            <a:off x="482009" y="0"/>
            <a:ext cx="11227982" cy="893135"/>
          </a:xfrm>
        </p:spPr>
        <p:txBody>
          <a:bodyPr/>
          <a:lstStyle/>
          <a:p>
            <a:pPr algn="ctr"/>
            <a:r>
              <a:rPr lang="en-IN" b="1" u="sng" dirty="0"/>
              <a:t>Future scope</a:t>
            </a:r>
          </a:p>
        </p:txBody>
      </p:sp>
      <p:sp>
        <p:nvSpPr>
          <p:cNvPr id="3" name="Text Placeholder 2">
            <a:extLst>
              <a:ext uri="{FF2B5EF4-FFF2-40B4-BE49-F238E27FC236}">
                <a16:creationId xmlns:a16="http://schemas.microsoft.com/office/drawing/2014/main" id="{27493390-B211-4C30-B1A3-F4268F7B6652}"/>
              </a:ext>
            </a:extLst>
          </p:cNvPr>
          <p:cNvSpPr>
            <a:spLocks noGrp="1"/>
          </p:cNvSpPr>
          <p:nvPr>
            <p:ph type="body" idx="1"/>
          </p:nvPr>
        </p:nvSpPr>
        <p:spPr>
          <a:xfrm>
            <a:off x="482009" y="893135"/>
            <a:ext cx="11227982" cy="5443870"/>
          </a:xfrm>
        </p:spPr>
        <p:txBody>
          <a:bodyPr/>
          <a:lstStyle/>
          <a:p>
            <a:pPr marL="342900" indent="-342900">
              <a:buFont typeface="Arial" panose="020B0604020202020204" pitchFamily="34" charset="0"/>
              <a:buChar char="•"/>
            </a:pPr>
            <a:r>
              <a:rPr lang="en-IN" b="1" dirty="0"/>
              <a:t>The future of Fashion e-Commerce lies with mobile apps.</a:t>
            </a:r>
          </a:p>
          <a:p>
            <a:pPr marL="342900" indent="-342900">
              <a:buFont typeface="Arial" panose="020B0604020202020204" pitchFamily="34" charset="0"/>
              <a:buChar char="•"/>
            </a:pPr>
            <a:r>
              <a:rPr lang="en-IN" b="1" dirty="0"/>
              <a:t>An already known but unspoken fact was recently confirmed by a data release from google, that the future of retail belongs to mobile commerce. </a:t>
            </a:r>
          </a:p>
          <a:p>
            <a:pPr marL="342900" indent="-342900">
              <a:buFont typeface="Arial" panose="020B0604020202020204" pitchFamily="34" charset="0"/>
              <a:buChar char="•"/>
            </a:pPr>
            <a:r>
              <a:rPr lang="en-IN" b="1" dirty="0"/>
              <a:t>1 in 4 video viewers visited YouTube on their smartphones for aid in their shopping decisions. A consumer may not always have desktop in their vicinity for quick access but a Smartphone solves that issue being the one device that stays connected 24 * 7 and is always and along with being in reach. It perfectly bridges the physical experience of retail stores with the online experience and is the ideal medium for a brand to communicate directly  with its consumer base. Fashion industry is one sector that identified this potential early on.</a:t>
            </a:r>
          </a:p>
          <a:p>
            <a:endParaRPr lang="en-IN" b="1" dirty="0"/>
          </a:p>
        </p:txBody>
      </p:sp>
    </p:spTree>
    <p:extLst>
      <p:ext uri="{BB962C8B-B14F-4D97-AF65-F5344CB8AC3E}">
        <p14:creationId xmlns:p14="http://schemas.microsoft.com/office/powerpoint/2010/main" val="197602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4D77-C76B-4AFD-82FE-3067C06100C1}"/>
              </a:ext>
            </a:extLst>
          </p:cNvPr>
          <p:cNvSpPr>
            <a:spLocks noGrp="1"/>
          </p:cNvSpPr>
          <p:nvPr>
            <p:ph type="title"/>
          </p:nvPr>
        </p:nvSpPr>
        <p:spPr>
          <a:xfrm>
            <a:off x="1066800" y="203200"/>
            <a:ext cx="10058400" cy="1041400"/>
          </a:xfrm>
        </p:spPr>
        <p:txBody>
          <a:bodyPr/>
          <a:lstStyle/>
          <a:p>
            <a:pPr algn="ctr"/>
            <a:r>
              <a:rPr lang="en-IN" dirty="0"/>
              <a:t>Advantages of apparel detection:</a:t>
            </a:r>
          </a:p>
        </p:txBody>
      </p:sp>
      <p:sp>
        <p:nvSpPr>
          <p:cNvPr id="3" name="Text Placeholder 2">
            <a:extLst>
              <a:ext uri="{FF2B5EF4-FFF2-40B4-BE49-F238E27FC236}">
                <a16:creationId xmlns:a16="http://schemas.microsoft.com/office/drawing/2014/main" id="{4A865445-1E41-4961-B4ED-0482591BF542}"/>
              </a:ext>
            </a:extLst>
          </p:cNvPr>
          <p:cNvSpPr>
            <a:spLocks noGrp="1"/>
          </p:cNvSpPr>
          <p:nvPr>
            <p:ph type="body" idx="1"/>
          </p:nvPr>
        </p:nvSpPr>
        <p:spPr>
          <a:xfrm>
            <a:off x="1115218" y="2286000"/>
            <a:ext cx="8535988" cy="1879600"/>
          </a:xfrm>
        </p:spPr>
        <p:txBody>
          <a:bodyPr/>
          <a:lstStyle/>
          <a:p>
            <a:pPr marL="342900" indent="-342900">
              <a:buFont typeface="Arial" panose="020B0604020202020204" pitchFamily="34" charset="0"/>
              <a:buChar char="•"/>
            </a:pPr>
            <a:r>
              <a:rPr lang="en-IN" b="1" dirty="0">
                <a:latin typeface="Calibri" panose="020F0502020204030204" pitchFamily="34" charset="0"/>
                <a:cs typeface="Calibri" panose="020F0502020204030204" pitchFamily="34" charset="0"/>
              </a:rPr>
              <a:t>Apparel detection app help in choosing clothes</a:t>
            </a:r>
          </a:p>
          <a:p>
            <a:endParaRPr lang="en-IN"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b="1" dirty="0">
                <a:latin typeface="Calibri" panose="020F0502020204030204" pitchFamily="34" charset="0"/>
                <a:cs typeface="Calibri" panose="020F0502020204030204" pitchFamily="34" charset="0"/>
              </a:rPr>
              <a:t>This  small implementation of apparel detection can be implemented with other fashion app to categorize the clothes.</a:t>
            </a:r>
          </a:p>
        </p:txBody>
      </p:sp>
    </p:spTree>
    <p:extLst>
      <p:ext uri="{BB962C8B-B14F-4D97-AF65-F5344CB8AC3E}">
        <p14:creationId xmlns:p14="http://schemas.microsoft.com/office/powerpoint/2010/main" val="101851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C09D7C-FCD1-412C-8156-33446BF9C63C}"/>
              </a:ext>
            </a:extLst>
          </p:cNvPr>
          <p:cNvSpPr>
            <a:spLocks noGrp="1"/>
          </p:cNvSpPr>
          <p:nvPr>
            <p:ph type="title"/>
          </p:nvPr>
        </p:nvSpPr>
        <p:spPr>
          <a:xfrm>
            <a:off x="1066800" y="142103"/>
            <a:ext cx="10058400" cy="721497"/>
          </a:xfrm>
        </p:spPr>
        <p:txBody>
          <a:bodyPr/>
          <a:lstStyle/>
          <a:p>
            <a:pPr algn="ctr"/>
            <a:r>
              <a:rPr lang="en-IN" b="1" u="sng" dirty="0"/>
              <a:t>Content</a:t>
            </a:r>
          </a:p>
        </p:txBody>
      </p:sp>
      <p:sp>
        <p:nvSpPr>
          <p:cNvPr id="5" name="Text Placeholder 4">
            <a:extLst>
              <a:ext uri="{FF2B5EF4-FFF2-40B4-BE49-F238E27FC236}">
                <a16:creationId xmlns:a16="http://schemas.microsoft.com/office/drawing/2014/main" id="{B009FE2E-690E-4065-AD21-EBFB83FF095A}"/>
              </a:ext>
            </a:extLst>
          </p:cNvPr>
          <p:cNvSpPr>
            <a:spLocks noGrp="1"/>
          </p:cNvSpPr>
          <p:nvPr>
            <p:ph type="body" idx="1"/>
          </p:nvPr>
        </p:nvSpPr>
        <p:spPr>
          <a:xfrm>
            <a:off x="296562" y="863600"/>
            <a:ext cx="11269362" cy="5647038"/>
          </a:xfrm>
        </p:spPr>
        <p:txBody>
          <a:bodyPr>
            <a:normAutofit fontScale="92500" lnSpcReduction="10000"/>
          </a:bodyPr>
          <a:lstStyle/>
          <a:p>
            <a:pPr marL="342900" indent="-342900">
              <a:buFont typeface="Arial" panose="020B0604020202020204" pitchFamily="34" charset="0"/>
              <a:buChar char="•"/>
            </a:pPr>
            <a:r>
              <a:rPr lang="en-IN" b="1" dirty="0"/>
              <a:t>ABSTRACT</a:t>
            </a:r>
          </a:p>
          <a:p>
            <a:pPr marL="342900" indent="-342900">
              <a:buFont typeface="Arial" panose="020B0604020202020204" pitchFamily="34" charset="0"/>
              <a:buChar char="•"/>
            </a:pPr>
            <a:r>
              <a:rPr lang="en-IN" b="1" dirty="0"/>
              <a:t>INTRODUCTION</a:t>
            </a:r>
          </a:p>
          <a:p>
            <a:pPr marL="342900" indent="-342900">
              <a:buFont typeface="Arial" panose="020B0604020202020204" pitchFamily="34" charset="0"/>
              <a:buChar char="•"/>
            </a:pPr>
            <a:r>
              <a:rPr lang="en-IN" b="1" dirty="0"/>
              <a:t>PURPOSE</a:t>
            </a:r>
          </a:p>
          <a:p>
            <a:pPr marL="342900" indent="-342900">
              <a:buFont typeface="Arial" panose="020B0604020202020204" pitchFamily="34" charset="0"/>
              <a:buChar char="•"/>
            </a:pPr>
            <a:r>
              <a:rPr lang="en-IN" b="1" dirty="0"/>
              <a:t>FLOW OF APPLICATION</a:t>
            </a:r>
          </a:p>
          <a:p>
            <a:pPr marL="342900" indent="-342900">
              <a:buFont typeface="Arial" panose="020B0604020202020204" pitchFamily="34" charset="0"/>
              <a:buChar char="•"/>
            </a:pPr>
            <a:r>
              <a:rPr lang="en-IN" b="1" dirty="0"/>
              <a:t>ABOUT DATASET</a:t>
            </a:r>
          </a:p>
          <a:p>
            <a:pPr marL="342900" indent="-342900">
              <a:buFont typeface="Arial" panose="020B0604020202020204" pitchFamily="34" charset="0"/>
              <a:buChar char="•"/>
            </a:pPr>
            <a:r>
              <a:rPr lang="en-IN" b="1" dirty="0"/>
              <a:t>MODEL IMPLEMENTATION: IMAGE CLASSIFICATION</a:t>
            </a:r>
          </a:p>
          <a:p>
            <a:pPr marL="342900" indent="-342900">
              <a:buFont typeface="Arial" panose="020B0604020202020204" pitchFamily="34" charset="0"/>
              <a:buChar char="•"/>
            </a:pPr>
            <a:r>
              <a:rPr lang="en-IN" b="1" dirty="0"/>
              <a:t>MODEL SUMMARY</a:t>
            </a:r>
          </a:p>
          <a:p>
            <a:pPr marL="342900" indent="-342900">
              <a:buFont typeface="Arial" panose="020B0604020202020204" pitchFamily="34" charset="0"/>
              <a:buChar char="•"/>
            </a:pPr>
            <a:r>
              <a:rPr lang="en-IN" b="1" dirty="0"/>
              <a:t>MODEL FITTING</a:t>
            </a:r>
          </a:p>
          <a:p>
            <a:pPr marL="342900" indent="-342900">
              <a:buFont typeface="Arial" panose="020B0604020202020204" pitchFamily="34" charset="0"/>
              <a:buChar char="•"/>
            </a:pPr>
            <a:r>
              <a:rPr lang="en-IN" b="1" dirty="0"/>
              <a:t>FLOW CHART OF WEB APPLICATION</a:t>
            </a:r>
          </a:p>
          <a:p>
            <a:pPr marL="342900" indent="-342900">
              <a:buFont typeface="Arial" panose="020B0604020202020204" pitchFamily="34" charset="0"/>
              <a:buChar char="•"/>
            </a:pPr>
            <a:r>
              <a:rPr lang="en-IN" b="1" dirty="0"/>
              <a:t>FLOW CHART OF CNN MODEL</a:t>
            </a:r>
          </a:p>
          <a:p>
            <a:pPr marL="342900" indent="-342900">
              <a:buFont typeface="Arial" panose="020B0604020202020204" pitchFamily="34" charset="0"/>
              <a:buChar char="•"/>
            </a:pPr>
            <a:r>
              <a:rPr lang="en-IN" b="1" dirty="0"/>
              <a:t>OUTPUTS</a:t>
            </a:r>
          </a:p>
          <a:p>
            <a:pPr marL="342900" indent="-342900">
              <a:buFont typeface="Arial" panose="020B0604020202020204" pitchFamily="34" charset="0"/>
              <a:buChar char="•"/>
            </a:pPr>
            <a:r>
              <a:rPr lang="en-IN" b="1" dirty="0"/>
              <a:t>FUTURE SCOPE</a:t>
            </a:r>
          </a:p>
          <a:p>
            <a:pPr marL="342900" indent="-342900">
              <a:buFont typeface="Arial" panose="020B0604020202020204" pitchFamily="34" charset="0"/>
              <a:buChar char="•"/>
            </a:pPr>
            <a:r>
              <a:rPr lang="en-IN" b="1" dirty="0"/>
              <a:t>ADVANTAGES OF WEB APP </a:t>
            </a:r>
          </a:p>
          <a:p>
            <a:pPr marL="342900" indent="-342900">
              <a:buFont typeface="Arial" panose="020B0604020202020204" pitchFamily="34" charset="0"/>
              <a:buChar char="•"/>
            </a:pPr>
            <a:r>
              <a:rPr lang="en-IN" b="1" dirty="0"/>
              <a:t>CONCLUSION</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1344290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78C9-041F-45B0-BB24-A6F94ADBC7FA}"/>
              </a:ext>
            </a:extLst>
          </p:cNvPr>
          <p:cNvSpPr>
            <a:spLocks noGrp="1"/>
          </p:cNvSpPr>
          <p:nvPr>
            <p:ph type="title"/>
          </p:nvPr>
        </p:nvSpPr>
        <p:spPr>
          <a:xfrm>
            <a:off x="684213" y="1"/>
            <a:ext cx="10058400" cy="863600"/>
          </a:xfrm>
        </p:spPr>
        <p:txBody>
          <a:bodyPr/>
          <a:lstStyle/>
          <a:p>
            <a:pPr algn="ctr"/>
            <a:r>
              <a:rPr lang="en-IN" b="1" u="sng" dirty="0"/>
              <a:t>conclusion</a:t>
            </a:r>
          </a:p>
        </p:txBody>
      </p:sp>
      <p:sp>
        <p:nvSpPr>
          <p:cNvPr id="5" name="Text Placeholder 4">
            <a:extLst>
              <a:ext uri="{FF2B5EF4-FFF2-40B4-BE49-F238E27FC236}">
                <a16:creationId xmlns:a16="http://schemas.microsoft.com/office/drawing/2014/main" id="{D1700B54-329E-4FC1-BF68-8F870689277E}"/>
              </a:ext>
            </a:extLst>
          </p:cNvPr>
          <p:cNvSpPr>
            <a:spLocks noGrp="1"/>
          </p:cNvSpPr>
          <p:nvPr>
            <p:ph type="body" idx="1"/>
          </p:nvPr>
        </p:nvSpPr>
        <p:spPr>
          <a:xfrm>
            <a:off x="482009" y="1212112"/>
            <a:ext cx="11227982" cy="4742122"/>
          </a:xfrm>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In this study we presented an empirical evaluation of different Convolutional Neural Network (CNN) architectures concerning their performance in different tasks in the domain of fashion image classification. The experiments indicated that despite the large amount and high quality of provided fashion images, pre-trained and fine-tuned models outperform those which were trained on the given collections alone. Future work will concentrate on analysing models on a scale of two million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089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EB94-F34E-4C6E-8652-90A60F1E617E}"/>
              </a:ext>
            </a:extLst>
          </p:cNvPr>
          <p:cNvSpPr>
            <a:spLocks noGrp="1"/>
          </p:cNvSpPr>
          <p:nvPr>
            <p:ph type="title"/>
          </p:nvPr>
        </p:nvSpPr>
        <p:spPr>
          <a:xfrm>
            <a:off x="1066800" y="1676400"/>
            <a:ext cx="10058400" cy="2743200"/>
          </a:xfrm>
        </p:spPr>
        <p:txBody>
          <a:bodyPr/>
          <a:lstStyle/>
          <a:p>
            <a:pPr algn="ctr"/>
            <a:r>
              <a:rPr lang="en-IN" b="1" dirty="0"/>
              <a:t>Thank you!!</a:t>
            </a:r>
          </a:p>
        </p:txBody>
      </p:sp>
    </p:spTree>
    <p:extLst>
      <p:ext uri="{BB962C8B-B14F-4D97-AF65-F5344CB8AC3E}">
        <p14:creationId xmlns:p14="http://schemas.microsoft.com/office/powerpoint/2010/main" val="143979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F5C-EDA0-4D9E-A3D1-2695BA058806}"/>
              </a:ext>
            </a:extLst>
          </p:cNvPr>
          <p:cNvSpPr>
            <a:spLocks noGrp="1"/>
          </p:cNvSpPr>
          <p:nvPr>
            <p:ph type="title"/>
          </p:nvPr>
        </p:nvSpPr>
        <p:spPr>
          <a:xfrm>
            <a:off x="1066800" y="0"/>
            <a:ext cx="10058400" cy="1066800"/>
          </a:xfrm>
        </p:spPr>
        <p:txBody>
          <a:bodyPr/>
          <a:lstStyle/>
          <a:p>
            <a:pPr algn="ctr"/>
            <a:r>
              <a:rPr lang="en-IN" b="1" u="sng" dirty="0">
                <a:latin typeface="Calibri" panose="020F0502020204030204" pitchFamily="34" charset="0"/>
                <a:cs typeface="Calibri" panose="020F0502020204030204" pitchFamily="34" charset="0"/>
              </a:rPr>
              <a:t>abstract</a:t>
            </a:r>
          </a:p>
        </p:txBody>
      </p:sp>
      <p:sp>
        <p:nvSpPr>
          <p:cNvPr id="3" name="Text Placeholder 2">
            <a:extLst>
              <a:ext uri="{FF2B5EF4-FFF2-40B4-BE49-F238E27FC236}">
                <a16:creationId xmlns:a16="http://schemas.microsoft.com/office/drawing/2014/main" id="{8B90C12B-22E9-4EDC-A758-F518002A572C}"/>
              </a:ext>
            </a:extLst>
          </p:cNvPr>
          <p:cNvSpPr>
            <a:spLocks noGrp="1"/>
          </p:cNvSpPr>
          <p:nvPr>
            <p:ph type="body" idx="1"/>
          </p:nvPr>
        </p:nvSpPr>
        <p:spPr>
          <a:xfrm>
            <a:off x="355600" y="749300"/>
            <a:ext cx="11480800" cy="5359400"/>
          </a:xfrm>
        </p:spPr>
        <p:txBody>
          <a:bodyPr>
            <a:normAutofit/>
          </a:bodyPr>
          <a:lstStyle/>
          <a:p>
            <a:r>
              <a:rPr lang="en-US" sz="3200" b="1" dirty="0">
                <a:latin typeface="Calibri" panose="020F0502020204030204" pitchFamily="34" charset="0"/>
                <a:cs typeface="Calibri" panose="020F0502020204030204" pitchFamily="34" charset="0"/>
              </a:rPr>
              <a:t>The main objective is to predict the apparel name of the inserted image. In this project, I have created the Apparel Fashion Web App, which will be used to predict the name of the apparel. I have gained the experience of machine learning libraries with the huge data set of Fashion MNIST, by creating neural network classifier for prediction of apparel.</a:t>
            </a:r>
            <a:endParaRPr lang="en-IN"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83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5B93-3072-4451-9B11-1711524B3CCF}"/>
              </a:ext>
            </a:extLst>
          </p:cNvPr>
          <p:cNvSpPr>
            <a:spLocks noGrp="1"/>
          </p:cNvSpPr>
          <p:nvPr>
            <p:ph type="title"/>
          </p:nvPr>
        </p:nvSpPr>
        <p:spPr>
          <a:xfrm>
            <a:off x="1066800" y="23341"/>
            <a:ext cx="10058400" cy="863600"/>
          </a:xfrm>
        </p:spPr>
        <p:txBody>
          <a:bodyPr/>
          <a:lstStyle/>
          <a:p>
            <a:pPr algn="ctr"/>
            <a:r>
              <a:rPr lang="en-IN" b="1" u="sng" dirty="0">
                <a:latin typeface="Calibri" panose="020F0502020204030204" pitchFamily="34" charset="0"/>
                <a:cs typeface="Calibri" panose="020F0502020204030204" pitchFamily="34" charset="0"/>
              </a:rPr>
              <a:t>introduction</a:t>
            </a:r>
          </a:p>
        </p:txBody>
      </p:sp>
      <p:sp>
        <p:nvSpPr>
          <p:cNvPr id="3" name="Text Placeholder 2">
            <a:extLst>
              <a:ext uri="{FF2B5EF4-FFF2-40B4-BE49-F238E27FC236}">
                <a16:creationId xmlns:a16="http://schemas.microsoft.com/office/drawing/2014/main" id="{0927DD3F-DAC1-4332-B061-1BE78ECAF6E7}"/>
              </a:ext>
            </a:extLst>
          </p:cNvPr>
          <p:cNvSpPr>
            <a:spLocks noGrp="1"/>
          </p:cNvSpPr>
          <p:nvPr>
            <p:ph type="body" idx="1"/>
          </p:nvPr>
        </p:nvSpPr>
        <p:spPr>
          <a:xfrm>
            <a:off x="430427" y="886941"/>
            <a:ext cx="11331146" cy="5588000"/>
          </a:xfrm>
        </p:spPr>
        <p:txBody>
          <a:bodyPr>
            <a:normAutofit/>
          </a:bodyPr>
          <a:lstStyle/>
          <a:p>
            <a:r>
              <a:rPr lang="en-US" sz="3200" b="1" dirty="0">
                <a:latin typeface="Calibri" panose="020F0502020204030204" pitchFamily="34" charset="0"/>
                <a:cs typeface="Calibri" panose="020F0502020204030204" pitchFamily="34" charset="0"/>
              </a:rPr>
              <a:t>Recent advances in deep learning have triggered a variety of business applications based on computer vision. There are many industry segments where deep learning tools and techniques are applied in object recognition to make the business process much faster. The apparel industry is one among them. By presenting the image of any apparel, the trained deep learning model can predict the name of that apparel and this process can be repeated at a very much faster speed in order to tag thousands of apparels in very less time with high accuracy</a:t>
            </a:r>
            <a:endParaRPr lang="en-IN"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088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D6E-A598-4084-A84A-5F8EBA803E75}"/>
              </a:ext>
            </a:extLst>
          </p:cNvPr>
          <p:cNvSpPr>
            <a:spLocks noGrp="1"/>
          </p:cNvSpPr>
          <p:nvPr>
            <p:ph type="title"/>
          </p:nvPr>
        </p:nvSpPr>
        <p:spPr>
          <a:xfrm>
            <a:off x="1066800" y="-177800"/>
            <a:ext cx="10058400" cy="1219200"/>
          </a:xfrm>
        </p:spPr>
        <p:txBody>
          <a:bodyPr/>
          <a:lstStyle/>
          <a:p>
            <a:pPr algn="ctr"/>
            <a:r>
              <a:rPr lang="en-IN" b="1" u="sng" dirty="0"/>
              <a:t>purpose</a:t>
            </a:r>
          </a:p>
        </p:txBody>
      </p:sp>
      <p:sp>
        <p:nvSpPr>
          <p:cNvPr id="3" name="Text Placeholder 2">
            <a:extLst>
              <a:ext uri="{FF2B5EF4-FFF2-40B4-BE49-F238E27FC236}">
                <a16:creationId xmlns:a16="http://schemas.microsoft.com/office/drawing/2014/main" id="{46097336-92C7-4204-A001-277C73E57585}"/>
              </a:ext>
            </a:extLst>
          </p:cNvPr>
          <p:cNvSpPr>
            <a:spLocks noGrp="1"/>
          </p:cNvSpPr>
          <p:nvPr>
            <p:ph type="body" idx="1"/>
          </p:nvPr>
        </p:nvSpPr>
        <p:spPr>
          <a:xfrm>
            <a:off x="254000" y="1041400"/>
            <a:ext cx="11633200" cy="5461000"/>
          </a:xfrm>
        </p:spPr>
        <p:txBody>
          <a:bodyPr/>
          <a:lstStyle/>
          <a:p>
            <a:r>
              <a:rPr lang="en-IN" b="1" dirty="0"/>
              <a:t>The purpose of this project is to focus on Fashion Image Classification. Nowadays, many e-commerce companies such as Asos- EU 1, </a:t>
            </a:r>
            <a:r>
              <a:rPr lang="en-IN" b="1" dirty="0" err="1"/>
              <a:t>Farfetch</a:t>
            </a:r>
            <a:r>
              <a:rPr lang="en-IN" b="1" dirty="0"/>
              <a:t> 2 or Zalando 3 provide access to the data of their products in stock including item –metadata and images. </a:t>
            </a:r>
          </a:p>
          <a:p>
            <a:endParaRPr lang="en-IN" b="1" dirty="0"/>
          </a:p>
          <a:p>
            <a:r>
              <a:rPr lang="en-IN" b="1" dirty="0"/>
              <a:t>Fashion image classification  is simple web application of apparel detection, which takes input apparel image and predict that from which class it belongs. Clothing and apparel retrieval has been addresses to find clothes similar to a photograph or a given style. The main challenge these studies faced was the definition and extraction of relevant features to describe the semantic content of the images with respect to the high variability and deformability of clothing items Convolutional Neural Networks is used to train a distance function which can be used to asses similarities between fashion images. </a:t>
            </a:r>
          </a:p>
        </p:txBody>
      </p:sp>
    </p:spTree>
    <p:extLst>
      <p:ext uri="{BB962C8B-B14F-4D97-AF65-F5344CB8AC3E}">
        <p14:creationId xmlns:p14="http://schemas.microsoft.com/office/powerpoint/2010/main" val="243490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DD5-C5EB-41F4-B2AD-86F0BCBBD6AA}"/>
              </a:ext>
            </a:extLst>
          </p:cNvPr>
          <p:cNvSpPr>
            <a:spLocks noGrp="1"/>
          </p:cNvSpPr>
          <p:nvPr>
            <p:ph type="title"/>
          </p:nvPr>
        </p:nvSpPr>
        <p:spPr>
          <a:xfrm>
            <a:off x="1066800" y="0"/>
            <a:ext cx="10058400" cy="1066800"/>
          </a:xfrm>
        </p:spPr>
        <p:txBody>
          <a:bodyPr/>
          <a:lstStyle/>
          <a:p>
            <a:pPr algn="ctr"/>
            <a:r>
              <a:rPr lang="en-IN" b="1" dirty="0"/>
              <a:t>Flow of Application </a:t>
            </a:r>
          </a:p>
        </p:txBody>
      </p:sp>
      <p:sp>
        <p:nvSpPr>
          <p:cNvPr id="3" name="Text Placeholder 2">
            <a:extLst>
              <a:ext uri="{FF2B5EF4-FFF2-40B4-BE49-F238E27FC236}">
                <a16:creationId xmlns:a16="http://schemas.microsoft.com/office/drawing/2014/main" id="{8FEED2DC-AEAC-4CF4-9240-40EDFCA27B29}"/>
              </a:ext>
            </a:extLst>
          </p:cNvPr>
          <p:cNvSpPr>
            <a:spLocks noGrp="1"/>
          </p:cNvSpPr>
          <p:nvPr>
            <p:ph type="body" idx="1"/>
          </p:nvPr>
        </p:nvSpPr>
        <p:spPr>
          <a:xfrm>
            <a:off x="304800" y="1066800"/>
            <a:ext cx="11557000" cy="5486400"/>
          </a:xfrm>
        </p:spPr>
        <p:txBody>
          <a:bodyPr/>
          <a:lstStyle/>
          <a:p>
            <a:r>
              <a:rPr lang="en-US" b="1" dirty="0"/>
              <a:t>In the left hand side of the given image, we have client side application such as web browser, we will upload the image on the web browser using upload button, and this goes to the server by using TCP/IP network and stored in the server. </a:t>
            </a:r>
          </a:p>
          <a:p>
            <a:endParaRPr lang="en-US" b="1" dirty="0"/>
          </a:p>
          <a:p>
            <a:r>
              <a:rPr lang="en-US" b="1" dirty="0"/>
              <a:t>After that Deep Convolution Neural Network model which is also stored in servers take the image of the apparel as input tries to extract the features of the image using various layers like Convolution, Max Pooling, Dropout, Flatten etc.</a:t>
            </a:r>
          </a:p>
          <a:p>
            <a:endParaRPr lang="en-US" b="1" dirty="0"/>
          </a:p>
          <a:p>
            <a:r>
              <a:rPr lang="en-US" b="1" dirty="0"/>
              <a:t>And provides prediction that which apparel belongs to which class. It would be in the text format and it will send back to the client and predict the Fashion Tag</a:t>
            </a:r>
            <a:endParaRPr lang="en-IN" b="1" dirty="0"/>
          </a:p>
        </p:txBody>
      </p:sp>
    </p:spTree>
    <p:extLst>
      <p:ext uri="{BB962C8B-B14F-4D97-AF65-F5344CB8AC3E}">
        <p14:creationId xmlns:p14="http://schemas.microsoft.com/office/powerpoint/2010/main" val="81147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14BAF5-7F35-4B34-B4BD-0E7AF3A46FA7}"/>
              </a:ext>
            </a:extLst>
          </p:cNvPr>
          <p:cNvPicPr/>
          <p:nvPr/>
        </p:nvPicPr>
        <p:blipFill rotWithShape="1">
          <a:blip r:embed="rId2"/>
          <a:srcRect l="3324" t="295" r="7434" b="7094"/>
          <a:stretch/>
        </p:blipFill>
        <p:spPr bwMode="auto">
          <a:xfrm>
            <a:off x="609600" y="558800"/>
            <a:ext cx="11074400" cy="58420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0417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926-7F5E-46DB-9522-D64530F74653}"/>
              </a:ext>
            </a:extLst>
          </p:cNvPr>
          <p:cNvSpPr>
            <a:spLocks noGrp="1"/>
          </p:cNvSpPr>
          <p:nvPr>
            <p:ph type="title"/>
          </p:nvPr>
        </p:nvSpPr>
        <p:spPr>
          <a:xfrm>
            <a:off x="265906" y="0"/>
            <a:ext cx="11660187" cy="1092200"/>
          </a:xfrm>
        </p:spPr>
        <p:txBody>
          <a:bodyPr/>
          <a:lstStyle/>
          <a:p>
            <a:pPr algn="ctr"/>
            <a:r>
              <a:rPr lang="en-IN" b="1" u="sng" dirty="0"/>
              <a:t>Dataset</a:t>
            </a:r>
          </a:p>
        </p:txBody>
      </p:sp>
      <p:sp>
        <p:nvSpPr>
          <p:cNvPr id="3" name="Text Placeholder 2">
            <a:extLst>
              <a:ext uri="{FF2B5EF4-FFF2-40B4-BE49-F238E27FC236}">
                <a16:creationId xmlns:a16="http://schemas.microsoft.com/office/drawing/2014/main" id="{47472FF2-7EA4-4FD8-9017-7901EA7580D3}"/>
              </a:ext>
            </a:extLst>
          </p:cNvPr>
          <p:cNvSpPr>
            <a:spLocks noGrp="1"/>
          </p:cNvSpPr>
          <p:nvPr>
            <p:ph type="body" idx="1"/>
          </p:nvPr>
        </p:nvSpPr>
        <p:spPr>
          <a:xfrm>
            <a:off x="684212" y="1092200"/>
            <a:ext cx="11050588" cy="4902200"/>
          </a:xfrm>
        </p:spPr>
        <p:txBody>
          <a:bodyPr>
            <a:normAutofit fontScale="92500" lnSpcReduction="10000"/>
          </a:bodyPr>
          <a:lstStyle/>
          <a:p>
            <a:r>
              <a:rPr lang="en-IN" b="1" dirty="0">
                <a:latin typeface="Calibri" panose="020F0502020204030204" pitchFamily="34" charset="0"/>
                <a:cs typeface="Calibri" panose="020F0502020204030204" pitchFamily="34" charset="0"/>
              </a:rPr>
              <a:t>For Fashion image classification, I have used Fashion –MNIST dataset, consisting of a training set of 60,000 examples and test set of 10,000 examples. Each image is a 28 X 28 grayscale image, associated with a label from 10 classes. </a:t>
            </a:r>
          </a:p>
          <a:p>
            <a:r>
              <a:rPr lang="en-US" b="1" dirty="0">
                <a:latin typeface="Calibri" panose="020F0502020204030204" pitchFamily="34" charset="0"/>
                <a:cs typeface="Calibri" panose="020F0502020204030204" pitchFamily="34" charset="0"/>
              </a:rPr>
              <a:t>I have used the Fashion MNIST data set that is publicly available on Kaggle. It consists of a training set of 60,000 example images and a test set of 10,000 example images. Each image in the dataset has the size 28 x 28 pixels. </a:t>
            </a:r>
            <a:endParaRPr lang="en-IN" b="1" dirty="0">
              <a:latin typeface="Calibri" panose="020F0502020204030204" pitchFamily="34" charset="0"/>
              <a:cs typeface="Calibri" panose="020F0502020204030204" pitchFamily="34" charset="0"/>
            </a:endParaRPr>
          </a:p>
          <a:p>
            <a:pPr algn="ctr"/>
            <a:r>
              <a:rPr lang="en-IN" b="1" u="sng" dirty="0">
                <a:latin typeface="Calibri" panose="020F0502020204030204" pitchFamily="34" charset="0"/>
                <a:cs typeface="Calibri" panose="020F0502020204030204" pitchFamily="34" charset="0"/>
              </a:rPr>
              <a:t>LABELS </a:t>
            </a:r>
          </a:p>
          <a:p>
            <a:r>
              <a:rPr lang="en-IN" b="1" dirty="0">
                <a:latin typeface="Calibri" panose="020F0502020204030204" pitchFamily="34" charset="0"/>
                <a:cs typeface="Calibri" panose="020F0502020204030204" pitchFamily="34" charset="0"/>
              </a:rPr>
              <a:t>Each training and test example is assigned to one of the following labels: </a:t>
            </a:r>
          </a:p>
          <a:p>
            <a:r>
              <a:rPr lang="en-IN" b="1" dirty="0">
                <a:latin typeface="Calibri" panose="020F0502020204030204" pitchFamily="34" charset="0"/>
                <a:cs typeface="Calibri" panose="020F0502020204030204" pitchFamily="34" charset="0"/>
              </a:rPr>
              <a:t> 0 T-shirt/top                                                                5 Sandal </a:t>
            </a:r>
          </a:p>
          <a:p>
            <a:r>
              <a:rPr lang="en-IN" b="1" dirty="0">
                <a:latin typeface="Calibri" panose="020F0502020204030204" pitchFamily="34" charset="0"/>
                <a:cs typeface="Calibri" panose="020F0502020204030204" pitchFamily="34" charset="0"/>
              </a:rPr>
              <a:t> 1 Trouser                                                                     6 Shirt </a:t>
            </a:r>
          </a:p>
          <a:p>
            <a:r>
              <a:rPr lang="en-IN" b="1" dirty="0">
                <a:latin typeface="Calibri" panose="020F0502020204030204" pitchFamily="34" charset="0"/>
                <a:cs typeface="Calibri" panose="020F0502020204030204" pitchFamily="34" charset="0"/>
              </a:rPr>
              <a:t> 2 Pullover                                                                    7 Sneaker</a:t>
            </a:r>
          </a:p>
          <a:p>
            <a:r>
              <a:rPr lang="en-IN" b="1" dirty="0">
                <a:latin typeface="Calibri" panose="020F0502020204030204" pitchFamily="34" charset="0"/>
                <a:cs typeface="Calibri" panose="020F0502020204030204" pitchFamily="34" charset="0"/>
              </a:rPr>
              <a:t> 3 Dress                                                                         8 Bag</a:t>
            </a:r>
          </a:p>
          <a:p>
            <a:r>
              <a:rPr lang="en-IN" b="1" dirty="0">
                <a:latin typeface="Calibri" panose="020F0502020204030204" pitchFamily="34" charset="0"/>
                <a:cs typeface="Calibri" panose="020F0502020204030204" pitchFamily="34" charset="0"/>
              </a:rPr>
              <a:t> 4 Coat                                                                         9 Ankle boots</a:t>
            </a:r>
          </a:p>
        </p:txBody>
      </p:sp>
    </p:spTree>
    <p:extLst>
      <p:ext uri="{BB962C8B-B14F-4D97-AF65-F5344CB8AC3E}">
        <p14:creationId xmlns:p14="http://schemas.microsoft.com/office/powerpoint/2010/main" val="416532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1637-3036-495E-9F73-82FF54F5AC7E}"/>
              </a:ext>
            </a:extLst>
          </p:cNvPr>
          <p:cNvSpPr>
            <a:spLocks noGrp="1"/>
          </p:cNvSpPr>
          <p:nvPr>
            <p:ph type="title"/>
          </p:nvPr>
        </p:nvSpPr>
        <p:spPr>
          <a:xfrm>
            <a:off x="1066800" y="76200"/>
            <a:ext cx="10058400" cy="812800"/>
          </a:xfrm>
        </p:spPr>
        <p:txBody>
          <a:bodyPr>
            <a:normAutofit fontScale="90000"/>
          </a:bodyPr>
          <a:lstStyle/>
          <a:p>
            <a:pPr algn="ctr"/>
            <a:r>
              <a:rPr lang="en-IN" b="1" u="sng" dirty="0"/>
              <a:t>Classification model</a:t>
            </a:r>
            <a:br>
              <a:rPr lang="en-IN" b="1" u="sng" dirty="0"/>
            </a:br>
            <a:r>
              <a:rPr lang="en-IN" b="1" u="sng" dirty="0"/>
              <a:t>image classification</a:t>
            </a:r>
          </a:p>
        </p:txBody>
      </p:sp>
      <p:sp>
        <p:nvSpPr>
          <p:cNvPr id="3" name="Text Placeholder 2">
            <a:extLst>
              <a:ext uri="{FF2B5EF4-FFF2-40B4-BE49-F238E27FC236}">
                <a16:creationId xmlns:a16="http://schemas.microsoft.com/office/drawing/2014/main" id="{2AAA4970-FF9B-4CA0-8FDB-E5E33A9DACA5}"/>
              </a:ext>
            </a:extLst>
          </p:cNvPr>
          <p:cNvSpPr>
            <a:spLocks noGrp="1"/>
          </p:cNvSpPr>
          <p:nvPr>
            <p:ph type="body" idx="1"/>
          </p:nvPr>
        </p:nvSpPr>
        <p:spPr>
          <a:xfrm>
            <a:off x="328612" y="1193800"/>
            <a:ext cx="11507788" cy="5257800"/>
          </a:xfrm>
        </p:spPr>
        <p:txBody>
          <a:bodyPr/>
          <a:lstStyle/>
          <a:p>
            <a:r>
              <a:rPr lang="en-IN" b="1" dirty="0">
                <a:latin typeface="Calibri" panose="020F0502020204030204" pitchFamily="34" charset="0"/>
                <a:cs typeface="Calibri" panose="020F0502020204030204" pitchFamily="34" charset="0"/>
              </a:rPr>
              <a:t>Image Classification pipeline can be formalized as follows:</a:t>
            </a:r>
          </a:p>
          <a:p>
            <a:pPr marL="342900" indent="-342900">
              <a:buFont typeface="Arial" panose="020B0604020202020204" pitchFamily="34" charset="0"/>
              <a:buChar char="•"/>
            </a:pPr>
            <a:r>
              <a:rPr lang="en-IN" b="1" dirty="0">
                <a:latin typeface="Calibri" panose="020F0502020204030204" pitchFamily="34" charset="0"/>
                <a:cs typeface="Calibri" panose="020F0502020204030204" pitchFamily="34" charset="0"/>
              </a:rPr>
              <a:t>Input dataset named as fashion- MNIST dataset, which consist of 60,000 training images and 10,000 testing images.</a:t>
            </a:r>
          </a:p>
          <a:p>
            <a:pPr marL="342900" indent="-342900">
              <a:buFont typeface="Arial" panose="020B0604020202020204" pitchFamily="34" charset="0"/>
              <a:buChar char="•"/>
            </a:pPr>
            <a:r>
              <a:rPr lang="en-IN" b="1" dirty="0">
                <a:latin typeface="Calibri" panose="020F0502020204030204" pitchFamily="34" charset="0"/>
                <a:cs typeface="Calibri" panose="020F0502020204030204" pitchFamily="34" charset="0"/>
              </a:rPr>
              <a:t>Then , I used that training set to train the classifier to learn what everyone of the classes looks like.</a:t>
            </a:r>
          </a:p>
          <a:p>
            <a:pPr marL="342900" indent="-342900">
              <a:buFont typeface="Arial" panose="020B0604020202020204" pitchFamily="34" charset="0"/>
              <a:buChar char="•"/>
            </a:pPr>
            <a:r>
              <a:rPr lang="en-IN" b="1" dirty="0">
                <a:latin typeface="Calibri" panose="020F0502020204030204" pitchFamily="34" charset="0"/>
                <a:cs typeface="Calibri" panose="020F0502020204030204" pitchFamily="34" charset="0"/>
              </a:rPr>
              <a:t>At the end, I evaluated the  quality of the classifier by applying it to testing dataset. </a:t>
            </a:r>
          </a:p>
          <a:p>
            <a:pPr marL="342900" indent="-342900">
              <a:buFont typeface="Arial" panose="020B0604020202020204" pitchFamily="34" charset="0"/>
              <a:buChar char="•"/>
            </a:pPr>
            <a:r>
              <a:rPr lang="en-IN" b="1" dirty="0">
                <a:latin typeface="Calibri" panose="020F0502020204030204" pitchFamily="34" charset="0"/>
                <a:cs typeface="Calibri" panose="020F0502020204030204" pitchFamily="34" charset="0"/>
              </a:rPr>
              <a:t>Creation of model:</a:t>
            </a:r>
          </a:p>
          <a:p>
            <a:r>
              <a:rPr lang="en-IN" b="1" dirty="0">
                <a:latin typeface="Calibri" panose="020F0502020204030204" pitchFamily="34" charset="0"/>
                <a:cs typeface="Calibri" panose="020F0502020204030204" pitchFamily="34" charset="0"/>
              </a:rPr>
              <a:t>		- I have created 3 layers Convolutional Neural Network for accuracy.</a:t>
            </a:r>
          </a:p>
          <a:p>
            <a:r>
              <a:rPr lang="en-IN" b="1" dirty="0">
                <a:latin typeface="Calibri" panose="020F0502020204030204" pitchFamily="34" charset="0"/>
                <a:cs typeface="Calibri" panose="020F0502020204030204" pitchFamily="34" charset="0"/>
              </a:rPr>
              <a:t>		- CNN Sequential model, I have used here 2D convolutional layer, this layer created a convolutional kernel  that is convolved with the layer input to produce a tensor of outputs.  When using first layer in a model, provide the keyword argument </a:t>
            </a:r>
            <a:r>
              <a:rPr lang="en-IN" b="1" dirty="0" err="1">
                <a:latin typeface="Calibri" panose="020F0502020204030204" pitchFamily="34" charset="0"/>
                <a:cs typeface="Calibri" panose="020F0502020204030204" pitchFamily="34" charset="0"/>
              </a:rPr>
              <a:t>input_shape</a:t>
            </a:r>
            <a:r>
              <a:rPr lang="en-IN" b="1" dirty="0">
                <a:latin typeface="Calibri" panose="020F0502020204030204" pitchFamily="34" charset="0"/>
                <a:cs typeface="Calibri" panose="020F0502020204030204" pitchFamily="34" charset="0"/>
              </a:rPr>
              <a:t> as tuple of integers, which does not include the batch axis. In my case it is (28, 28, 1).</a:t>
            </a:r>
          </a:p>
        </p:txBody>
      </p:sp>
    </p:spTree>
    <p:extLst>
      <p:ext uri="{BB962C8B-B14F-4D97-AF65-F5344CB8AC3E}">
        <p14:creationId xmlns:p14="http://schemas.microsoft.com/office/powerpoint/2010/main" val="113073683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2252</TotalTime>
  <Words>1208</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Slice</vt:lpstr>
      <vt:lpstr>PowerPoint Presentation</vt:lpstr>
      <vt:lpstr>Content</vt:lpstr>
      <vt:lpstr>abstract</vt:lpstr>
      <vt:lpstr>introduction</vt:lpstr>
      <vt:lpstr>purpose</vt:lpstr>
      <vt:lpstr>Flow of Application </vt:lpstr>
      <vt:lpstr>PowerPoint Presentation</vt:lpstr>
      <vt:lpstr>Dataset</vt:lpstr>
      <vt:lpstr>Classification model image classification</vt:lpstr>
      <vt:lpstr>Model summary </vt:lpstr>
      <vt:lpstr>Model fitting</vt:lpstr>
      <vt:lpstr>Flow Chart of Web application</vt:lpstr>
      <vt:lpstr>Flowchart of deep cnn</vt:lpstr>
      <vt:lpstr>Output: first page of web app</vt:lpstr>
      <vt:lpstr>Here, we choose the file of image:</vt:lpstr>
      <vt:lpstr>First, I have selected image of pullover, and its predicted corrected.</vt:lpstr>
      <vt:lpstr>Second, I have selected the image of sandal, and it again predicted correct.</vt:lpstr>
      <vt:lpstr>Future scope</vt:lpstr>
      <vt:lpstr>Advantages of apparel detection: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saini</dc:creator>
  <cp:lastModifiedBy>shivani saini</cp:lastModifiedBy>
  <cp:revision>30</cp:revision>
  <dcterms:created xsi:type="dcterms:W3CDTF">2020-09-04T10:44:44Z</dcterms:created>
  <dcterms:modified xsi:type="dcterms:W3CDTF">2020-09-06T16:07:11Z</dcterms:modified>
</cp:coreProperties>
</file>