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91" r:id="rId11"/>
    <p:sldId id="265" r:id="rId12"/>
    <p:sldId id="266" r:id="rId13"/>
    <p:sldId id="269" r:id="rId14"/>
    <p:sldId id="267" r:id="rId15"/>
    <p:sldId id="289" r:id="rId16"/>
    <p:sldId id="290"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92" r:id="rId36"/>
    <p:sldId id="293" r:id="rId37"/>
    <p:sldId id="294"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7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F8B6-4B5D-4C70-8B63-F705932E9FC6}"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DA823-B7C9-4323-8EF8-4A963379504A}" type="slidenum">
              <a:rPr lang="en-IN" smtClean="0"/>
              <a:t>‹#›</a:t>
            </a:fld>
            <a:endParaRPr lang="en-IN"/>
          </a:p>
        </p:txBody>
      </p:sp>
    </p:spTree>
    <p:extLst>
      <p:ext uri="{BB962C8B-B14F-4D97-AF65-F5344CB8AC3E}">
        <p14:creationId xmlns:p14="http://schemas.microsoft.com/office/powerpoint/2010/main" val="168837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4DA823-B7C9-4323-8EF8-4A963379504A}" type="slidenum">
              <a:rPr lang="en-IN" smtClean="0"/>
              <a:t>28</a:t>
            </a:fld>
            <a:endParaRPr lang="en-IN"/>
          </a:p>
        </p:txBody>
      </p:sp>
    </p:spTree>
    <p:extLst>
      <p:ext uri="{BB962C8B-B14F-4D97-AF65-F5344CB8AC3E}">
        <p14:creationId xmlns:p14="http://schemas.microsoft.com/office/powerpoint/2010/main" val="111720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4DA823-B7C9-4323-8EF8-4A963379504A}" type="slidenum">
              <a:rPr lang="en-IN" smtClean="0"/>
              <a:t>31</a:t>
            </a:fld>
            <a:endParaRPr lang="en-IN"/>
          </a:p>
        </p:txBody>
      </p:sp>
    </p:spTree>
    <p:extLst>
      <p:ext uri="{BB962C8B-B14F-4D97-AF65-F5344CB8AC3E}">
        <p14:creationId xmlns:p14="http://schemas.microsoft.com/office/powerpoint/2010/main" val="2899690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08E8272-F1CF-41E5-B0BF-0CCC4C348B18}" type="datetimeFigureOut">
              <a:rPr lang="en-IN" smtClean="0"/>
              <a:t>21-05-2024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4462D32-D106-4585-BC9F-E7DC34839BC8}"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5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E8272-F1CF-41E5-B0BF-0CCC4C348B18}"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462D32-D106-4585-BC9F-E7DC34839BC8}" type="slidenum">
              <a:rPr lang="en-IN" smtClean="0"/>
              <a:t>‹#›</a:t>
            </a:fld>
            <a:endParaRPr lang="en-IN"/>
          </a:p>
        </p:txBody>
      </p:sp>
    </p:spTree>
    <p:extLst>
      <p:ext uri="{BB962C8B-B14F-4D97-AF65-F5344CB8AC3E}">
        <p14:creationId xmlns:p14="http://schemas.microsoft.com/office/powerpoint/2010/main" val="406591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E8272-F1CF-41E5-B0BF-0CCC4C348B18}"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462D32-D106-4585-BC9F-E7DC34839BC8}" type="slidenum">
              <a:rPr lang="en-IN" smtClean="0"/>
              <a:t>‹#›</a:t>
            </a:fld>
            <a:endParaRPr lang="en-IN"/>
          </a:p>
        </p:txBody>
      </p:sp>
    </p:spTree>
    <p:extLst>
      <p:ext uri="{BB962C8B-B14F-4D97-AF65-F5344CB8AC3E}">
        <p14:creationId xmlns:p14="http://schemas.microsoft.com/office/powerpoint/2010/main" val="42204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E8272-F1CF-41E5-B0BF-0CCC4C348B18}"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462D32-D106-4585-BC9F-E7DC34839BC8}" type="slidenum">
              <a:rPr lang="en-IN" smtClean="0"/>
              <a:t>‹#›</a:t>
            </a:fld>
            <a:endParaRPr lang="en-IN"/>
          </a:p>
        </p:txBody>
      </p:sp>
    </p:spTree>
    <p:extLst>
      <p:ext uri="{BB962C8B-B14F-4D97-AF65-F5344CB8AC3E}">
        <p14:creationId xmlns:p14="http://schemas.microsoft.com/office/powerpoint/2010/main" val="197384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E8272-F1CF-41E5-B0BF-0CCC4C348B18}"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462D32-D106-4585-BC9F-E7DC34839BC8}"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31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8E8272-F1CF-41E5-B0BF-0CCC4C348B18}"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62D32-D106-4585-BC9F-E7DC34839BC8}" type="slidenum">
              <a:rPr lang="en-IN" smtClean="0"/>
              <a:t>‹#›</a:t>
            </a:fld>
            <a:endParaRPr lang="en-IN"/>
          </a:p>
        </p:txBody>
      </p:sp>
    </p:spTree>
    <p:extLst>
      <p:ext uri="{BB962C8B-B14F-4D97-AF65-F5344CB8AC3E}">
        <p14:creationId xmlns:p14="http://schemas.microsoft.com/office/powerpoint/2010/main" val="94937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8E8272-F1CF-41E5-B0BF-0CCC4C348B18}" type="datetimeFigureOut">
              <a:rPr lang="en-IN" smtClean="0"/>
              <a:t>21-05-2024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462D32-D106-4585-BC9F-E7DC34839BC8}" type="slidenum">
              <a:rPr lang="en-IN" smtClean="0"/>
              <a:t>‹#›</a:t>
            </a:fld>
            <a:endParaRPr lang="en-IN"/>
          </a:p>
        </p:txBody>
      </p:sp>
    </p:spTree>
    <p:extLst>
      <p:ext uri="{BB962C8B-B14F-4D97-AF65-F5344CB8AC3E}">
        <p14:creationId xmlns:p14="http://schemas.microsoft.com/office/powerpoint/2010/main" val="95784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8E8272-F1CF-41E5-B0BF-0CCC4C348B18}" type="datetimeFigureOut">
              <a:rPr lang="en-IN" smtClean="0"/>
              <a:t>21-05-2024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462D32-D106-4585-BC9F-E7DC34839BC8}" type="slidenum">
              <a:rPr lang="en-IN" smtClean="0"/>
              <a:t>‹#›</a:t>
            </a:fld>
            <a:endParaRPr lang="en-IN"/>
          </a:p>
        </p:txBody>
      </p:sp>
    </p:spTree>
    <p:extLst>
      <p:ext uri="{BB962C8B-B14F-4D97-AF65-F5344CB8AC3E}">
        <p14:creationId xmlns:p14="http://schemas.microsoft.com/office/powerpoint/2010/main" val="394769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E8272-F1CF-41E5-B0BF-0CCC4C348B18}" type="datetimeFigureOut">
              <a:rPr lang="en-IN" smtClean="0"/>
              <a:t>21-05-2024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462D32-D106-4585-BC9F-E7DC34839BC8}" type="slidenum">
              <a:rPr lang="en-IN" smtClean="0"/>
              <a:t>‹#›</a:t>
            </a:fld>
            <a:endParaRPr lang="en-IN"/>
          </a:p>
        </p:txBody>
      </p:sp>
    </p:spTree>
    <p:extLst>
      <p:ext uri="{BB962C8B-B14F-4D97-AF65-F5344CB8AC3E}">
        <p14:creationId xmlns:p14="http://schemas.microsoft.com/office/powerpoint/2010/main" val="250730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8E8272-F1CF-41E5-B0BF-0CCC4C348B18}"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62D32-D106-4585-BC9F-E7DC34839BC8}" type="slidenum">
              <a:rPr lang="en-IN" smtClean="0"/>
              <a:t>‹#›</a:t>
            </a:fld>
            <a:endParaRPr lang="en-IN"/>
          </a:p>
        </p:txBody>
      </p:sp>
    </p:spTree>
    <p:extLst>
      <p:ext uri="{BB962C8B-B14F-4D97-AF65-F5344CB8AC3E}">
        <p14:creationId xmlns:p14="http://schemas.microsoft.com/office/powerpoint/2010/main" val="85344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8E8272-F1CF-41E5-B0BF-0CCC4C348B18}"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462D32-D106-4585-BC9F-E7DC34839BC8}" type="slidenum">
              <a:rPr lang="en-IN" smtClean="0"/>
              <a:t>‹#›</a:t>
            </a:fld>
            <a:endParaRPr lang="en-IN"/>
          </a:p>
        </p:txBody>
      </p:sp>
    </p:spTree>
    <p:extLst>
      <p:ext uri="{BB962C8B-B14F-4D97-AF65-F5344CB8AC3E}">
        <p14:creationId xmlns:p14="http://schemas.microsoft.com/office/powerpoint/2010/main" val="3000976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08E8272-F1CF-41E5-B0BF-0CCC4C348B18}" type="datetimeFigureOut">
              <a:rPr lang="en-IN" smtClean="0"/>
              <a:t>21-05-2024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4462D32-D106-4585-BC9F-E7DC34839BC8}" type="slidenum">
              <a:rPr lang="en-IN" smtClean="0"/>
              <a:t>‹#›</a:t>
            </a:fld>
            <a:endParaRPr lang="en-IN"/>
          </a:p>
        </p:txBody>
      </p:sp>
    </p:spTree>
    <p:extLst>
      <p:ext uri="{BB962C8B-B14F-4D97-AF65-F5344CB8AC3E}">
        <p14:creationId xmlns:p14="http://schemas.microsoft.com/office/powerpoint/2010/main" val="3974934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A969-CCB1-8A13-59B3-07A1E7805AAC}"/>
              </a:ext>
            </a:extLst>
          </p:cNvPr>
          <p:cNvSpPr>
            <a:spLocks noGrp="1"/>
          </p:cNvSpPr>
          <p:nvPr>
            <p:ph type="ctrTitle"/>
          </p:nvPr>
        </p:nvSpPr>
        <p:spPr>
          <a:xfrm>
            <a:off x="1524000" y="235670"/>
            <a:ext cx="9144000" cy="3031405"/>
          </a:xfrm>
        </p:spPr>
        <p:txBody>
          <a:bodyPr>
            <a:normAutofit/>
          </a:bodyPr>
          <a:lstStyle/>
          <a:p>
            <a:pPr>
              <a:lnSpc>
                <a:spcPct val="100000"/>
              </a:lnSpc>
            </a:pPr>
            <a:r>
              <a:rPr lang="en-IN" sz="3600" cap="none" dirty="0">
                <a:latin typeface="Times New Roman" panose="02020603050405020304" pitchFamily="18" charset="0"/>
                <a:cs typeface="Times New Roman" panose="02020603050405020304" pitchFamily="18" charset="0"/>
              </a:rPr>
              <a:t>Final Year Project Presentation</a:t>
            </a:r>
            <a:br>
              <a:rPr lang="en-IN" sz="3600" dirty="0">
                <a:latin typeface="Times New Roman" panose="02020603050405020304" pitchFamily="18" charset="0"/>
                <a:cs typeface="Times New Roman" panose="02020603050405020304" pitchFamily="18" charset="0"/>
              </a:rPr>
            </a:br>
            <a:r>
              <a:rPr lang="en-IN" sz="3600" cap="none" dirty="0">
                <a:latin typeface="Times New Roman" panose="02020603050405020304" pitchFamily="18" charset="0"/>
                <a:cs typeface="Times New Roman" panose="02020603050405020304" pitchFamily="18" charset="0"/>
              </a:rPr>
              <a:t>On</a:t>
            </a:r>
            <a:br>
              <a:rPr lang="en-IN" sz="36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WAKEGUARD: DROWSINESS DETECTION &amp; ALARM SYSTEM</a:t>
            </a:r>
          </a:p>
        </p:txBody>
      </p:sp>
      <p:sp>
        <p:nvSpPr>
          <p:cNvPr id="3" name="Subtitle 2">
            <a:extLst>
              <a:ext uri="{FF2B5EF4-FFF2-40B4-BE49-F238E27FC236}">
                <a16:creationId xmlns:a16="http://schemas.microsoft.com/office/drawing/2014/main" id="{1B073F99-AC17-FC47-2A9C-463249AA1144}"/>
              </a:ext>
            </a:extLst>
          </p:cNvPr>
          <p:cNvSpPr>
            <a:spLocks noGrp="1"/>
          </p:cNvSpPr>
          <p:nvPr>
            <p:ph type="subTitle" idx="1"/>
          </p:nvPr>
        </p:nvSpPr>
        <p:spPr>
          <a:xfrm>
            <a:off x="904875" y="4076700"/>
            <a:ext cx="10782300" cy="1937600"/>
          </a:xfrm>
        </p:spPr>
        <p:txBody>
          <a:bodyPr>
            <a:normAutofit fontScale="92500" lnSpcReduction="20000"/>
          </a:bodyPr>
          <a:lstStyle/>
          <a:p>
            <a:pPr algn="l"/>
            <a:r>
              <a:rPr lang="en-IN" sz="2000" b="1" u="sng" dirty="0">
                <a:latin typeface="Times New Roman" panose="02020603050405020304" pitchFamily="18" charset="0"/>
                <a:cs typeface="Times New Roman" panose="02020603050405020304" pitchFamily="18" charset="0"/>
              </a:rPr>
              <a:t>Presented by:</a:t>
            </a:r>
            <a:r>
              <a:rPr lang="en-IN" sz="2000" dirty="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Guided by:</a:t>
            </a:r>
          </a:p>
          <a:p>
            <a:pPr algn="l"/>
            <a:r>
              <a:rPr lang="en-IN" sz="2000" dirty="0">
                <a:latin typeface="Times New Roman" panose="02020603050405020304" pitchFamily="18" charset="0"/>
                <a:cs typeface="Times New Roman" panose="02020603050405020304" pitchFamily="18" charset="0"/>
              </a:rPr>
              <a:t>Archana </a:t>
            </a:r>
            <a:r>
              <a:rPr lang="en-IN" sz="2000" dirty="0" err="1">
                <a:latin typeface="Times New Roman" panose="02020603050405020304" pitchFamily="18" charset="0"/>
                <a:cs typeface="Times New Roman" panose="02020603050405020304" pitchFamily="18" charset="0"/>
              </a:rPr>
              <a:t>Chawala</a:t>
            </a:r>
            <a:r>
              <a:rPr lang="en-IN" sz="2000" dirty="0">
                <a:latin typeface="Times New Roman" panose="02020603050405020304" pitchFamily="18" charset="0"/>
                <a:cs typeface="Times New Roman" panose="02020603050405020304" pitchFamily="18" charset="0"/>
              </a:rPr>
              <a:t> (CSE/20/10)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Rajat </a:t>
            </a:r>
            <a:r>
              <a:rPr lang="en-IN" sz="2000" dirty="0" err="1">
                <a:latin typeface="Times New Roman" panose="02020603050405020304" pitchFamily="18" charset="0"/>
                <a:cs typeface="Times New Roman" panose="02020603050405020304" pitchFamily="18" charset="0"/>
              </a:rPr>
              <a:t>Subhra</a:t>
            </a:r>
            <a:r>
              <a:rPr lang="en-IN" sz="2000" dirty="0">
                <a:latin typeface="Times New Roman" panose="02020603050405020304" pitchFamily="18" charset="0"/>
                <a:cs typeface="Times New Roman" panose="02020603050405020304" pitchFamily="18" charset="0"/>
              </a:rPr>
              <a:t> Goswami      </a:t>
            </a:r>
          </a:p>
          <a:p>
            <a:pPr algn="l"/>
            <a:r>
              <a:rPr lang="en-IN" sz="2000" dirty="0">
                <a:latin typeface="Times New Roman" panose="02020603050405020304" pitchFamily="18" charset="0"/>
                <a:cs typeface="Times New Roman" panose="02020603050405020304" pitchFamily="18" charset="0"/>
              </a:rPr>
              <a:t>Gaurav Dev (CSE/20/25)                                               			Associate Professor</a:t>
            </a:r>
          </a:p>
          <a:p>
            <a:pPr algn="l"/>
            <a:r>
              <a:rPr lang="en-IN" sz="2000" dirty="0">
                <a:latin typeface="Times New Roman" panose="02020603050405020304" pitchFamily="18" charset="0"/>
                <a:cs typeface="Times New Roman" panose="02020603050405020304" pitchFamily="18" charset="0"/>
              </a:rPr>
              <a:t>Shivani Agrawal (CSE/20/36)                                        			Dept. of CSE </a:t>
            </a:r>
          </a:p>
          <a:p>
            <a:pPr algn="l"/>
            <a:r>
              <a:rPr lang="en-IN" sz="2000" dirty="0">
                <a:latin typeface="Times New Roman" panose="02020603050405020304" pitchFamily="18" charset="0"/>
                <a:cs typeface="Times New Roman" panose="02020603050405020304" pitchFamily="18" charset="0"/>
              </a:rPr>
              <a:t>                                                                                        			NIT Arunachal Pradesh</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EAF07AB-02A6-86DF-04DF-7F1A8A831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63246" y="357377"/>
            <a:ext cx="1455420" cy="1378585"/>
          </a:xfrm>
          <a:prstGeom prst="rect">
            <a:avLst/>
          </a:prstGeom>
          <a:noFill/>
        </p:spPr>
      </p:pic>
    </p:spTree>
    <p:extLst>
      <p:ext uri="{BB962C8B-B14F-4D97-AF65-F5344CB8AC3E}">
        <p14:creationId xmlns:p14="http://schemas.microsoft.com/office/powerpoint/2010/main" val="280133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E4784-75FD-7136-E7F2-6710236EA9CC}"/>
              </a:ext>
            </a:extLst>
          </p:cNvPr>
          <p:cNvSpPr>
            <a:spLocks noGrp="1"/>
          </p:cNvSpPr>
          <p:nvPr>
            <p:ph idx="1"/>
          </p:nvPr>
        </p:nvSpPr>
        <p:spPr>
          <a:xfrm>
            <a:off x="1143000" y="1038224"/>
            <a:ext cx="9872871" cy="5057775"/>
          </a:xfrm>
        </p:spPr>
        <p:txBody>
          <a:bodyPr>
            <a:normAutofit/>
          </a:bodyPr>
          <a:lstStyle/>
          <a:p>
            <a:pPr algn="just"/>
            <a:r>
              <a:rPr lang="en-GB" sz="2400" b="1" dirty="0">
                <a:latin typeface="Times New Roman" panose="02020603050405020304" pitchFamily="18" charset="0"/>
                <a:cs typeface="Times New Roman" panose="02020603050405020304" pitchFamily="18" charset="0"/>
              </a:rPr>
              <a:t>Testing: </a:t>
            </a:r>
            <a:r>
              <a:rPr lang="en-GB" sz="2400" dirty="0">
                <a:latin typeface="Times New Roman" panose="02020603050405020304" pitchFamily="18" charset="0"/>
                <a:cs typeface="Times New Roman" panose="02020603050405020304" pitchFamily="18" charset="0"/>
              </a:rPr>
              <a:t>The model is evaluated on a distinct test dataset to assess its generalizability and performance post-training.</a:t>
            </a:r>
          </a:p>
          <a:p>
            <a:pPr algn="just"/>
            <a:r>
              <a:rPr lang="en-GB" sz="2400" b="1" dirty="0">
                <a:latin typeface="Times New Roman" panose="02020603050405020304" pitchFamily="18" charset="0"/>
                <a:cs typeface="Times New Roman" panose="02020603050405020304" pitchFamily="18" charset="0"/>
              </a:rPr>
              <a:t>Detection of Unknown Images: </a:t>
            </a:r>
            <a:r>
              <a:rPr lang="en-GB" sz="2400" dirty="0">
                <a:latin typeface="Times New Roman" panose="02020603050405020304" pitchFamily="18" charset="0"/>
                <a:cs typeface="Times New Roman" panose="02020603050405020304" pitchFamily="18" charset="0"/>
              </a:rPr>
              <a:t>After training, the accurate model uses the </a:t>
            </a:r>
            <a:r>
              <a:rPr lang="en-GB" sz="2400" dirty="0" err="1">
                <a:latin typeface="Times New Roman" panose="02020603050405020304" pitchFamily="18" charset="0"/>
                <a:cs typeface="Times New Roman" panose="02020603050405020304" pitchFamily="18" charset="0"/>
              </a:rPr>
              <a:t>Haarcascade</a:t>
            </a:r>
            <a:r>
              <a:rPr lang="en-GB" sz="2400" dirty="0">
                <a:latin typeface="Times New Roman" panose="02020603050405020304" pitchFamily="18" charset="0"/>
                <a:cs typeface="Times New Roman" panose="02020603050405020304" pitchFamily="18" charset="0"/>
              </a:rPr>
              <a:t> frontal detector to identify and crop the facial region to extract eye images for detecting eye states in unknown images.</a:t>
            </a:r>
          </a:p>
          <a:p>
            <a:pPr algn="just"/>
            <a:r>
              <a:rPr lang="en-GB" sz="2400" b="1" dirty="0">
                <a:latin typeface="Times New Roman" panose="02020603050405020304" pitchFamily="18" charset="0"/>
                <a:cs typeface="Times New Roman" panose="02020603050405020304" pitchFamily="18" charset="0"/>
              </a:rPr>
              <a:t>Eye State Classification: </a:t>
            </a:r>
            <a:r>
              <a:rPr lang="en-GB" sz="2400" dirty="0">
                <a:latin typeface="Times New Roman" panose="02020603050405020304" pitchFamily="18" charset="0"/>
                <a:cs typeface="Times New Roman" panose="02020603050405020304" pitchFamily="18" charset="0"/>
              </a:rPr>
              <a:t>Using the trained model, the system identifies the eye state (awake/sleepy) using learned patterns and attributes. If the drowsy state continues for particular time frames then the alarm is activated.</a:t>
            </a:r>
            <a:endParaRPr lang="en-IN" sz="2400" dirty="0">
              <a:latin typeface="Times New Roman" panose="02020603050405020304" pitchFamily="18"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144170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298807-A3D0-3CD3-11F2-BC80C53CE9CA}"/>
              </a:ext>
            </a:extLst>
          </p:cNvPr>
          <p:cNvPicPr>
            <a:picLocks noGrp="1" noChangeAspect="1"/>
          </p:cNvPicPr>
          <p:nvPr>
            <p:ph idx="1"/>
          </p:nvPr>
        </p:nvPicPr>
        <p:blipFill>
          <a:blip r:embed="rId2"/>
          <a:stretch>
            <a:fillRect/>
          </a:stretch>
        </p:blipFill>
        <p:spPr>
          <a:xfrm>
            <a:off x="5010151" y="392667"/>
            <a:ext cx="3305174" cy="5526915"/>
          </a:xfrm>
          <a:prstGeom prst="rect">
            <a:avLst/>
          </a:prstGeom>
        </p:spPr>
      </p:pic>
      <p:sp>
        <p:nvSpPr>
          <p:cNvPr id="6" name="TextBox 5">
            <a:extLst>
              <a:ext uri="{FF2B5EF4-FFF2-40B4-BE49-F238E27FC236}">
                <a16:creationId xmlns:a16="http://schemas.microsoft.com/office/drawing/2014/main" id="{96598AB7-C4F8-AFF6-05B7-5B416B186DBC}"/>
              </a:ext>
            </a:extLst>
          </p:cNvPr>
          <p:cNvSpPr txBox="1"/>
          <p:nvPr/>
        </p:nvSpPr>
        <p:spPr>
          <a:xfrm>
            <a:off x="2352675" y="6096000"/>
            <a:ext cx="8458200" cy="369332"/>
          </a:xfrm>
          <a:prstGeom prst="rect">
            <a:avLst/>
          </a:prstGeom>
          <a:noFill/>
        </p:spPr>
        <p:txBody>
          <a:bodyPr wrap="square" rtlCol="0">
            <a:spAutoFit/>
          </a:bodyPr>
          <a:lstStyle/>
          <a:p>
            <a:pPr algn="ctr"/>
            <a:r>
              <a:rPr lang="en-IN" dirty="0"/>
              <a:t>      </a:t>
            </a:r>
            <a:r>
              <a:rPr lang="en-IN" i="1" dirty="0">
                <a:latin typeface="Times New Roman" panose="02020603050405020304" pitchFamily="18" charset="0"/>
                <a:cs typeface="Times New Roman" panose="02020603050405020304" pitchFamily="18" charset="0"/>
              </a:rPr>
              <a:t>Flowchart illustrating deep learning based implementation</a:t>
            </a:r>
          </a:p>
        </p:txBody>
      </p:sp>
    </p:spTree>
    <p:extLst>
      <p:ext uri="{BB962C8B-B14F-4D97-AF65-F5344CB8AC3E}">
        <p14:creationId xmlns:p14="http://schemas.microsoft.com/office/powerpoint/2010/main" val="61397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563-3EC7-E3BD-858D-E59890471FDF}"/>
              </a:ext>
            </a:extLst>
          </p:cNvPr>
          <p:cNvSpPr>
            <a:spLocks noGrp="1"/>
          </p:cNvSpPr>
          <p:nvPr>
            <p:ph type="title"/>
          </p:nvPr>
        </p:nvSpPr>
        <p:spPr/>
        <p:txBody>
          <a:bodyPr>
            <a:normAutofit/>
          </a:bodyPr>
          <a:lstStyle/>
          <a:p>
            <a:r>
              <a:rPr lang="en-IN" sz="4000" b="1" u="sng" dirty="0" err="1">
                <a:latin typeface="Times New Roman" panose="02020603050405020304" pitchFamily="18" charset="0"/>
                <a:cs typeface="Times New Roman" panose="02020603050405020304" pitchFamily="18" charset="0"/>
              </a:rPr>
              <a:t>Dlib</a:t>
            </a:r>
            <a:r>
              <a:rPr lang="en-IN" sz="4000" b="1" u="sng" dirty="0">
                <a:latin typeface="Times New Roman" panose="02020603050405020304" pitchFamily="18" charset="0"/>
                <a:cs typeface="Times New Roman" panose="02020603050405020304" pitchFamily="18" charset="0"/>
              </a:rPr>
              <a:t> based Implementation</a:t>
            </a:r>
          </a:p>
        </p:txBody>
      </p:sp>
      <p:sp>
        <p:nvSpPr>
          <p:cNvPr id="3" name="Content Placeholder 2">
            <a:extLst>
              <a:ext uri="{FF2B5EF4-FFF2-40B4-BE49-F238E27FC236}">
                <a16:creationId xmlns:a16="http://schemas.microsoft.com/office/drawing/2014/main" id="{35FDE213-77EE-8503-1FA5-D9AC2B542921}"/>
              </a:ext>
            </a:extLst>
          </p:cNvPr>
          <p:cNvSpPr>
            <a:spLocks noGrp="1"/>
          </p:cNvSpPr>
          <p:nvPr>
            <p:ph idx="1"/>
          </p:nvPr>
        </p:nvSpPr>
        <p:spPr/>
        <p:txBody>
          <a:bodyPr>
            <a:normAutofit fontScale="92500" lnSpcReduction="10000"/>
          </a:bodyPr>
          <a:lstStyle/>
          <a:p>
            <a:pPr algn="just"/>
            <a:r>
              <a:rPr lang="en-GB" sz="2600" b="1" dirty="0">
                <a:latin typeface="Times New Roman" panose="02020603050405020304" pitchFamily="18" charset="0"/>
                <a:cs typeface="Times New Roman" panose="02020603050405020304" pitchFamily="18" charset="0"/>
              </a:rPr>
              <a:t>Camera Interface Setup</a:t>
            </a:r>
            <a:r>
              <a:rPr lang="en-IN" sz="2600" b="1" dirty="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The proposed model begins with OpenCV-generated camera interface, activating and capturing images.</a:t>
            </a:r>
            <a:endParaRPr lang="en-IN" sz="2600" dirty="0">
              <a:latin typeface="Times New Roman" panose="02020603050405020304" pitchFamily="18" charset="0"/>
              <a:cs typeface="Times New Roman" panose="02020603050405020304" pitchFamily="18" charset="0"/>
            </a:endParaRPr>
          </a:p>
          <a:p>
            <a:pPr algn="just"/>
            <a:r>
              <a:rPr lang="en-IN" sz="2600" b="1" dirty="0">
                <a:latin typeface="Times New Roman" panose="02020603050405020304" pitchFamily="18" charset="0"/>
                <a:cs typeface="Times New Roman" panose="02020603050405020304" pitchFamily="18" charset="0"/>
              </a:rPr>
              <a:t>Image Processing: </a:t>
            </a:r>
            <a:r>
              <a:rPr lang="en-GB" sz="2600" dirty="0">
                <a:latin typeface="Times New Roman" panose="02020603050405020304" pitchFamily="18" charset="0"/>
                <a:cs typeface="Times New Roman" panose="02020603050405020304" pitchFamily="18" charset="0"/>
              </a:rPr>
              <a:t>Identify 68 face landmarks using </a:t>
            </a:r>
            <a:r>
              <a:rPr lang="en-GB" sz="2600" dirty="0" err="1">
                <a:latin typeface="Times New Roman" panose="02020603050405020304" pitchFamily="18" charset="0"/>
                <a:cs typeface="Times New Roman" panose="02020603050405020304" pitchFamily="18" charset="0"/>
              </a:rPr>
              <a:t>Dlib</a:t>
            </a:r>
            <a:r>
              <a:rPr lang="en-GB" sz="2600" dirty="0">
                <a:latin typeface="Times New Roman" panose="02020603050405020304" pitchFamily="18" charset="0"/>
                <a:cs typeface="Times New Roman" panose="02020603050405020304" pitchFamily="18" charset="0"/>
              </a:rPr>
              <a:t> shape predictor from collected photos to determine Eye Aspect Ratio (EAR) and locate eye regions.</a:t>
            </a:r>
            <a:endParaRPr lang="en-IN" sz="2600" dirty="0">
              <a:latin typeface="Times New Roman" panose="02020603050405020304" pitchFamily="18" charset="0"/>
              <a:cs typeface="Times New Roman" panose="02020603050405020304" pitchFamily="18" charset="0"/>
            </a:endParaRPr>
          </a:p>
          <a:p>
            <a:pPr algn="just"/>
            <a:r>
              <a:rPr lang="en-IN" sz="2600" b="1" dirty="0">
                <a:latin typeface="Times New Roman" panose="02020603050405020304" pitchFamily="18" charset="0"/>
                <a:cs typeface="Times New Roman" panose="02020603050405020304" pitchFamily="18" charset="0"/>
              </a:rPr>
              <a:t>Detection of Drowsiness: </a:t>
            </a:r>
            <a:r>
              <a:rPr lang="en-GB" sz="2600" dirty="0">
                <a:latin typeface="Times New Roman" panose="02020603050405020304" pitchFamily="18" charset="0"/>
                <a:cs typeface="Times New Roman" panose="02020603050405020304" pitchFamily="18" charset="0"/>
              </a:rPr>
              <a:t>System triggers alarm if EAR remains below threshold for consecutive frames, sounding buzzer and displaying alert message.</a:t>
            </a:r>
            <a:endParaRPr lang="en-IN" sz="2600" dirty="0">
              <a:latin typeface="Times New Roman" panose="02020603050405020304" pitchFamily="18" charset="0"/>
              <a:cs typeface="Times New Roman" panose="02020603050405020304" pitchFamily="18" charset="0"/>
            </a:endParaRPr>
          </a:p>
          <a:p>
            <a:pPr algn="just"/>
            <a:r>
              <a:rPr lang="en-IN" sz="2600" b="1" dirty="0">
                <a:latin typeface="Times New Roman" panose="02020603050405020304" pitchFamily="18" charset="0"/>
                <a:cs typeface="Times New Roman" panose="02020603050405020304" pitchFamily="18" charset="0"/>
              </a:rPr>
              <a:t>System Reaction: </a:t>
            </a:r>
            <a:r>
              <a:rPr lang="en-IN" sz="2600" dirty="0">
                <a:latin typeface="Times New Roman" panose="02020603050405020304" pitchFamily="18" charset="0"/>
                <a:cs typeface="Times New Roman" panose="02020603050405020304" pitchFamily="18" charset="0"/>
              </a:rPr>
              <a:t>The system will continue taking pictures discreetly while keeping an eye out for any indications of sleepiness if it does not discover any.</a:t>
            </a:r>
          </a:p>
          <a:p>
            <a:pPr marL="0" indent="0" algn="just">
              <a:buNone/>
            </a:pPr>
            <a:endParaRPr lang="en-IN" dirty="0"/>
          </a:p>
        </p:txBody>
      </p:sp>
    </p:spTree>
    <p:extLst>
      <p:ext uri="{BB962C8B-B14F-4D97-AF65-F5344CB8AC3E}">
        <p14:creationId xmlns:p14="http://schemas.microsoft.com/office/powerpoint/2010/main" val="165680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0B2D-2D15-5B0F-0E94-A8C6F1346C92}"/>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EAR Calculation</a:t>
            </a:r>
          </a:p>
        </p:txBody>
      </p:sp>
      <p:sp>
        <p:nvSpPr>
          <p:cNvPr id="3" name="Content Placeholder 2">
            <a:extLst>
              <a:ext uri="{FF2B5EF4-FFF2-40B4-BE49-F238E27FC236}">
                <a16:creationId xmlns:a16="http://schemas.microsoft.com/office/drawing/2014/main" id="{4D1286BD-9A54-FC28-B24D-C149BCBBBB8E}"/>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Using frontal face detector of </a:t>
            </a:r>
            <a:r>
              <a:rPr lang="en-IN" sz="2400" dirty="0" err="1">
                <a:latin typeface="Times New Roman" panose="02020603050405020304" pitchFamily="18" charset="0"/>
                <a:cs typeface="Times New Roman" panose="02020603050405020304" pitchFamily="18" charset="0"/>
              </a:rPr>
              <a:t>Dlib</a:t>
            </a:r>
            <a:r>
              <a:rPr lang="en-IN" sz="2400" dirty="0">
                <a:latin typeface="Times New Roman" panose="02020603050405020304" pitchFamily="18" charset="0"/>
                <a:cs typeface="Times New Roman" panose="02020603050405020304" pitchFamily="18" charset="0"/>
              </a:rPr>
              <a:t>, a sequence of 68 facial landmarks points is mapped.</a:t>
            </a:r>
          </a:p>
          <a:p>
            <a:pPr algn="just"/>
            <a:r>
              <a:rPr lang="en-IN" sz="2400" dirty="0">
                <a:latin typeface="Times New Roman" panose="02020603050405020304" pitchFamily="18" charset="0"/>
                <a:cs typeface="Times New Roman" panose="02020603050405020304" pitchFamily="18" charset="0"/>
              </a:rPr>
              <a:t>From these 68 points, our region of interest i.e. eye points are extracted.</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20F710-88B5-64CE-16EA-835834E77F47}"/>
              </a:ext>
            </a:extLst>
          </p:cNvPr>
          <p:cNvPicPr>
            <a:picLocks noChangeAspect="1"/>
          </p:cNvPicPr>
          <p:nvPr/>
        </p:nvPicPr>
        <p:blipFill>
          <a:blip r:embed="rId2">
            <a:extLst>
              <a:ext uri="{28A0092B-C50C-407E-A947-70E740481C1C}">
                <a14:useLocalDpi xmlns:a14="http://schemas.microsoft.com/office/drawing/2010/main" val="0"/>
              </a:ext>
            </a:extLst>
          </a:blip>
          <a:srcRect l="5568" t="7055" r="37747" b="8284"/>
          <a:stretch>
            <a:fillRect/>
          </a:stretch>
        </p:blipFill>
        <p:spPr bwMode="auto">
          <a:xfrm>
            <a:off x="3700763" y="3429000"/>
            <a:ext cx="4790474" cy="1655347"/>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F74723BF-21D6-8467-DBD9-C5E1D538C0D5}"/>
              </a:ext>
            </a:extLst>
          </p:cNvPr>
          <p:cNvSpPr txBox="1"/>
          <p:nvPr/>
        </p:nvSpPr>
        <p:spPr>
          <a:xfrm>
            <a:off x="3842993" y="5219284"/>
            <a:ext cx="4506013" cy="369332"/>
          </a:xfrm>
          <a:prstGeom prst="rect">
            <a:avLst/>
          </a:prstGeom>
          <a:noFill/>
        </p:spPr>
        <p:txBody>
          <a:bodyPr wrap="square" rtlCol="0">
            <a:spAutoFit/>
          </a:bodyPr>
          <a:lstStyle/>
          <a:p>
            <a:pPr algn="ctr"/>
            <a:r>
              <a:rPr lang="en-IN" sz="1800" i="1" dirty="0">
                <a:effectLst/>
                <a:latin typeface="Times New Roman" panose="02020603050405020304" pitchFamily="18" charset="0"/>
                <a:ea typeface="Calibri" panose="020F0502020204030204" pitchFamily="34" charset="0"/>
              </a:rPr>
              <a:t>Eye landmarks for the EAR Calculation</a:t>
            </a:r>
            <a:endParaRPr lang="en-IN" dirty="0"/>
          </a:p>
        </p:txBody>
      </p:sp>
      <p:graphicFrame>
        <p:nvGraphicFramePr>
          <p:cNvPr id="6" name="Object 5">
            <a:extLst>
              <a:ext uri="{FF2B5EF4-FFF2-40B4-BE49-F238E27FC236}">
                <a16:creationId xmlns:a16="http://schemas.microsoft.com/office/drawing/2014/main" id="{C9E8DA58-0BA0-6FC0-C711-18C461DF949D}"/>
              </a:ext>
            </a:extLst>
          </p:cNvPr>
          <p:cNvGraphicFramePr>
            <a:graphicFrameLocks noChangeAspect="1"/>
          </p:cNvGraphicFramePr>
          <p:nvPr>
            <p:extLst>
              <p:ext uri="{D42A27DB-BD31-4B8C-83A1-F6EECF244321}">
                <p14:modId xmlns:p14="http://schemas.microsoft.com/office/powerpoint/2010/main" val="1022358904"/>
              </p:ext>
            </p:extLst>
          </p:nvPr>
        </p:nvGraphicFramePr>
        <p:xfrm>
          <a:off x="2574607" y="5792234"/>
          <a:ext cx="7682542" cy="539728"/>
        </p:xfrm>
        <a:graphic>
          <a:graphicData uri="http://schemas.openxmlformats.org/presentationml/2006/ole">
            <mc:AlternateContent xmlns:mc="http://schemas.openxmlformats.org/markup-compatibility/2006">
              <mc:Choice xmlns:v="urn:schemas-microsoft-com:vml" Requires="v">
                <p:oleObj name="Equation" r:id="rId3" imgW="3479760" imgH="279360" progId="Equation.DSMT4">
                  <p:embed/>
                </p:oleObj>
              </mc:Choice>
              <mc:Fallback>
                <p:oleObj name="Equation" r:id="rId3" imgW="3479760" imgH="279360" progId="Equation.DSMT4">
                  <p:embed/>
                  <p:pic>
                    <p:nvPicPr>
                      <p:cNvPr id="37" name="Object 36">
                        <a:extLst>
                          <a:ext uri="{FF2B5EF4-FFF2-40B4-BE49-F238E27FC236}">
                            <a16:creationId xmlns:a16="http://schemas.microsoft.com/office/drawing/2014/main" id="{49D94AE5-15CE-D377-AAC5-3C64C8368509}"/>
                          </a:ext>
                        </a:extLst>
                      </p:cNvPr>
                      <p:cNvPicPr>
                        <a:picLocks noChangeAspect="1" noChangeArrowheads="1"/>
                      </p:cNvPicPr>
                      <p:nvPr/>
                    </p:nvPicPr>
                    <p:blipFill>
                      <a:blip r:embed="rId4"/>
                      <a:srcRect/>
                      <a:stretch>
                        <a:fillRect/>
                      </a:stretch>
                    </p:blipFill>
                    <p:spPr bwMode="auto">
                      <a:xfrm>
                        <a:off x="2574607" y="5792234"/>
                        <a:ext cx="7682542" cy="539728"/>
                      </a:xfrm>
                      <a:prstGeom prst="rect">
                        <a:avLst/>
                      </a:prstGeom>
                      <a:noFill/>
                    </p:spPr>
                  </p:pic>
                </p:oleObj>
              </mc:Fallback>
            </mc:AlternateContent>
          </a:graphicData>
        </a:graphic>
      </p:graphicFrame>
    </p:spTree>
    <p:extLst>
      <p:ext uri="{BB962C8B-B14F-4D97-AF65-F5344CB8AC3E}">
        <p14:creationId xmlns:p14="http://schemas.microsoft.com/office/powerpoint/2010/main" val="225300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CA1D2F-18EB-0C2B-E500-D3DBE618F7D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1744" y="428625"/>
            <a:ext cx="3266771" cy="5563604"/>
          </a:xfrm>
          <a:prstGeom prst="rect">
            <a:avLst/>
          </a:prstGeom>
          <a:noFill/>
          <a:ln>
            <a:noFill/>
          </a:ln>
        </p:spPr>
      </p:pic>
      <p:sp>
        <p:nvSpPr>
          <p:cNvPr id="5" name="TextBox 4">
            <a:extLst>
              <a:ext uri="{FF2B5EF4-FFF2-40B4-BE49-F238E27FC236}">
                <a16:creationId xmlns:a16="http://schemas.microsoft.com/office/drawing/2014/main" id="{C1D0A268-5E85-F304-108C-E1DEB818089D}"/>
              </a:ext>
            </a:extLst>
          </p:cNvPr>
          <p:cNvSpPr txBox="1"/>
          <p:nvPr/>
        </p:nvSpPr>
        <p:spPr>
          <a:xfrm>
            <a:off x="2347274" y="6136849"/>
            <a:ext cx="7965650" cy="369332"/>
          </a:xfrm>
          <a:prstGeom prst="rect">
            <a:avLst/>
          </a:prstGeom>
          <a:noFill/>
        </p:spPr>
        <p:txBody>
          <a:bodyPr wrap="square" rtlCol="0">
            <a:spAutoFit/>
          </a:bodyPr>
          <a:lstStyle/>
          <a:p>
            <a:pPr algn="ctr"/>
            <a:r>
              <a:rPr lang="en-IN" sz="1800" i="1" dirty="0">
                <a:effectLst/>
                <a:latin typeface="Times New Roman" panose="02020603050405020304" pitchFamily="18" charset="0"/>
                <a:ea typeface="Calibri" panose="020F0502020204030204" pitchFamily="34" charset="0"/>
              </a:rPr>
              <a:t>Flowchart illustrating </a:t>
            </a:r>
            <a:r>
              <a:rPr lang="en-IN" sz="1800" i="1" dirty="0" err="1">
                <a:effectLst/>
                <a:latin typeface="Times New Roman" panose="02020603050405020304" pitchFamily="18" charset="0"/>
                <a:ea typeface="Calibri" panose="020F0502020204030204" pitchFamily="34" charset="0"/>
              </a:rPr>
              <a:t>dlib</a:t>
            </a:r>
            <a:r>
              <a:rPr lang="en-IN" sz="1800" i="1" dirty="0">
                <a:effectLst/>
                <a:latin typeface="Times New Roman" panose="02020603050405020304" pitchFamily="18" charset="0"/>
                <a:ea typeface="Calibri" panose="020F0502020204030204" pitchFamily="34" charset="0"/>
              </a:rPr>
              <a:t> based implementation</a:t>
            </a:r>
            <a:endParaRPr lang="en-IN" dirty="0"/>
          </a:p>
        </p:txBody>
      </p:sp>
    </p:spTree>
    <p:extLst>
      <p:ext uri="{BB962C8B-B14F-4D97-AF65-F5344CB8AC3E}">
        <p14:creationId xmlns:p14="http://schemas.microsoft.com/office/powerpoint/2010/main" val="427041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3DA25B-4B28-6224-91C7-B282422CC210}"/>
              </a:ext>
            </a:extLst>
          </p:cNvPr>
          <p:cNvPicPr>
            <a:picLocks noChangeAspect="1"/>
          </p:cNvPicPr>
          <p:nvPr/>
        </p:nvPicPr>
        <p:blipFill>
          <a:blip r:embed="rId2"/>
          <a:stretch>
            <a:fillRect/>
          </a:stretch>
        </p:blipFill>
        <p:spPr>
          <a:xfrm>
            <a:off x="1962150" y="2714625"/>
            <a:ext cx="8267700" cy="2171700"/>
          </a:xfrm>
          <a:prstGeom prst="rect">
            <a:avLst/>
          </a:prstGeom>
        </p:spPr>
      </p:pic>
      <p:sp>
        <p:nvSpPr>
          <p:cNvPr id="5" name="TextBox 4">
            <a:extLst>
              <a:ext uri="{FF2B5EF4-FFF2-40B4-BE49-F238E27FC236}">
                <a16:creationId xmlns:a16="http://schemas.microsoft.com/office/drawing/2014/main" id="{2FD91126-59B9-F4D0-BCDD-4914937BD1FC}"/>
              </a:ext>
            </a:extLst>
          </p:cNvPr>
          <p:cNvSpPr txBox="1"/>
          <p:nvPr/>
        </p:nvSpPr>
        <p:spPr>
          <a:xfrm>
            <a:off x="4655343" y="5268516"/>
            <a:ext cx="28860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Times New Roman" panose="02020603050405020304" pitchFamily="18" charset="0"/>
                <a:cs typeface="Times New Roman" panose="02020603050405020304" pitchFamily="18" charset="0"/>
              </a:rPr>
              <a:t>Data Flow Diagram: Level 0</a:t>
            </a:r>
          </a:p>
        </p:txBody>
      </p:sp>
      <p:sp>
        <p:nvSpPr>
          <p:cNvPr id="2" name="TextBox 1">
            <a:extLst>
              <a:ext uri="{FF2B5EF4-FFF2-40B4-BE49-F238E27FC236}">
                <a16:creationId xmlns:a16="http://schemas.microsoft.com/office/drawing/2014/main" id="{B317FAD7-3F19-D602-3385-641591313279}"/>
              </a:ext>
            </a:extLst>
          </p:cNvPr>
          <p:cNvSpPr txBox="1"/>
          <p:nvPr/>
        </p:nvSpPr>
        <p:spPr>
          <a:xfrm>
            <a:off x="904875" y="838200"/>
            <a:ext cx="7800975" cy="707886"/>
          </a:xfrm>
          <a:prstGeom prst="rect">
            <a:avLst/>
          </a:prstGeom>
          <a:noFill/>
        </p:spPr>
        <p:txBody>
          <a:bodyPr wrap="square" rtlCol="0">
            <a:spAutoFit/>
          </a:bodyPr>
          <a:lstStyle/>
          <a:p>
            <a:r>
              <a:rPr lang="en-IN" sz="4000" b="1" u="sng" dirty="0">
                <a:solidFill>
                  <a:schemeClr val="accent1"/>
                </a:solidFill>
                <a:latin typeface="Times New Roman" panose="02020603050405020304" pitchFamily="18" charset="0"/>
                <a:cs typeface="Times New Roman" panose="02020603050405020304" pitchFamily="18" charset="0"/>
              </a:rPr>
              <a:t>Data Flow Diagram</a:t>
            </a:r>
          </a:p>
        </p:txBody>
      </p:sp>
    </p:spTree>
    <p:extLst>
      <p:ext uri="{BB962C8B-B14F-4D97-AF65-F5344CB8AC3E}">
        <p14:creationId xmlns:p14="http://schemas.microsoft.com/office/powerpoint/2010/main" val="250603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9AE05B-981F-7A9E-BBF8-5091C8733B56}"/>
              </a:ext>
            </a:extLst>
          </p:cNvPr>
          <p:cNvPicPr>
            <a:picLocks noChangeAspect="1"/>
          </p:cNvPicPr>
          <p:nvPr/>
        </p:nvPicPr>
        <p:blipFill>
          <a:blip r:embed="rId2"/>
          <a:stretch>
            <a:fillRect/>
          </a:stretch>
        </p:blipFill>
        <p:spPr>
          <a:xfrm>
            <a:off x="2505075" y="864814"/>
            <a:ext cx="7181850" cy="1228725"/>
          </a:xfrm>
          <a:prstGeom prst="rect">
            <a:avLst/>
          </a:prstGeom>
        </p:spPr>
      </p:pic>
      <p:pic>
        <p:nvPicPr>
          <p:cNvPr id="5" name="Picture 4">
            <a:extLst>
              <a:ext uri="{FF2B5EF4-FFF2-40B4-BE49-F238E27FC236}">
                <a16:creationId xmlns:a16="http://schemas.microsoft.com/office/drawing/2014/main" id="{2C699591-5ECC-A54C-3871-E8B074819AD1}"/>
              </a:ext>
            </a:extLst>
          </p:cNvPr>
          <p:cNvPicPr>
            <a:picLocks noChangeAspect="1"/>
          </p:cNvPicPr>
          <p:nvPr/>
        </p:nvPicPr>
        <p:blipFill>
          <a:blip r:embed="rId3"/>
          <a:stretch>
            <a:fillRect/>
          </a:stretch>
        </p:blipFill>
        <p:spPr>
          <a:xfrm>
            <a:off x="2261507" y="2929391"/>
            <a:ext cx="8267700" cy="600075"/>
          </a:xfrm>
          <a:prstGeom prst="rect">
            <a:avLst/>
          </a:prstGeom>
        </p:spPr>
      </p:pic>
      <p:pic>
        <p:nvPicPr>
          <p:cNvPr id="7" name="Picture 6">
            <a:extLst>
              <a:ext uri="{FF2B5EF4-FFF2-40B4-BE49-F238E27FC236}">
                <a16:creationId xmlns:a16="http://schemas.microsoft.com/office/drawing/2014/main" id="{A1428D51-CAED-B528-272E-F0EC2214E749}"/>
              </a:ext>
            </a:extLst>
          </p:cNvPr>
          <p:cNvPicPr>
            <a:picLocks noChangeAspect="1"/>
          </p:cNvPicPr>
          <p:nvPr/>
        </p:nvPicPr>
        <p:blipFill>
          <a:blip r:embed="rId4"/>
          <a:stretch>
            <a:fillRect/>
          </a:stretch>
        </p:blipFill>
        <p:spPr>
          <a:xfrm>
            <a:off x="2261507" y="4408033"/>
            <a:ext cx="8267700" cy="600075"/>
          </a:xfrm>
          <a:prstGeom prst="rect">
            <a:avLst/>
          </a:prstGeom>
        </p:spPr>
      </p:pic>
      <p:sp>
        <p:nvSpPr>
          <p:cNvPr id="8" name="TextBox 7">
            <a:extLst>
              <a:ext uri="{FF2B5EF4-FFF2-40B4-BE49-F238E27FC236}">
                <a16:creationId xmlns:a16="http://schemas.microsoft.com/office/drawing/2014/main" id="{955F286A-5E7B-488C-6275-45045301C47F}"/>
              </a:ext>
            </a:extLst>
          </p:cNvPr>
          <p:cNvSpPr txBox="1"/>
          <p:nvPr/>
        </p:nvSpPr>
        <p:spPr>
          <a:xfrm>
            <a:off x="4872492" y="5517343"/>
            <a:ext cx="304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dirty="0">
                <a:latin typeface="Times New Roman" panose="02020603050405020304" pitchFamily="18" charset="0"/>
                <a:cs typeface="Times New Roman" panose="02020603050405020304" pitchFamily="18" charset="0"/>
              </a:rPr>
              <a:t>Data Flow Diagram: Level 1</a:t>
            </a:r>
          </a:p>
        </p:txBody>
      </p:sp>
    </p:spTree>
    <p:extLst>
      <p:ext uri="{BB962C8B-B14F-4D97-AF65-F5344CB8AC3E}">
        <p14:creationId xmlns:p14="http://schemas.microsoft.com/office/powerpoint/2010/main" val="2139813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D3C2-30AD-D88D-0A8A-68FF3BEEDB83}"/>
              </a:ext>
            </a:extLst>
          </p:cNvPr>
          <p:cNvSpPr>
            <a:spLocks noGrp="1"/>
          </p:cNvSpPr>
          <p:nvPr>
            <p:ph type="title"/>
          </p:nvPr>
        </p:nvSpPr>
        <p:spPr>
          <a:xfrm>
            <a:off x="838200" y="609600"/>
            <a:ext cx="10180320" cy="1216025"/>
          </a:xfrm>
        </p:spPr>
        <p:txBody>
          <a:bodyPr>
            <a:normAutofit/>
          </a:bodyPr>
          <a:lstStyle/>
          <a:p>
            <a:r>
              <a:rPr lang="en-GB" sz="4000" b="1" u="sng" dirty="0">
                <a:latin typeface="Times New Roman" panose="02020603050405020304" pitchFamily="18" charset="0"/>
                <a:cs typeface="Times New Roman" panose="02020603050405020304" pitchFamily="18" charset="0"/>
              </a:rPr>
              <a:t>Software Requirements Specifications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9EFC10-07CD-A956-8C71-42A06F58318C}"/>
              </a:ext>
            </a:extLst>
          </p:cNvPr>
          <p:cNvSpPr>
            <a:spLocks noGrp="1"/>
          </p:cNvSpPr>
          <p:nvPr>
            <p:ph idx="1"/>
          </p:nvPr>
        </p:nvSpPr>
        <p:spPr>
          <a:xfrm>
            <a:off x="838200" y="1825625"/>
            <a:ext cx="10515600" cy="4565748"/>
          </a:xfrm>
        </p:spPr>
        <p:txBody>
          <a:bodyPr>
            <a:normAutofit fontScale="85000" lnSpcReduction="20000"/>
          </a:bodyPr>
          <a:lstStyle/>
          <a:p>
            <a:pPr marL="0" indent="0">
              <a:buNone/>
            </a:pPr>
            <a:r>
              <a:rPr lang="en-GB" sz="2600" b="1" dirty="0">
                <a:latin typeface="Times New Roman" panose="02020603050405020304" pitchFamily="18" charset="0"/>
                <a:cs typeface="Times New Roman" panose="02020603050405020304" pitchFamily="18" charset="0"/>
              </a:rPr>
              <a:t>Hardware Requirements:</a:t>
            </a:r>
          </a:p>
          <a:p>
            <a:r>
              <a:rPr lang="en-GB" sz="2600" dirty="0">
                <a:latin typeface="Times New Roman" panose="02020603050405020304" pitchFamily="18" charset="0"/>
                <a:cs typeface="Times New Roman" panose="02020603050405020304" pitchFamily="18" charset="0"/>
              </a:rPr>
              <a:t>Raspberry Pi 3</a:t>
            </a:r>
          </a:p>
          <a:p>
            <a:r>
              <a:rPr lang="en-GB" sz="2600" dirty="0">
                <a:latin typeface="Times New Roman" panose="02020603050405020304" pitchFamily="18" charset="0"/>
                <a:cs typeface="Times New Roman" panose="02020603050405020304" pitchFamily="18" charset="0"/>
              </a:rPr>
              <a:t>Camera</a:t>
            </a:r>
          </a:p>
          <a:p>
            <a:r>
              <a:rPr lang="en-GB" sz="2600" dirty="0">
                <a:latin typeface="Times New Roman" panose="02020603050405020304" pitchFamily="18" charset="0"/>
                <a:cs typeface="Times New Roman" panose="02020603050405020304" pitchFamily="18" charset="0"/>
              </a:rPr>
              <a:t>Buzzer</a:t>
            </a:r>
          </a:p>
          <a:p>
            <a:r>
              <a:rPr lang="en-GB" sz="2600" dirty="0">
                <a:latin typeface="Times New Roman" panose="02020603050405020304" pitchFamily="18" charset="0"/>
                <a:cs typeface="Times New Roman" panose="02020603050405020304" pitchFamily="18" charset="0"/>
              </a:rPr>
              <a:t>Cooling-Fan</a:t>
            </a:r>
          </a:p>
          <a:p>
            <a:r>
              <a:rPr lang="en-GB" sz="2600" dirty="0">
                <a:latin typeface="Times New Roman" panose="02020603050405020304" pitchFamily="18" charset="0"/>
                <a:cs typeface="Times New Roman" panose="02020603050405020304" pitchFamily="18" charset="0"/>
              </a:rPr>
              <a:t>Monitor</a:t>
            </a:r>
          </a:p>
          <a:p>
            <a:r>
              <a:rPr lang="en-GB" sz="2600" dirty="0">
                <a:latin typeface="Times New Roman" panose="02020603050405020304" pitchFamily="18" charset="0"/>
                <a:cs typeface="Times New Roman" panose="02020603050405020304" pitchFamily="18" charset="0"/>
              </a:rPr>
              <a:t>Mouse</a:t>
            </a:r>
          </a:p>
          <a:p>
            <a:r>
              <a:rPr lang="en-GB" sz="2600" dirty="0">
                <a:latin typeface="Times New Roman" panose="02020603050405020304" pitchFamily="18" charset="0"/>
                <a:cs typeface="Times New Roman" panose="02020603050405020304" pitchFamily="18" charset="0"/>
              </a:rPr>
              <a:t>Keyboard</a:t>
            </a:r>
          </a:p>
          <a:p>
            <a:r>
              <a:rPr lang="en-GB" sz="2600" dirty="0">
                <a:latin typeface="Times New Roman" panose="02020603050405020304" pitchFamily="18" charset="0"/>
                <a:cs typeface="Times New Roman" panose="02020603050405020304" pitchFamily="18" charset="0"/>
              </a:rPr>
              <a:t>Ethernet LAN</a:t>
            </a:r>
          </a:p>
          <a:p>
            <a:r>
              <a:rPr lang="en-GB" sz="2600" dirty="0">
                <a:latin typeface="Times New Roman" panose="02020603050405020304" pitchFamily="18" charset="0"/>
                <a:cs typeface="Times New Roman" panose="02020603050405020304" pitchFamily="18" charset="0"/>
              </a:rPr>
              <a:t>Jumper wire</a:t>
            </a:r>
          </a:p>
          <a:p>
            <a:r>
              <a:rPr lang="en-GB" sz="2600" dirty="0">
                <a:latin typeface="Times New Roman" panose="02020603050405020304" pitchFamily="18" charset="0"/>
                <a:cs typeface="Times New Roman" panose="02020603050405020304" pitchFamily="18" charset="0"/>
              </a:rPr>
              <a:t>SD Card (64GB)</a:t>
            </a:r>
          </a:p>
          <a:p>
            <a:pPr marL="0" indent="0">
              <a:buNone/>
            </a:pPr>
            <a:endParaRPr lang="en-IN" sz="2400" dirty="0"/>
          </a:p>
        </p:txBody>
      </p:sp>
    </p:spTree>
    <p:extLst>
      <p:ext uri="{BB962C8B-B14F-4D97-AF65-F5344CB8AC3E}">
        <p14:creationId xmlns:p14="http://schemas.microsoft.com/office/powerpoint/2010/main" val="201750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DAA4D-EBCD-6D9F-0812-F453D30AC207}"/>
              </a:ext>
            </a:extLst>
          </p:cNvPr>
          <p:cNvSpPr>
            <a:spLocks noGrp="1"/>
          </p:cNvSpPr>
          <p:nvPr>
            <p:ph idx="1"/>
          </p:nvPr>
        </p:nvSpPr>
        <p:spPr>
          <a:xfrm>
            <a:off x="762786" y="771525"/>
            <a:ext cx="10515600" cy="5467349"/>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Software Requirements:</a:t>
            </a:r>
          </a:p>
          <a:p>
            <a:r>
              <a:rPr lang="en-GB" sz="2400" dirty="0">
                <a:latin typeface="Times New Roman" panose="02020603050405020304" pitchFamily="18" charset="0"/>
                <a:cs typeface="Times New Roman" panose="02020603050405020304" pitchFamily="18" charset="0"/>
              </a:rPr>
              <a:t>Operating System : Raspbian [32-bit, Kernel Version- 6.6, Debian Version- 12]</a:t>
            </a:r>
          </a:p>
          <a:p>
            <a:r>
              <a:rPr lang="en-GB" sz="2400" dirty="0">
                <a:latin typeface="Times New Roman" panose="02020603050405020304" pitchFamily="18" charset="0"/>
                <a:cs typeface="Times New Roman" panose="02020603050405020304" pitchFamily="18" charset="0"/>
              </a:rPr>
              <a:t>Programming Language : Python 3.13</a:t>
            </a:r>
          </a:p>
          <a:p>
            <a:r>
              <a:rPr lang="en-GB" sz="2400" dirty="0">
                <a:latin typeface="Times New Roman" panose="02020603050405020304" pitchFamily="18" charset="0"/>
                <a:cs typeface="Times New Roman" panose="02020603050405020304" pitchFamily="18" charset="0"/>
              </a:rPr>
              <a:t>Deep Learning  Framework : TensorFlow 2.16.1</a:t>
            </a:r>
          </a:p>
          <a:p>
            <a:r>
              <a:rPr lang="en-GB" sz="2400" dirty="0">
                <a:latin typeface="Times New Roman" panose="02020603050405020304" pitchFamily="18" charset="0"/>
                <a:cs typeface="Times New Roman" panose="02020603050405020304" pitchFamily="18" charset="0"/>
              </a:rPr>
              <a:t>Shape detector: Frontal &amp; </a:t>
            </a:r>
            <a:r>
              <a:rPr lang="en-GB" sz="2400" dirty="0" err="1">
                <a:latin typeface="Times New Roman" panose="02020603050405020304" pitchFamily="18" charset="0"/>
                <a:cs typeface="Times New Roman" panose="02020603050405020304" pitchFamily="18" charset="0"/>
              </a:rPr>
              <a:t>Haar</a:t>
            </a:r>
            <a:r>
              <a:rPr lang="en-GB" sz="2400" dirty="0">
                <a:latin typeface="Times New Roman" panose="02020603050405020304" pitchFamily="18" charset="0"/>
                <a:cs typeface="Times New Roman" panose="02020603050405020304" pitchFamily="18" charset="0"/>
              </a:rPr>
              <a:t> Cascade Face Detector</a:t>
            </a:r>
          </a:p>
          <a:p>
            <a:r>
              <a:rPr lang="en-GB" sz="2400" dirty="0">
                <a:latin typeface="Times New Roman" panose="02020603050405020304" pitchFamily="18" charset="0"/>
                <a:cs typeface="Times New Roman" panose="02020603050405020304" pitchFamily="18" charset="0"/>
              </a:rPr>
              <a:t>Deep Learning Models: Inception V3, </a:t>
            </a:r>
            <a:r>
              <a:rPr lang="en-GB" sz="2400" dirty="0" err="1">
                <a:latin typeface="Times New Roman" panose="02020603050405020304" pitchFamily="18" charset="0"/>
                <a:cs typeface="Times New Roman" panose="02020603050405020304" pitchFamily="18" charset="0"/>
              </a:rPr>
              <a:t>ResNet</a:t>
            </a:r>
            <a:r>
              <a:rPr lang="en-GB" sz="2400" dirty="0">
                <a:latin typeface="Times New Roman" panose="02020603050405020304" pitchFamily="18" charset="0"/>
                <a:cs typeface="Times New Roman" panose="02020603050405020304" pitchFamily="18" charset="0"/>
              </a:rPr>
              <a:t>, VGG19, </a:t>
            </a:r>
            <a:r>
              <a:rPr lang="en-GB" sz="2400" dirty="0" err="1">
                <a:latin typeface="Times New Roman" panose="02020603050405020304" pitchFamily="18" charset="0"/>
                <a:cs typeface="Times New Roman" panose="02020603050405020304" pitchFamily="18" charset="0"/>
              </a:rPr>
              <a:t>MobileNet</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Library: OpenCV, </a:t>
            </a:r>
            <a:r>
              <a:rPr lang="en-GB" sz="2400" dirty="0" err="1">
                <a:latin typeface="Times New Roman" panose="02020603050405020304" pitchFamily="18" charset="0"/>
                <a:cs typeface="Times New Roman" panose="02020603050405020304" pitchFamily="18" charset="0"/>
              </a:rPr>
              <a:t>Imutils</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Dlib</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IDE : Anaconda 2023.09</a:t>
            </a:r>
          </a:p>
          <a:p>
            <a:pPr marL="0" indent="0">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480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24AF-C3FF-C5EB-626B-DFE785E9A76A}"/>
              </a:ext>
            </a:extLst>
          </p:cNvPr>
          <p:cNvSpPr>
            <a:spLocks noGrp="1"/>
          </p:cNvSpPr>
          <p:nvPr>
            <p:ph type="title"/>
          </p:nvPr>
        </p:nvSpPr>
        <p:spPr>
          <a:xfrm>
            <a:off x="942975" y="609600"/>
            <a:ext cx="10075545" cy="1356360"/>
          </a:xfrm>
        </p:spPr>
        <p:txBody>
          <a:bodyPr>
            <a:normAutofit/>
          </a:bodyPr>
          <a:lstStyle/>
          <a:p>
            <a:r>
              <a:rPr lang="en-GB" sz="4000" b="1" u="sng" dirty="0">
                <a:latin typeface="Times New Roman" panose="02020603050405020304" pitchFamily="18" charset="0"/>
                <a:cs typeface="Times New Roman" panose="02020603050405020304" pitchFamily="18" charset="0"/>
              </a:rPr>
              <a:t>System Architecture</a:t>
            </a:r>
            <a:endParaRPr lang="en-IN" sz="4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7EF24A-5541-CCC4-C4EE-B04C72920DA5}"/>
              </a:ext>
            </a:extLst>
          </p:cNvPr>
          <p:cNvSpPr txBox="1"/>
          <p:nvPr/>
        </p:nvSpPr>
        <p:spPr>
          <a:xfrm>
            <a:off x="3857625" y="5879068"/>
            <a:ext cx="4476750" cy="369332"/>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Raspberry Pi Architecture</a:t>
            </a:r>
          </a:p>
        </p:txBody>
      </p:sp>
      <p:pic>
        <p:nvPicPr>
          <p:cNvPr id="2052" name="Picture 4" descr="Architecture of Raspberry Pi - GeeksforGeeks">
            <a:extLst>
              <a:ext uri="{FF2B5EF4-FFF2-40B4-BE49-F238E27FC236}">
                <a16:creationId xmlns:a16="http://schemas.microsoft.com/office/drawing/2014/main" id="{7CAD4E05-33FF-2E91-4767-7C5D41CD6F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6569" y="2021443"/>
            <a:ext cx="6555581" cy="386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04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4D08-522B-D721-4DFD-4EF5D6397C3F}"/>
              </a:ext>
            </a:extLst>
          </p:cNvPr>
          <p:cNvSpPr>
            <a:spLocks noGrp="1"/>
          </p:cNvSpPr>
          <p:nvPr>
            <p:ph type="title"/>
          </p:nvPr>
        </p:nvSpPr>
        <p:spPr>
          <a:xfrm>
            <a:off x="838200" y="247650"/>
            <a:ext cx="10180320" cy="1447800"/>
          </a:xfrm>
        </p:spPr>
        <p:txBody>
          <a:bodyPr>
            <a:normAutofit/>
          </a:bodyPr>
          <a:lstStyle/>
          <a:p>
            <a:r>
              <a:rPr lang="en-IN" sz="4000" b="1" u="sng" dirty="0">
                <a:latin typeface="Times New Roman" panose="02020603050405020304" pitchFamily="18" charset="0"/>
                <a:cs typeface="Times New Roman" panose="02020603050405020304" pitchFamily="18" charset="0"/>
              </a:rPr>
              <a:t>Topics Of Discussion</a:t>
            </a:r>
          </a:p>
        </p:txBody>
      </p:sp>
      <p:sp>
        <p:nvSpPr>
          <p:cNvPr id="3" name="Content Placeholder 2">
            <a:extLst>
              <a:ext uri="{FF2B5EF4-FFF2-40B4-BE49-F238E27FC236}">
                <a16:creationId xmlns:a16="http://schemas.microsoft.com/office/drawing/2014/main" id="{A887D0E5-AF1C-AC1D-8B3C-47288CADAC56}"/>
              </a:ext>
            </a:extLst>
          </p:cNvPr>
          <p:cNvSpPr>
            <a:spLocks noGrp="1"/>
          </p:cNvSpPr>
          <p:nvPr>
            <p:ph idx="1"/>
          </p:nvPr>
        </p:nvSpPr>
        <p:spPr>
          <a:xfrm>
            <a:off x="838200" y="1466850"/>
            <a:ext cx="10515600" cy="5026025"/>
          </a:xfrm>
        </p:spPr>
        <p:txBody>
          <a:bodyPr>
            <a:normAutofit fontScale="92500"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System Requirement Specification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Results and Discussions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Future Scope and Limitations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0AD51-CE01-7CE4-7552-A2F6182FAEE9}"/>
              </a:ext>
            </a:extLst>
          </p:cNvPr>
          <p:cNvSpPr>
            <a:spLocks noGrp="1"/>
          </p:cNvSpPr>
          <p:nvPr>
            <p:ph idx="1"/>
          </p:nvPr>
        </p:nvSpPr>
        <p:spPr/>
        <p:txBody>
          <a:bodyPr/>
          <a:lstStyle/>
          <a:p>
            <a:pPr marL="0" indent="0">
              <a:buNone/>
            </a:pPr>
            <a:endParaRPr lang="en-GB" dirty="0"/>
          </a:p>
          <a:p>
            <a:pPr marL="0" indent="0">
              <a:buNone/>
            </a:pPr>
            <a:endParaRPr lang="en-IN" dirty="0"/>
          </a:p>
        </p:txBody>
      </p:sp>
      <p:pic>
        <p:nvPicPr>
          <p:cNvPr id="4" name="Picture 3">
            <a:extLst>
              <a:ext uri="{FF2B5EF4-FFF2-40B4-BE49-F238E27FC236}">
                <a16:creationId xmlns:a16="http://schemas.microsoft.com/office/drawing/2014/main" id="{AB3B365E-DBCD-E735-8DA0-E2E33213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581275" y="1047750"/>
            <a:ext cx="7407653" cy="3705225"/>
          </a:xfrm>
          <a:prstGeom prst="rect">
            <a:avLst/>
          </a:prstGeom>
          <a:solidFill>
            <a:srgbClr val="FFFFFF">
              <a:shade val="85000"/>
            </a:srgbClr>
          </a:solidFill>
          <a:ln w="3175" cap="sq">
            <a:solidFill>
              <a:schemeClr val="tx1"/>
            </a:solidFill>
            <a:miter lim="800000"/>
          </a:ln>
          <a:effectLst/>
        </p:spPr>
      </p:pic>
      <p:sp>
        <p:nvSpPr>
          <p:cNvPr id="5" name="TextBox 4">
            <a:extLst>
              <a:ext uri="{FF2B5EF4-FFF2-40B4-BE49-F238E27FC236}">
                <a16:creationId xmlns:a16="http://schemas.microsoft.com/office/drawing/2014/main" id="{CD1F5D93-D17C-A06F-8B36-C7368AC02A50}"/>
              </a:ext>
            </a:extLst>
          </p:cNvPr>
          <p:cNvSpPr txBox="1"/>
          <p:nvPr/>
        </p:nvSpPr>
        <p:spPr>
          <a:xfrm>
            <a:off x="4408676" y="5143500"/>
            <a:ext cx="3752850" cy="369332"/>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CNN Architecture</a:t>
            </a:r>
          </a:p>
        </p:txBody>
      </p:sp>
    </p:spTree>
    <p:extLst>
      <p:ext uri="{BB962C8B-B14F-4D97-AF65-F5344CB8AC3E}">
        <p14:creationId xmlns:p14="http://schemas.microsoft.com/office/powerpoint/2010/main" val="3869062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3BE3-1EEB-D30D-AA05-F6C76A06600F}"/>
              </a:ext>
            </a:extLst>
          </p:cNvPr>
          <p:cNvSpPr>
            <a:spLocks noGrp="1"/>
          </p:cNvSpPr>
          <p:nvPr>
            <p:ph type="title"/>
          </p:nvPr>
        </p:nvSpPr>
        <p:spPr>
          <a:xfrm>
            <a:off x="1143000" y="609600"/>
            <a:ext cx="9875520" cy="1114098"/>
          </a:xfrm>
        </p:spPr>
        <p:txBody>
          <a:bodyPr>
            <a:normAutofit/>
          </a:bodyPr>
          <a:lstStyle/>
          <a:p>
            <a:r>
              <a:rPr lang="en-GB" sz="4000" b="1" u="sng" dirty="0">
                <a:latin typeface="Times New Roman" panose="02020603050405020304" pitchFamily="18" charset="0"/>
                <a:cs typeface="Times New Roman" panose="02020603050405020304" pitchFamily="18" charset="0"/>
              </a:rPr>
              <a:t>Deep Learning Based Implementation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AEA601-9294-A3DB-C067-98A42D50CB6A}"/>
              </a:ext>
            </a:extLst>
          </p:cNvPr>
          <p:cNvSpPr>
            <a:spLocks noGrp="1"/>
          </p:cNvSpPr>
          <p:nvPr>
            <p:ph idx="1"/>
          </p:nvPr>
        </p:nvSpPr>
        <p:spPr>
          <a:xfrm>
            <a:off x="1143000" y="1781175"/>
            <a:ext cx="9872871" cy="4314825"/>
          </a:xfrm>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1. </a:t>
            </a:r>
            <a:r>
              <a:rPr lang="en-GB" sz="2400" b="1" dirty="0">
                <a:latin typeface="Times New Roman" panose="02020603050405020304" pitchFamily="18" charset="0"/>
                <a:cs typeface="Times New Roman" panose="02020603050405020304" pitchFamily="18" charset="0"/>
              </a:rPr>
              <a:t>Dataset Preparation: </a:t>
            </a:r>
            <a:r>
              <a:rPr lang="en-GB" sz="2400" dirty="0">
                <a:latin typeface="Times New Roman" panose="02020603050405020304" pitchFamily="18" charset="0"/>
                <a:cs typeface="Times New Roman" panose="02020603050405020304" pitchFamily="18" charset="0"/>
              </a:rPr>
              <a:t>Used MRL Eye Dataset to obtain open and closed eye images and applied image preprocessing techniques like scaling, normalization and BGR2GRAY conversion.</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63DD53-F048-7604-4BF2-B71674654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582483" y="3057918"/>
            <a:ext cx="4556125" cy="3333030"/>
          </a:xfrm>
          <a:prstGeom prst="rect">
            <a:avLst/>
          </a:prstGeom>
          <a:noFill/>
          <a:ln>
            <a:noFill/>
          </a:ln>
        </p:spPr>
      </p:pic>
    </p:spTree>
    <p:extLst>
      <p:ext uri="{BB962C8B-B14F-4D97-AF65-F5344CB8AC3E}">
        <p14:creationId xmlns:p14="http://schemas.microsoft.com/office/powerpoint/2010/main" val="2167565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2F105-BC31-2488-799B-C87FD8130B21}"/>
              </a:ext>
            </a:extLst>
          </p:cNvPr>
          <p:cNvSpPr>
            <a:spLocks noGrp="1"/>
          </p:cNvSpPr>
          <p:nvPr>
            <p:ph idx="1"/>
          </p:nvPr>
        </p:nvSpPr>
        <p:spPr>
          <a:xfrm>
            <a:off x="838200" y="461913"/>
            <a:ext cx="10515600" cy="6061435"/>
          </a:xfrm>
        </p:spPr>
        <p:txBody>
          <a:bodyPr>
            <a:normAutofit fontScale="92500" lnSpcReduction="20000"/>
          </a:bodyPr>
          <a:lstStyle/>
          <a:p>
            <a:pPr marL="0" indent="0">
              <a:buNone/>
            </a:pPr>
            <a:endParaRPr lang="en-GB" sz="2400" b="1"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2. Model Training:</a:t>
            </a:r>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r>
              <a:rPr lang="en-IN" sz="2000" b="1" dirty="0"/>
              <a:t>                                                                                                                                      </a:t>
            </a:r>
            <a:endParaRPr lang="en-IN" sz="1400" i="1" dirty="0"/>
          </a:p>
          <a:p>
            <a:pPr marL="0" indent="0">
              <a:buNone/>
            </a:pPr>
            <a:r>
              <a:rPr lang="en-IN" sz="2000" i="1" dirty="0"/>
              <a:t>                    </a:t>
            </a:r>
            <a:endParaRPr lang="en-IN" sz="1400" i="1" dirty="0"/>
          </a:p>
          <a:p>
            <a:pPr marL="0" indent="0">
              <a:buNone/>
            </a:pPr>
            <a:endParaRPr lang="en-IN" sz="2000" b="1" dirty="0"/>
          </a:p>
        </p:txBody>
      </p:sp>
      <p:pic>
        <p:nvPicPr>
          <p:cNvPr id="4" name="Picture 3">
            <a:extLst>
              <a:ext uri="{FF2B5EF4-FFF2-40B4-BE49-F238E27FC236}">
                <a16:creationId xmlns:a16="http://schemas.microsoft.com/office/drawing/2014/main" id="{3422E8FA-5854-774A-FC0B-36D564394BFA}"/>
              </a:ext>
            </a:extLst>
          </p:cNvPr>
          <p:cNvPicPr>
            <a:picLocks noChangeAspect="1"/>
          </p:cNvPicPr>
          <p:nvPr/>
        </p:nvPicPr>
        <p:blipFill>
          <a:blip r:embed="rId2"/>
          <a:stretch>
            <a:fillRect/>
          </a:stretch>
        </p:blipFill>
        <p:spPr>
          <a:xfrm>
            <a:off x="666813" y="1500979"/>
            <a:ext cx="5576671" cy="37591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81DAC2BB-3083-DDFF-10C7-32C8D4B25631}"/>
              </a:ext>
            </a:extLst>
          </p:cNvPr>
          <p:cNvPicPr>
            <a:picLocks noChangeAspect="1"/>
          </p:cNvPicPr>
          <p:nvPr/>
        </p:nvPicPr>
        <p:blipFill>
          <a:blip r:embed="rId3"/>
          <a:stretch>
            <a:fillRect/>
          </a:stretch>
        </p:blipFill>
        <p:spPr>
          <a:xfrm>
            <a:off x="6705600" y="1500979"/>
            <a:ext cx="5152104" cy="37591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3859E8FB-C045-7B82-7718-55EF7FE8934A}"/>
              </a:ext>
            </a:extLst>
          </p:cNvPr>
          <p:cNvSpPr txBox="1"/>
          <p:nvPr/>
        </p:nvSpPr>
        <p:spPr>
          <a:xfrm>
            <a:off x="1976285" y="5503606"/>
            <a:ext cx="2566218" cy="369332"/>
          </a:xfrm>
          <a:prstGeom prst="rect">
            <a:avLst/>
          </a:prstGeom>
          <a:noFill/>
        </p:spPr>
        <p:txBody>
          <a:bodyPr wrap="square" rtlCol="0">
            <a:spAutoFit/>
          </a:bodyPr>
          <a:lstStyle/>
          <a:p>
            <a:r>
              <a:rPr lang="en-IN" sz="1800" i="1" dirty="0">
                <a:latin typeface="Times New Roman" panose="02020603050405020304" pitchFamily="18" charset="0"/>
                <a:cs typeface="Times New Roman" panose="02020603050405020304" pitchFamily="18" charset="0"/>
              </a:rPr>
              <a:t>   Model Creation Code</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8955E6E-FE3D-39FF-B19F-79ED9765EAE5}"/>
              </a:ext>
            </a:extLst>
          </p:cNvPr>
          <p:cNvSpPr txBox="1"/>
          <p:nvPr/>
        </p:nvSpPr>
        <p:spPr>
          <a:xfrm>
            <a:off x="8558981" y="5479025"/>
            <a:ext cx="1981200" cy="369332"/>
          </a:xfrm>
          <a:prstGeom prst="rect">
            <a:avLst/>
          </a:prstGeom>
          <a:noFill/>
        </p:spPr>
        <p:txBody>
          <a:bodyPr wrap="square" rtlCol="0">
            <a:spAutoFit/>
          </a:bodyPr>
          <a:lstStyle/>
          <a:p>
            <a:r>
              <a:rPr lang="en-IN" sz="1800" i="1" dirty="0">
                <a:latin typeface="Times New Roman" panose="02020603050405020304" pitchFamily="18" charset="0"/>
                <a:cs typeface="Times New Roman" panose="02020603050405020304" pitchFamily="18" charset="0"/>
              </a:rPr>
              <a:t>Model training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057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A1DAB-BAA4-0A49-FC9D-CBA98A3A9CE1}"/>
              </a:ext>
            </a:extLst>
          </p:cNvPr>
          <p:cNvSpPr>
            <a:spLocks noGrp="1"/>
          </p:cNvSpPr>
          <p:nvPr>
            <p:ph idx="1"/>
          </p:nvPr>
        </p:nvSpPr>
        <p:spPr>
          <a:xfrm>
            <a:off x="772998" y="704850"/>
            <a:ext cx="10580802" cy="5931620"/>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3. Model Testing</a:t>
            </a:r>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p:txBody>
      </p:sp>
      <p:pic>
        <p:nvPicPr>
          <p:cNvPr id="6" name="Picture 5">
            <a:extLst>
              <a:ext uri="{FF2B5EF4-FFF2-40B4-BE49-F238E27FC236}">
                <a16:creationId xmlns:a16="http://schemas.microsoft.com/office/drawing/2014/main" id="{D3E565F3-4983-49DD-6E81-D1C32941D9A4}"/>
              </a:ext>
            </a:extLst>
          </p:cNvPr>
          <p:cNvPicPr>
            <a:picLocks noChangeAspect="1"/>
          </p:cNvPicPr>
          <p:nvPr/>
        </p:nvPicPr>
        <p:blipFill>
          <a:blip r:embed="rId2"/>
          <a:srcRect t="3043" r="2508"/>
          <a:stretch>
            <a:fillRect/>
          </a:stretch>
        </p:blipFill>
        <p:spPr bwMode="auto">
          <a:xfrm>
            <a:off x="6674413" y="1366513"/>
            <a:ext cx="5158740" cy="437007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228A3B3F-26B7-6136-3301-88A639B71AE3}"/>
              </a:ext>
            </a:extLst>
          </p:cNvPr>
          <p:cNvPicPr>
            <a:picLocks noChangeAspect="1"/>
          </p:cNvPicPr>
          <p:nvPr/>
        </p:nvPicPr>
        <p:blipFill>
          <a:blip r:embed="rId3"/>
          <a:stretch>
            <a:fillRect/>
          </a:stretch>
        </p:blipFill>
        <p:spPr>
          <a:xfrm>
            <a:off x="577516" y="1366513"/>
            <a:ext cx="5617544" cy="4370400"/>
          </a:xfrm>
          <a:prstGeom prst="rect">
            <a:avLst/>
          </a:prstGeom>
        </p:spPr>
      </p:pic>
      <p:sp>
        <p:nvSpPr>
          <p:cNvPr id="2" name="TextBox 1">
            <a:extLst>
              <a:ext uri="{FF2B5EF4-FFF2-40B4-BE49-F238E27FC236}">
                <a16:creationId xmlns:a16="http://schemas.microsoft.com/office/drawing/2014/main" id="{CB78AA16-F791-57E0-0F38-F48C0652CBFD}"/>
              </a:ext>
            </a:extLst>
          </p:cNvPr>
          <p:cNvSpPr txBox="1"/>
          <p:nvPr/>
        </p:nvSpPr>
        <p:spPr>
          <a:xfrm>
            <a:off x="2324250" y="5736583"/>
            <a:ext cx="2124075" cy="369332"/>
          </a:xfrm>
          <a:prstGeom prst="rect">
            <a:avLst/>
          </a:prstGeom>
          <a:noFill/>
        </p:spPr>
        <p:txBody>
          <a:bodyPr wrap="square" rtlCol="0">
            <a:spAutoFit/>
          </a:bodyPr>
          <a:lstStyle/>
          <a:p>
            <a:r>
              <a:rPr lang="en-IN" i="1" dirty="0">
                <a:latin typeface="Times New Roman" panose="02020603050405020304" pitchFamily="18" charset="0"/>
                <a:cs typeface="Times New Roman" panose="02020603050405020304" pitchFamily="18" charset="0"/>
              </a:rPr>
              <a:t>Open Eye State</a:t>
            </a:r>
          </a:p>
        </p:txBody>
      </p:sp>
      <p:sp>
        <p:nvSpPr>
          <p:cNvPr id="4" name="TextBox 3">
            <a:extLst>
              <a:ext uri="{FF2B5EF4-FFF2-40B4-BE49-F238E27FC236}">
                <a16:creationId xmlns:a16="http://schemas.microsoft.com/office/drawing/2014/main" id="{2DC983FD-B20F-6E52-70DD-2DEE7374C74E}"/>
              </a:ext>
            </a:extLst>
          </p:cNvPr>
          <p:cNvSpPr txBox="1"/>
          <p:nvPr/>
        </p:nvSpPr>
        <p:spPr>
          <a:xfrm>
            <a:off x="8591550" y="5736583"/>
            <a:ext cx="1864613" cy="369332"/>
          </a:xfrm>
          <a:prstGeom prst="rect">
            <a:avLst/>
          </a:prstGeom>
          <a:noFill/>
        </p:spPr>
        <p:txBody>
          <a:bodyPr wrap="none" rtlCol="0">
            <a:spAutoFit/>
          </a:bodyPr>
          <a:lstStyle/>
          <a:p>
            <a:pPr marL="0" indent="0">
              <a:buNone/>
            </a:pPr>
            <a:r>
              <a:rPr lang="en-IN" sz="1800" i="1" dirty="0">
                <a:latin typeface="Times New Roman" panose="02020603050405020304" pitchFamily="18" charset="0"/>
                <a:cs typeface="Times New Roman" panose="02020603050405020304" pitchFamily="18" charset="0"/>
              </a:rPr>
              <a:t>Closed Eye Image</a:t>
            </a:r>
          </a:p>
        </p:txBody>
      </p:sp>
    </p:spTree>
    <p:extLst>
      <p:ext uri="{BB962C8B-B14F-4D97-AF65-F5344CB8AC3E}">
        <p14:creationId xmlns:p14="http://schemas.microsoft.com/office/powerpoint/2010/main" val="139485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30BBC-4E09-9F2B-BEDA-2C0990F7E852}"/>
              </a:ext>
            </a:extLst>
          </p:cNvPr>
          <p:cNvSpPr>
            <a:spLocks noGrp="1"/>
          </p:cNvSpPr>
          <p:nvPr>
            <p:ph idx="1"/>
          </p:nvPr>
        </p:nvSpPr>
        <p:spPr>
          <a:xfrm>
            <a:off x="707010" y="866775"/>
            <a:ext cx="10646790" cy="5310188"/>
          </a:xfrm>
        </p:spPr>
        <p:txBody>
          <a:bodyPr/>
          <a:lstStyle/>
          <a:p>
            <a:pPr marL="45720" indent="0" algn="ctr">
              <a:buNone/>
            </a:pPr>
            <a:r>
              <a:rPr lang="en-GB" sz="2400" b="1" u="sng" dirty="0">
                <a:latin typeface="Times New Roman" panose="02020603050405020304" pitchFamily="18" charset="0"/>
                <a:cs typeface="Times New Roman" panose="02020603050405020304" pitchFamily="18" charset="0"/>
              </a:rPr>
              <a:t>Drowsiness Detection by deep learning model in real time</a:t>
            </a:r>
          </a:p>
          <a:p>
            <a:pPr marL="45720" indent="0">
              <a:buNone/>
            </a:pPr>
            <a:endParaRPr lang="en-GB" dirty="0"/>
          </a:p>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a:p>
            <a:pPr marL="0" indent="0">
              <a:buNone/>
            </a:pPr>
            <a:endParaRPr lang="en-IN" dirty="0"/>
          </a:p>
        </p:txBody>
      </p:sp>
      <p:pic>
        <p:nvPicPr>
          <p:cNvPr id="5" name="Picture 4">
            <a:extLst>
              <a:ext uri="{FF2B5EF4-FFF2-40B4-BE49-F238E27FC236}">
                <a16:creationId xmlns:a16="http://schemas.microsoft.com/office/drawing/2014/main" id="{B34366CF-7AB3-07D2-FE72-5C2708EA3914}"/>
              </a:ext>
            </a:extLst>
          </p:cNvPr>
          <p:cNvPicPr>
            <a:picLocks noChangeAspect="1"/>
          </p:cNvPicPr>
          <p:nvPr/>
        </p:nvPicPr>
        <p:blipFill>
          <a:blip r:embed="rId2">
            <a:extLst>
              <a:ext uri="{28A0092B-C50C-407E-A947-70E740481C1C}">
                <a14:useLocalDpi xmlns:a14="http://schemas.microsoft.com/office/drawing/2010/main" val="0"/>
              </a:ext>
            </a:extLst>
          </a:blip>
          <a:srcRect l="2122" t="2704" r="68876" b="50946"/>
          <a:stretch>
            <a:fillRect/>
          </a:stretch>
        </p:blipFill>
        <p:spPr bwMode="auto">
          <a:xfrm>
            <a:off x="1448992" y="1830927"/>
            <a:ext cx="3723165" cy="3300713"/>
          </a:xfrm>
          <a:prstGeom prst="rect">
            <a:avLst/>
          </a:prstGeom>
          <a:noFill/>
          <a:ln>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C4B0F92-3FBF-4669-FA22-6A9BE1EFEC31}"/>
              </a:ext>
            </a:extLst>
          </p:cNvPr>
          <p:cNvPicPr>
            <a:picLocks noChangeAspect="1"/>
          </p:cNvPicPr>
          <p:nvPr/>
        </p:nvPicPr>
        <p:blipFill>
          <a:blip r:embed="rId3">
            <a:extLst>
              <a:ext uri="{28A0092B-C50C-407E-A947-70E740481C1C}">
                <a14:useLocalDpi xmlns:a14="http://schemas.microsoft.com/office/drawing/2010/main" val="0"/>
              </a:ext>
            </a:extLst>
          </a:blip>
          <a:srcRect l="1587" t="2819" r="69867" b="50270"/>
          <a:stretch>
            <a:fillRect/>
          </a:stretch>
        </p:blipFill>
        <p:spPr bwMode="auto">
          <a:xfrm>
            <a:off x="6983308" y="1830928"/>
            <a:ext cx="3571200" cy="3300713"/>
          </a:xfrm>
          <a:prstGeom prst="rect">
            <a:avLst/>
          </a:prstGeom>
          <a:noFill/>
          <a:ln>
            <a:solidFill>
              <a:schemeClr val="tx1"/>
            </a:solid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4BF7FA1A-7805-EE76-6EB3-969D232F1545}"/>
              </a:ext>
            </a:extLst>
          </p:cNvPr>
          <p:cNvSpPr txBox="1"/>
          <p:nvPr/>
        </p:nvSpPr>
        <p:spPr>
          <a:xfrm>
            <a:off x="2200910" y="5312138"/>
            <a:ext cx="2219325" cy="369332"/>
          </a:xfrm>
          <a:prstGeom prst="rect">
            <a:avLst/>
          </a:prstGeom>
          <a:noFill/>
        </p:spPr>
        <p:txBody>
          <a:bodyPr wrap="square" rtlCol="0">
            <a:spAutoFit/>
          </a:bodyPr>
          <a:lstStyle/>
          <a:p>
            <a:r>
              <a:rPr lang="en-GB" sz="1800" i="1" dirty="0">
                <a:latin typeface="Times New Roman" panose="02020603050405020304" pitchFamily="18" charset="0"/>
                <a:cs typeface="Times New Roman" panose="02020603050405020304" pitchFamily="18" charset="0"/>
              </a:rPr>
              <a:t>Open Eye detected</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BA48D66-8296-089D-5C33-25062087C871}"/>
              </a:ext>
            </a:extLst>
          </p:cNvPr>
          <p:cNvSpPr txBox="1"/>
          <p:nvPr/>
        </p:nvSpPr>
        <p:spPr>
          <a:xfrm>
            <a:off x="7771766" y="5284969"/>
            <a:ext cx="2200275" cy="646331"/>
          </a:xfrm>
          <a:prstGeom prst="rect">
            <a:avLst/>
          </a:prstGeom>
          <a:noFill/>
        </p:spPr>
        <p:txBody>
          <a:bodyPr wrap="square" rtlCol="0">
            <a:spAutoFit/>
          </a:bodyPr>
          <a:lstStyle/>
          <a:p>
            <a:r>
              <a:rPr lang="en-GB" sz="1800" i="1" dirty="0">
                <a:latin typeface="Times New Roman" panose="02020603050405020304" pitchFamily="18" charset="0"/>
                <a:cs typeface="Times New Roman" panose="02020603050405020304" pitchFamily="18" charset="0"/>
              </a:rPr>
              <a:t>Drowsiness detected</a:t>
            </a:r>
          </a:p>
          <a:p>
            <a:endParaRPr lang="en-IN" dirty="0"/>
          </a:p>
        </p:txBody>
      </p:sp>
    </p:spTree>
    <p:extLst>
      <p:ext uri="{BB962C8B-B14F-4D97-AF65-F5344CB8AC3E}">
        <p14:creationId xmlns:p14="http://schemas.microsoft.com/office/powerpoint/2010/main" val="2008695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0FA0-8FF0-2E01-5BE6-F049267230ED}"/>
              </a:ext>
            </a:extLst>
          </p:cNvPr>
          <p:cNvSpPr>
            <a:spLocks noGrp="1"/>
          </p:cNvSpPr>
          <p:nvPr>
            <p:ph type="title"/>
          </p:nvPr>
        </p:nvSpPr>
        <p:spPr>
          <a:xfrm>
            <a:off x="1076325" y="609600"/>
            <a:ext cx="9942195" cy="1123950"/>
          </a:xfrm>
        </p:spPr>
        <p:txBody>
          <a:bodyPr>
            <a:normAutofit/>
          </a:bodyPr>
          <a:lstStyle/>
          <a:p>
            <a:r>
              <a:rPr lang="en-GB" sz="4000" b="1" u="sng" dirty="0" err="1">
                <a:latin typeface="Times New Roman" panose="02020603050405020304" pitchFamily="18" charset="0"/>
                <a:cs typeface="Times New Roman" panose="02020603050405020304" pitchFamily="18" charset="0"/>
              </a:rPr>
              <a:t>Dlib</a:t>
            </a:r>
            <a:r>
              <a:rPr lang="en-GB" sz="4000" b="1" u="sng" dirty="0">
                <a:latin typeface="Times New Roman" panose="02020603050405020304" pitchFamily="18" charset="0"/>
                <a:cs typeface="Times New Roman" panose="02020603050405020304" pitchFamily="18" charset="0"/>
              </a:rPr>
              <a:t> based Implementation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677E30-034D-63E2-2CEE-0AF1601A7BC5}"/>
              </a:ext>
            </a:extLst>
          </p:cNvPr>
          <p:cNvSpPr>
            <a:spLocks noGrp="1"/>
          </p:cNvSpPr>
          <p:nvPr>
            <p:ph idx="1"/>
          </p:nvPr>
        </p:nvSpPr>
        <p:spPr/>
        <p:txBody>
          <a:bodyPr>
            <a:normAutofit/>
          </a:bodyPr>
          <a:lstStyle/>
          <a:p>
            <a:pPr marL="514350" indent="-514350">
              <a:buFont typeface="+mj-lt"/>
              <a:buAutoNum type="arabicPeriod"/>
            </a:pPr>
            <a:r>
              <a:rPr lang="en-GB" sz="2400" b="1" dirty="0">
                <a:latin typeface="Times New Roman" panose="02020603050405020304" pitchFamily="18" charset="0"/>
                <a:cs typeface="Times New Roman" panose="02020603050405020304" pitchFamily="18" charset="0"/>
              </a:rPr>
              <a:t>Camera Interface setup</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99F2F77-31B3-C51E-32C1-581F46EF04CC}"/>
              </a:ext>
            </a:extLst>
          </p:cNvPr>
          <p:cNvPicPr>
            <a:picLocks noChangeAspect="1"/>
          </p:cNvPicPr>
          <p:nvPr/>
        </p:nvPicPr>
        <p:blipFill>
          <a:blip r:embed="rId2" cstate="print">
            <a:extLst>
              <a:ext uri="{28A0092B-C50C-407E-A947-70E740481C1C}">
                <a14:useLocalDpi xmlns:a14="http://schemas.microsoft.com/office/drawing/2010/main" val="0"/>
              </a:ext>
            </a:extLst>
          </a:blip>
          <a:srcRect r="4445" b="1947"/>
          <a:stretch>
            <a:fillRect/>
          </a:stretch>
        </p:blipFill>
        <p:spPr bwMode="auto">
          <a:xfrm>
            <a:off x="1739944" y="2911633"/>
            <a:ext cx="4098881" cy="3178081"/>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5D477BB-40BE-A032-9774-893C394BF11F}"/>
              </a:ext>
            </a:extLst>
          </p:cNvPr>
          <p:cNvPicPr>
            <a:picLocks noChangeAspect="1"/>
          </p:cNvPicPr>
          <p:nvPr/>
        </p:nvPicPr>
        <p:blipFill>
          <a:blip r:embed="rId3" cstate="print">
            <a:extLst>
              <a:ext uri="{28A0092B-C50C-407E-A947-70E740481C1C}">
                <a14:useLocalDpi xmlns:a14="http://schemas.microsoft.com/office/drawing/2010/main" val="0"/>
              </a:ext>
            </a:extLst>
          </a:blip>
          <a:srcRect b="4101"/>
          <a:stretch>
            <a:fillRect/>
          </a:stretch>
        </p:blipFill>
        <p:spPr bwMode="auto">
          <a:xfrm rot="16200000">
            <a:off x="7324056" y="2549090"/>
            <a:ext cx="3103933" cy="38264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1424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1B0D4-B96C-4F5D-3861-5C4227D974C2}"/>
              </a:ext>
            </a:extLst>
          </p:cNvPr>
          <p:cNvSpPr>
            <a:spLocks noGrp="1"/>
          </p:cNvSpPr>
          <p:nvPr>
            <p:ph idx="1"/>
          </p:nvPr>
        </p:nvSpPr>
        <p:spPr>
          <a:xfrm>
            <a:off x="838200" y="678730"/>
            <a:ext cx="10515600" cy="5967167"/>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2. Landmark Detection</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IN" sz="1400" i="1" dirty="0">
                <a:effectLst/>
                <a:ea typeface="Calibri" panose="020F0502020204030204" pitchFamily="34" charset="0"/>
              </a:rPr>
              <a:t>                                                                 </a:t>
            </a:r>
            <a:endParaRPr lang="en-GB" sz="1400" dirty="0"/>
          </a:p>
          <a:p>
            <a:pPr marL="0" indent="0">
              <a:buNone/>
            </a:pPr>
            <a:r>
              <a:rPr lang="en-GB" sz="2000" dirty="0"/>
              <a:t> </a:t>
            </a:r>
          </a:p>
          <a:p>
            <a:pPr marL="0" indent="0">
              <a:buNone/>
            </a:pPr>
            <a:endParaRPr lang="en-GB" sz="2000" dirty="0"/>
          </a:p>
          <a:p>
            <a:pPr marL="0" indent="0">
              <a:buNone/>
            </a:pPr>
            <a:endParaRPr lang="en-IN" sz="2000" dirty="0"/>
          </a:p>
        </p:txBody>
      </p:sp>
      <p:pic>
        <p:nvPicPr>
          <p:cNvPr id="4" name="Picture 3">
            <a:extLst>
              <a:ext uri="{FF2B5EF4-FFF2-40B4-BE49-F238E27FC236}">
                <a16:creationId xmlns:a16="http://schemas.microsoft.com/office/drawing/2014/main" id="{75AE9696-DCD0-B606-D475-50E07EE7D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35166" y="1849965"/>
            <a:ext cx="3765809" cy="3355852"/>
          </a:xfrm>
          <a:prstGeom prst="rect">
            <a:avLst/>
          </a:prstGeom>
          <a:noFill/>
          <a:ln>
            <a:noFill/>
          </a:ln>
        </p:spPr>
      </p:pic>
      <p:sp>
        <p:nvSpPr>
          <p:cNvPr id="2" name="TextBox 1">
            <a:extLst>
              <a:ext uri="{FF2B5EF4-FFF2-40B4-BE49-F238E27FC236}">
                <a16:creationId xmlns:a16="http://schemas.microsoft.com/office/drawing/2014/main" id="{7F5F05EE-3DFE-2CEB-5341-37EF046FFE16}"/>
              </a:ext>
            </a:extLst>
          </p:cNvPr>
          <p:cNvSpPr txBox="1"/>
          <p:nvPr/>
        </p:nvSpPr>
        <p:spPr>
          <a:xfrm>
            <a:off x="2714625" y="5371859"/>
            <a:ext cx="7105650" cy="369332"/>
          </a:xfrm>
          <a:prstGeom prst="rect">
            <a:avLst/>
          </a:prstGeom>
          <a:noFill/>
        </p:spPr>
        <p:txBody>
          <a:bodyPr wrap="square" rtlCol="0">
            <a:spAutoFit/>
          </a:bodyPr>
          <a:lstStyle/>
          <a:p>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Sequence in which 68 facial landmarks are mapped on a detected face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300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4D970-78FD-A30F-8000-70CE6C035284}"/>
              </a:ext>
            </a:extLst>
          </p:cNvPr>
          <p:cNvSpPr>
            <a:spLocks noGrp="1"/>
          </p:cNvSpPr>
          <p:nvPr>
            <p:ph idx="1"/>
          </p:nvPr>
        </p:nvSpPr>
        <p:spPr>
          <a:xfrm>
            <a:off x="838199" y="934065"/>
            <a:ext cx="11039573" cy="5476566"/>
          </a:xfrm>
        </p:spPr>
        <p:txBody>
          <a:bodyPr>
            <a:normAutofit/>
          </a:bodyPr>
          <a:lstStyle/>
          <a:p>
            <a:pPr marL="45720" indent="0" algn="ctr">
              <a:buNone/>
            </a:pPr>
            <a:r>
              <a:rPr lang="en-GB" sz="2600" b="1" u="sng" dirty="0">
                <a:latin typeface="Times New Roman" panose="02020603050405020304" pitchFamily="18" charset="0"/>
                <a:cs typeface="Times New Roman" panose="02020603050405020304" pitchFamily="18" charset="0"/>
              </a:rPr>
              <a:t>Drowsiness Detection by </a:t>
            </a:r>
            <a:r>
              <a:rPr lang="en-GB" sz="2600" b="1" u="sng" dirty="0" err="1">
                <a:latin typeface="Times New Roman" panose="02020603050405020304" pitchFamily="18" charset="0"/>
                <a:cs typeface="Times New Roman" panose="02020603050405020304" pitchFamily="18" charset="0"/>
              </a:rPr>
              <a:t>Dlib</a:t>
            </a:r>
            <a:r>
              <a:rPr lang="en-GB" sz="2600" b="1" u="sng" dirty="0">
                <a:latin typeface="Times New Roman" panose="02020603050405020304" pitchFamily="18" charset="0"/>
                <a:cs typeface="Times New Roman" panose="02020603050405020304" pitchFamily="18" charset="0"/>
              </a:rPr>
              <a:t> based model in real time</a:t>
            </a:r>
          </a:p>
          <a:p>
            <a:endParaRPr lang="en-GB" dirty="0"/>
          </a:p>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sz="1400" i="1" dirty="0"/>
          </a:p>
          <a:p>
            <a:endParaRPr lang="en-GB" dirty="0"/>
          </a:p>
          <a:p>
            <a:pPr marL="0" indent="0">
              <a:buNone/>
            </a:pPr>
            <a:endParaRPr lang="en-IN" dirty="0"/>
          </a:p>
        </p:txBody>
      </p:sp>
      <p:pic>
        <p:nvPicPr>
          <p:cNvPr id="7" name="Picture 6">
            <a:extLst>
              <a:ext uri="{FF2B5EF4-FFF2-40B4-BE49-F238E27FC236}">
                <a16:creationId xmlns:a16="http://schemas.microsoft.com/office/drawing/2014/main" id="{702222CD-EDE3-D7AD-7576-7144FDE0D9AD}"/>
              </a:ext>
            </a:extLst>
          </p:cNvPr>
          <p:cNvPicPr>
            <a:picLocks noChangeAspect="1"/>
          </p:cNvPicPr>
          <p:nvPr/>
        </p:nvPicPr>
        <p:blipFill>
          <a:blip r:embed="rId2"/>
          <a:stretch>
            <a:fillRect/>
          </a:stretch>
        </p:blipFill>
        <p:spPr>
          <a:xfrm>
            <a:off x="1593552" y="2099844"/>
            <a:ext cx="3704864" cy="3467723"/>
          </a:xfrm>
          <a:prstGeom prst="rect">
            <a:avLst/>
          </a:prstGeom>
        </p:spPr>
      </p:pic>
      <p:pic>
        <p:nvPicPr>
          <p:cNvPr id="8" name="Picture 7">
            <a:extLst>
              <a:ext uri="{FF2B5EF4-FFF2-40B4-BE49-F238E27FC236}">
                <a16:creationId xmlns:a16="http://schemas.microsoft.com/office/drawing/2014/main" id="{9955BD4D-5B89-E2C7-269E-23D58CDEA0D9}"/>
              </a:ext>
            </a:extLst>
          </p:cNvPr>
          <p:cNvPicPr>
            <a:picLocks noChangeAspect="1"/>
          </p:cNvPicPr>
          <p:nvPr/>
        </p:nvPicPr>
        <p:blipFill>
          <a:blip r:embed="rId3"/>
          <a:stretch>
            <a:fillRect/>
          </a:stretch>
        </p:blipFill>
        <p:spPr>
          <a:xfrm>
            <a:off x="7229401" y="2099843"/>
            <a:ext cx="3687926" cy="3467723"/>
          </a:xfrm>
          <a:prstGeom prst="rect">
            <a:avLst/>
          </a:prstGeom>
        </p:spPr>
      </p:pic>
      <p:sp>
        <p:nvSpPr>
          <p:cNvPr id="2" name="TextBox 1">
            <a:extLst>
              <a:ext uri="{FF2B5EF4-FFF2-40B4-BE49-F238E27FC236}">
                <a16:creationId xmlns:a16="http://schemas.microsoft.com/office/drawing/2014/main" id="{3D63DAE1-825C-8C31-DA06-41C951F062FA}"/>
              </a:ext>
            </a:extLst>
          </p:cNvPr>
          <p:cNvSpPr txBox="1"/>
          <p:nvPr/>
        </p:nvSpPr>
        <p:spPr>
          <a:xfrm>
            <a:off x="1593552" y="5697174"/>
            <a:ext cx="3704864" cy="369332"/>
          </a:xfrm>
          <a:prstGeom prst="rect">
            <a:avLst/>
          </a:prstGeom>
          <a:noFill/>
        </p:spPr>
        <p:txBody>
          <a:bodyPr wrap="square" rtlCol="0">
            <a:spAutoFit/>
          </a:bodyPr>
          <a:lstStyle/>
          <a:p>
            <a:r>
              <a:rPr lang="en-GB" sz="1800" i="1" dirty="0">
                <a:latin typeface="Times New Roman" panose="02020603050405020304" pitchFamily="18" charset="0"/>
                <a:cs typeface="Times New Roman" panose="02020603050405020304" pitchFamily="18" charset="0"/>
              </a:rPr>
              <a:t>Open Eye detected, no alert generated</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5CA0915-DA38-2638-11C6-2E03C9DBCC02}"/>
              </a:ext>
            </a:extLst>
          </p:cNvPr>
          <p:cNvSpPr txBox="1"/>
          <p:nvPr/>
        </p:nvSpPr>
        <p:spPr>
          <a:xfrm>
            <a:off x="7229401" y="5665933"/>
            <a:ext cx="3781425" cy="646331"/>
          </a:xfrm>
          <a:prstGeom prst="rect">
            <a:avLst/>
          </a:prstGeom>
          <a:noFill/>
        </p:spPr>
        <p:txBody>
          <a:bodyPr wrap="square" rtlCol="0">
            <a:spAutoFit/>
          </a:bodyPr>
          <a:lstStyle/>
          <a:p>
            <a:r>
              <a:rPr lang="en-GB" sz="1800" i="1" dirty="0">
                <a:latin typeface="Times New Roman" panose="02020603050405020304" pitchFamily="18" charset="0"/>
                <a:cs typeface="Times New Roman" panose="02020603050405020304" pitchFamily="18" charset="0"/>
              </a:rPr>
              <a:t>Closed Eye detected, alarm activated                                                                                                          </a:t>
            </a:r>
          </a:p>
          <a:p>
            <a:endParaRPr lang="en-IN" dirty="0"/>
          </a:p>
        </p:txBody>
      </p:sp>
    </p:spTree>
    <p:extLst>
      <p:ext uri="{BB962C8B-B14F-4D97-AF65-F5344CB8AC3E}">
        <p14:creationId xmlns:p14="http://schemas.microsoft.com/office/powerpoint/2010/main" val="1743416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357E-3FE7-D355-7761-465AF2BA5589}"/>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Results &amp; Discussions</a:t>
            </a:r>
          </a:p>
        </p:txBody>
      </p:sp>
      <p:sp>
        <p:nvSpPr>
          <p:cNvPr id="3" name="Content Placeholder 2">
            <a:extLst>
              <a:ext uri="{FF2B5EF4-FFF2-40B4-BE49-F238E27FC236}">
                <a16:creationId xmlns:a16="http://schemas.microsoft.com/office/drawing/2014/main" id="{52FCF1F5-B542-0A59-B596-FBA70D9CEC1A}"/>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Model Performance :</a:t>
            </a:r>
          </a:p>
          <a:p>
            <a:endParaRPr lang="en-IN" dirty="0"/>
          </a:p>
        </p:txBody>
      </p:sp>
      <p:graphicFrame>
        <p:nvGraphicFramePr>
          <p:cNvPr id="4" name="Table 3">
            <a:extLst>
              <a:ext uri="{FF2B5EF4-FFF2-40B4-BE49-F238E27FC236}">
                <a16:creationId xmlns:a16="http://schemas.microsoft.com/office/drawing/2014/main" id="{79A61A0A-8042-D705-A44C-C17A01694123}"/>
              </a:ext>
            </a:extLst>
          </p:cNvPr>
          <p:cNvGraphicFramePr>
            <a:graphicFrameLocks noGrp="1"/>
          </p:cNvGraphicFramePr>
          <p:nvPr>
            <p:extLst>
              <p:ext uri="{D42A27DB-BD31-4B8C-83A1-F6EECF244321}">
                <p14:modId xmlns:p14="http://schemas.microsoft.com/office/powerpoint/2010/main" val="2663024050"/>
              </p:ext>
            </p:extLst>
          </p:nvPr>
        </p:nvGraphicFramePr>
        <p:xfrm>
          <a:off x="2495551" y="2846894"/>
          <a:ext cx="7115175" cy="3184938"/>
        </p:xfrm>
        <a:graphic>
          <a:graphicData uri="http://schemas.openxmlformats.org/drawingml/2006/table">
            <a:tbl>
              <a:tblPr firstRow="1">
                <a:tableStyleId>{5C22544A-7EE6-4342-B048-85BDC9FD1C3A}</a:tableStyleId>
              </a:tblPr>
              <a:tblGrid>
                <a:gridCol w="2371725">
                  <a:extLst>
                    <a:ext uri="{9D8B030D-6E8A-4147-A177-3AD203B41FA5}">
                      <a16:colId xmlns:a16="http://schemas.microsoft.com/office/drawing/2014/main" val="1164177051"/>
                    </a:ext>
                  </a:extLst>
                </a:gridCol>
                <a:gridCol w="2371725">
                  <a:extLst>
                    <a:ext uri="{9D8B030D-6E8A-4147-A177-3AD203B41FA5}">
                      <a16:colId xmlns:a16="http://schemas.microsoft.com/office/drawing/2014/main" val="1531056655"/>
                    </a:ext>
                  </a:extLst>
                </a:gridCol>
                <a:gridCol w="2371725">
                  <a:extLst>
                    <a:ext uri="{9D8B030D-6E8A-4147-A177-3AD203B41FA5}">
                      <a16:colId xmlns:a16="http://schemas.microsoft.com/office/drawing/2014/main" val="402317607"/>
                    </a:ext>
                  </a:extLst>
                </a:gridCol>
              </a:tblGrid>
              <a:tr h="530823">
                <a:tc rowSpan="2">
                  <a:txBody>
                    <a:bodyPr/>
                    <a:lstStyle/>
                    <a:p>
                      <a:pPr algn="ctr" fontAlgn="base">
                        <a:lnSpc>
                          <a:spcPct val="107000"/>
                        </a:lnSpc>
                        <a:spcAft>
                          <a:spcPts val="800"/>
                        </a:spcAft>
                      </a:pPr>
                      <a:r>
                        <a:rPr lang="en-IN" sz="1800" kern="0" dirty="0">
                          <a:effectLst/>
                          <a:latin typeface="Times New Roman" panose="02020603050405020304" pitchFamily="18" charset="0"/>
                          <a:cs typeface="Times New Roman" panose="02020603050405020304" pitchFamily="18" charset="0"/>
                        </a:rPr>
                        <a:t>MODELS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gridSpan="2">
                  <a:txBody>
                    <a:bodyPr/>
                    <a:lstStyle/>
                    <a:p>
                      <a:pPr algn="ctr" fontAlgn="base">
                        <a:lnSpc>
                          <a:spcPct val="107000"/>
                        </a:lnSpc>
                        <a:spcAft>
                          <a:spcPts val="800"/>
                        </a:spcAft>
                      </a:pPr>
                      <a:r>
                        <a:rPr lang="en-IN" sz="1800" kern="0" dirty="0">
                          <a:effectLst/>
                          <a:latin typeface="Times New Roman" panose="02020603050405020304" pitchFamily="18" charset="0"/>
                          <a:cs typeface="Times New Roman" panose="02020603050405020304" pitchFamily="18" charset="0"/>
                        </a:rPr>
                        <a:t>ACCURACY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hMerge="1">
                  <a:txBody>
                    <a:bodyPr/>
                    <a:lstStyle/>
                    <a:p>
                      <a:endParaRPr lang="en-IN"/>
                    </a:p>
                  </a:txBody>
                  <a:tcPr/>
                </a:tc>
                <a:extLst>
                  <a:ext uri="{0D108BD9-81ED-4DB2-BD59-A6C34878D82A}">
                    <a16:rowId xmlns:a16="http://schemas.microsoft.com/office/drawing/2014/main" val="267710434"/>
                  </a:ext>
                </a:extLst>
              </a:tr>
              <a:tr h="530823">
                <a:tc vMerge="1">
                  <a:txBody>
                    <a:bodyPr/>
                    <a:lstStyle/>
                    <a:p>
                      <a:endParaRPr lang="en-IN"/>
                    </a:p>
                  </a:txBody>
                  <a:tcPr/>
                </a:tc>
                <a:tc>
                  <a:txBody>
                    <a:bodyPr/>
                    <a:lstStyle/>
                    <a:p>
                      <a:pPr fontAlgn="base">
                        <a:lnSpc>
                          <a:spcPct val="107000"/>
                        </a:lnSpc>
                        <a:spcAft>
                          <a:spcPts val="800"/>
                        </a:spcAft>
                      </a:pPr>
                      <a:r>
                        <a:rPr lang="en-IN" sz="1800" kern="0" dirty="0">
                          <a:effectLst/>
                          <a:latin typeface="Times New Roman" panose="02020603050405020304" pitchFamily="18" charset="0"/>
                          <a:cs typeface="Times New Roman" panose="02020603050405020304" pitchFamily="18" charset="0"/>
                        </a:rPr>
                        <a:t>TRAIN ACCURACY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TEST ACCURACY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599503754"/>
                  </a:ext>
                </a:extLst>
              </a:tr>
              <a:tr h="530823">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ResNet</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50.59%</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50.59%</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67961447"/>
                  </a:ext>
                </a:extLst>
              </a:tr>
              <a:tr h="530823">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VGG19</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89.79%</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87.30%</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000785981"/>
                  </a:ext>
                </a:extLst>
              </a:tr>
              <a:tr h="530823">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Inception V3</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98.29%</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fontAlgn="base">
                        <a:lnSpc>
                          <a:spcPct val="107000"/>
                        </a:lnSpc>
                        <a:spcAft>
                          <a:spcPts val="800"/>
                        </a:spcAft>
                      </a:pPr>
                      <a:r>
                        <a:rPr lang="en-IN" sz="1800" kern="0">
                          <a:effectLst/>
                          <a:latin typeface="Times New Roman" panose="02020603050405020304" pitchFamily="18" charset="0"/>
                          <a:cs typeface="Times New Roman" panose="02020603050405020304" pitchFamily="18" charset="0"/>
                        </a:rPr>
                        <a:t>97.72%</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512760024"/>
                  </a:ext>
                </a:extLst>
              </a:tr>
              <a:tr h="530823">
                <a:tc>
                  <a:txBody>
                    <a:bodyPr/>
                    <a:lstStyle/>
                    <a:p>
                      <a:pPr fontAlgn="base">
                        <a:lnSpc>
                          <a:spcPct val="107000"/>
                        </a:lnSpc>
                        <a:spcAft>
                          <a:spcPts val="800"/>
                        </a:spcAft>
                      </a:pPr>
                      <a:r>
                        <a:rPr lang="en-IN" sz="1800" b="1" kern="0" dirty="0" err="1">
                          <a:effectLst/>
                          <a:latin typeface="Times New Roman" panose="02020603050405020304" pitchFamily="18" charset="0"/>
                          <a:cs typeface="Times New Roman" panose="02020603050405020304" pitchFamily="18" charset="0"/>
                        </a:rPr>
                        <a:t>MobileNet</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fontAlgn="base">
                        <a:lnSpc>
                          <a:spcPct val="107000"/>
                        </a:lnSpc>
                        <a:spcAft>
                          <a:spcPts val="800"/>
                        </a:spcAft>
                      </a:pPr>
                      <a:r>
                        <a:rPr lang="en-IN" sz="1800" b="1" kern="0" dirty="0">
                          <a:effectLst/>
                          <a:latin typeface="Times New Roman" panose="02020603050405020304" pitchFamily="18" charset="0"/>
                          <a:cs typeface="Times New Roman" panose="02020603050405020304" pitchFamily="18" charset="0"/>
                        </a:rPr>
                        <a:t>99.89%</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fontAlgn="base">
                        <a:lnSpc>
                          <a:spcPct val="107000"/>
                        </a:lnSpc>
                        <a:spcAft>
                          <a:spcPts val="800"/>
                        </a:spcAft>
                      </a:pPr>
                      <a:r>
                        <a:rPr lang="en-IN" sz="1800" b="1" kern="0" dirty="0">
                          <a:effectLst/>
                          <a:latin typeface="Times New Roman" panose="02020603050405020304" pitchFamily="18" charset="0"/>
                          <a:cs typeface="Times New Roman" panose="02020603050405020304" pitchFamily="18" charset="0"/>
                        </a:rPr>
                        <a:t>98.78%</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862852006"/>
                  </a:ext>
                </a:extLst>
              </a:tr>
            </a:tbl>
          </a:graphicData>
        </a:graphic>
      </p:graphicFrame>
    </p:spTree>
    <p:extLst>
      <p:ext uri="{BB962C8B-B14F-4D97-AF65-F5344CB8AC3E}">
        <p14:creationId xmlns:p14="http://schemas.microsoft.com/office/powerpoint/2010/main" val="3153573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FBF6A-81B6-FC3A-D93C-47572171F9CD}"/>
              </a:ext>
            </a:extLst>
          </p:cNvPr>
          <p:cNvSpPr>
            <a:spLocks noGrp="1"/>
          </p:cNvSpPr>
          <p:nvPr>
            <p:ph idx="1"/>
          </p:nvPr>
        </p:nvSpPr>
        <p:spPr>
          <a:xfrm>
            <a:off x="838200" y="942975"/>
            <a:ext cx="10515600" cy="5233988"/>
          </a:xfrm>
        </p:spPr>
        <p:txBody>
          <a:bodyPr/>
          <a:lstStyle/>
          <a:p>
            <a:r>
              <a:rPr lang="en-IN" sz="2400" b="1" dirty="0">
                <a:latin typeface="Times New Roman" panose="02020603050405020304" pitchFamily="18" charset="0"/>
                <a:cs typeface="Times New Roman" panose="02020603050405020304" pitchFamily="18" charset="0"/>
              </a:rPr>
              <a:t>Classification Report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C90068C-B726-FD37-77AB-A5071D690DD2}"/>
              </a:ext>
            </a:extLst>
          </p:cNvPr>
          <p:cNvPicPr>
            <a:picLocks noChangeAspect="1"/>
          </p:cNvPicPr>
          <p:nvPr/>
        </p:nvPicPr>
        <p:blipFill>
          <a:blip r:embed="rId2"/>
          <a:stretch>
            <a:fillRect/>
          </a:stretch>
        </p:blipFill>
        <p:spPr>
          <a:xfrm>
            <a:off x="1661146" y="1964064"/>
            <a:ext cx="8869707" cy="3428067"/>
          </a:xfrm>
          <a:prstGeom prst="rect">
            <a:avLst/>
          </a:prstGeom>
          <a:ln>
            <a:solidFill>
              <a:schemeClr val="bg1"/>
            </a:solidFill>
          </a:ln>
        </p:spPr>
      </p:pic>
    </p:spTree>
    <p:extLst>
      <p:ext uri="{BB962C8B-B14F-4D97-AF65-F5344CB8AC3E}">
        <p14:creationId xmlns:p14="http://schemas.microsoft.com/office/powerpoint/2010/main" val="248713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23B9-9453-31C9-4947-7AB24B82BE37}"/>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Introduction</a:t>
            </a:r>
            <a:br>
              <a:rPr lang="en-US" sz="4400" b="1" dirty="0"/>
            </a:br>
            <a:endParaRPr lang="en-IN" dirty="0"/>
          </a:p>
        </p:txBody>
      </p:sp>
      <p:sp>
        <p:nvSpPr>
          <p:cNvPr id="3" name="Content Placeholder 2">
            <a:extLst>
              <a:ext uri="{FF2B5EF4-FFF2-40B4-BE49-F238E27FC236}">
                <a16:creationId xmlns:a16="http://schemas.microsoft.com/office/drawing/2014/main" id="{DF641EF2-A418-3DFF-C28F-981F82B39EC9}"/>
              </a:ext>
            </a:extLst>
          </p:cNvPr>
          <p:cNvSpPr>
            <a:spLocks noGrp="1"/>
          </p:cNvSpPr>
          <p:nvPr>
            <p:ph idx="1"/>
          </p:nvPr>
        </p:nvSpPr>
        <p:spPr>
          <a:xfrm>
            <a:off x="1143000" y="1638300"/>
            <a:ext cx="9872871" cy="4457700"/>
          </a:xfrm>
        </p:spPr>
        <p:txBody>
          <a:bodyPr>
            <a:noAutofit/>
          </a:bodyPr>
          <a:lstStyle/>
          <a:p>
            <a:pPr algn="just"/>
            <a:r>
              <a:rPr lang="en-IN" sz="2400" dirty="0">
                <a:latin typeface="Times New Roman" panose="02020603050405020304" pitchFamily="18" charset="0"/>
                <a:cs typeface="Times New Roman" panose="02020603050405020304" pitchFamily="18" charset="0"/>
              </a:rPr>
              <a:t>In today’s time, India experiences around 1200 road accidents everyday on an average.</a:t>
            </a:r>
          </a:p>
          <a:p>
            <a:pPr algn="just"/>
            <a:r>
              <a:rPr lang="en-IN" sz="2400" dirty="0">
                <a:latin typeface="Times New Roman" panose="02020603050405020304" pitchFamily="18" charset="0"/>
                <a:cs typeface="Times New Roman" panose="02020603050405020304" pitchFamily="18" charset="0"/>
              </a:rPr>
              <a:t>The root cause of these occurrences is fatigue brought on by the lack of sleep.</a:t>
            </a:r>
          </a:p>
          <a:p>
            <a:pPr algn="just"/>
            <a:r>
              <a:rPr lang="en-IN" sz="2400" dirty="0">
                <a:latin typeface="Times New Roman" panose="02020603050405020304" pitchFamily="18" charset="0"/>
                <a:cs typeface="Times New Roman" panose="02020603050405020304" pitchFamily="18" charset="0"/>
              </a:rPr>
              <a:t>To solve this issue, we have developed a drowsiness detection system named “</a:t>
            </a:r>
            <a:r>
              <a:rPr lang="en-IN" sz="2400" dirty="0" err="1">
                <a:latin typeface="Times New Roman" panose="02020603050405020304" pitchFamily="18" charset="0"/>
                <a:cs typeface="Times New Roman" panose="02020603050405020304" pitchFamily="18" charset="0"/>
              </a:rPr>
              <a:t>WakeGuard</a:t>
            </a:r>
            <a:r>
              <a:rPr lang="en-IN" sz="2400" dirty="0">
                <a:latin typeface="Times New Roman" panose="02020603050405020304" pitchFamily="18" charset="0"/>
                <a:cs typeface="Times New Roman" panose="02020603050405020304" pitchFamily="18" charset="0"/>
              </a:rPr>
              <a:t>” to enhance the safety measures.</a:t>
            </a:r>
          </a:p>
          <a:p>
            <a:pPr algn="just"/>
            <a:r>
              <a:rPr lang="en-IN" sz="2400" dirty="0">
                <a:latin typeface="Times New Roman" panose="02020603050405020304" pitchFamily="18" charset="0"/>
                <a:cs typeface="Times New Roman" panose="02020603050405020304" pitchFamily="18" charset="0"/>
              </a:rPr>
              <a:t>It is based on advanced facial landmark mapping and deep learning techniques.</a:t>
            </a:r>
          </a:p>
          <a:p>
            <a:pPr algn="just"/>
            <a:r>
              <a:rPr lang="en-IN" sz="2400" dirty="0">
                <a:latin typeface="Times New Roman" panose="02020603050405020304" pitchFamily="18" charset="0"/>
                <a:cs typeface="Times New Roman" panose="02020603050405020304" pitchFamily="18" charset="0"/>
              </a:rPr>
              <a:t>The main aim is to not only save lives but also contribute to overall public safety and well-being.</a:t>
            </a:r>
          </a:p>
        </p:txBody>
      </p:sp>
    </p:spTree>
    <p:extLst>
      <p:ext uri="{BB962C8B-B14F-4D97-AF65-F5344CB8AC3E}">
        <p14:creationId xmlns:p14="http://schemas.microsoft.com/office/powerpoint/2010/main" val="51599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21B92-C807-72D2-0ACD-7B44C707F1F6}"/>
              </a:ext>
            </a:extLst>
          </p:cNvPr>
          <p:cNvSpPr>
            <a:spLocks noGrp="1"/>
          </p:cNvSpPr>
          <p:nvPr>
            <p:ph idx="1"/>
          </p:nvPr>
        </p:nvSpPr>
        <p:spPr>
          <a:xfrm>
            <a:off x="838200" y="1022809"/>
            <a:ext cx="10515600" cy="5154154"/>
          </a:xfrm>
        </p:spPr>
        <p:txBody>
          <a:bodyPr/>
          <a:lstStyle/>
          <a:p>
            <a:r>
              <a:rPr lang="en-IN" sz="2400" b="1" dirty="0">
                <a:latin typeface="Times New Roman" panose="02020603050405020304" pitchFamily="18" charset="0"/>
                <a:cs typeface="Times New Roman" panose="02020603050405020304" pitchFamily="18" charset="0"/>
              </a:rPr>
              <a:t>Confusion Matrix :</a:t>
            </a:r>
          </a:p>
          <a:p>
            <a:endParaRPr lang="en-IN" dirty="0"/>
          </a:p>
        </p:txBody>
      </p:sp>
      <p:pic>
        <p:nvPicPr>
          <p:cNvPr id="4" name="Picture 3">
            <a:extLst>
              <a:ext uri="{FF2B5EF4-FFF2-40B4-BE49-F238E27FC236}">
                <a16:creationId xmlns:a16="http://schemas.microsoft.com/office/drawing/2014/main" id="{35FFC3CF-874B-C5B9-C4D8-F232FBADC4C4}"/>
              </a:ext>
            </a:extLst>
          </p:cNvPr>
          <p:cNvPicPr>
            <a:picLocks noChangeAspect="1"/>
          </p:cNvPicPr>
          <p:nvPr/>
        </p:nvPicPr>
        <p:blipFill>
          <a:blip r:embed="rId2"/>
          <a:srcRect t="7043"/>
          <a:stretch>
            <a:fillRect/>
          </a:stretch>
        </p:blipFill>
        <p:spPr bwMode="auto">
          <a:xfrm>
            <a:off x="3195687" y="1792962"/>
            <a:ext cx="6061435" cy="40422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4188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D56B89B-ED9E-1B2F-8534-27D0F4CA8634}"/>
              </a:ext>
            </a:extLst>
          </p:cNvPr>
          <p:cNvSpPr>
            <a:spLocks noGrp="1"/>
          </p:cNvSpPr>
          <p:nvPr>
            <p:ph sz="half" idx="2"/>
          </p:nvPr>
        </p:nvSpPr>
        <p:spPr>
          <a:xfrm>
            <a:off x="839788" y="744718"/>
            <a:ext cx="5157787" cy="5444945"/>
          </a:xfrm>
        </p:spPr>
        <p:txBody>
          <a:bodyPr/>
          <a:lstStyle/>
          <a:p>
            <a:r>
              <a:rPr lang="en-IN" sz="2400" b="1" dirty="0">
                <a:latin typeface="Times New Roman" panose="02020603050405020304" pitchFamily="18" charset="0"/>
                <a:cs typeface="Times New Roman" panose="02020603050405020304" pitchFamily="18" charset="0"/>
              </a:rPr>
              <a:t>ROC Curve:</a:t>
            </a:r>
          </a:p>
          <a:p>
            <a:pPr marL="0" indent="0">
              <a:buNone/>
            </a:pPr>
            <a:endParaRPr lang="en-IN" dirty="0"/>
          </a:p>
        </p:txBody>
      </p:sp>
      <p:sp>
        <p:nvSpPr>
          <p:cNvPr id="6" name="Content Placeholder 5">
            <a:extLst>
              <a:ext uri="{FF2B5EF4-FFF2-40B4-BE49-F238E27FC236}">
                <a16:creationId xmlns:a16="http://schemas.microsoft.com/office/drawing/2014/main" id="{CE515158-4BB8-1CE8-9450-4C3B86B34DC6}"/>
              </a:ext>
            </a:extLst>
          </p:cNvPr>
          <p:cNvSpPr>
            <a:spLocks noGrp="1"/>
          </p:cNvSpPr>
          <p:nvPr>
            <p:ph sz="quarter" idx="4"/>
          </p:nvPr>
        </p:nvSpPr>
        <p:spPr>
          <a:xfrm>
            <a:off x="6419849" y="744718"/>
            <a:ext cx="5157787" cy="5444945"/>
          </a:xfrm>
        </p:spPr>
        <p:txBody>
          <a:bodyPr/>
          <a:lstStyle/>
          <a:p>
            <a:r>
              <a:rPr lang="en-IN" sz="2400" b="1" dirty="0">
                <a:latin typeface="Times New Roman" panose="02020603050405020304" pitchFamily="18" charset="0"/>
                <a:cs typeface="Times New Roman" panose="02020603050405020304" pitchFamily="18" charset="0"/>
              </a:rPr>
              <a:t>PR Curve:</a:t>
            </a:r>
          </a:p>
          <a:p>
            <a:endParaRPr lang="en-IN" dirty="0"/>
          </a:p>
        </p:txBody>
      </p:sp>
      <p:pic>
        <p:nvPicPr>
          <p:cNvPr id="12" name="Picture 11">
            <a:extLst>
              <a:ext uri="{FF2B5EF4-FFF2-40B4-BE49-F238E27FC236}">
                <a16:creationId xmlns:a16="http://schemas.microsoft.com/office/drawing/2014/main" id="{1265A848-4821-B9F3-7634-5C9E61C6A334}"/>
              </a:ext>
            </a:extLst>
          </p:cNvPr>
          <p:cNvPicPr>
            <a:picLocks noChangeAspect="1"/>
          </p:cNvPicPr>
          <p:nvPr/>
        </p:nvPicPr>
        <p:blipFill>
          <a:blip r:embed="rId3"/>
          <a:srcRect r="5872"/>
          <a:stretch>
            <a:fillRect/>
          </a:stretch>
        </p:blipFill>
        <p:spPr bwMode="auto">
          <a:xfrm>
            <a:off x="741363" y="1486358"/>
            <a:ext cx="4693920" cy="4096601"/>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6978FC02-77B3-933D-3171-D8BE6CD448CE}"/>
              </a:ext>
            </a:extLst>
          </p:cNvPr>
          <p:cNvPicPr>
            <a:picLocks noChangeAspect="1"/>
          </p:cNvPicPr>
          <p:nvPr/>
        </p:nvPicPr>
        <p:blipFill>
          <a:blip r:embed="rId4"/>
          <a:srcRect t="3149" r="4143"/>
          <a:stretch>
            <a:fillRect/>
          </a:stretch>
        </p:blipFill>
        <p:spPr bwMode="auto">
          <a:xfrm>
            <a:off x="6096000" y="1486358"/>
            <a:ext cx="4645660" cy="39616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89746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B822-6619-BC14-5E43-358AA1701EC5}"/>
              </a:ext>
            </a:extLst>
          </p:cNvPr>
          <p:cNvSpPr>
            <a:spLocks noGrp="1"/>
          </p:cNvSpPr>
          <p:nvPr>
            <p:ph type="title"/>
          </p:nvPr>
        </p:nvSpPr>
        <p:spPr>
          <a:xfrm>
            <a:off x="1038225" y="428625"/>
            <a:ext cx="9980295" cy="1371600"/>
          </a:xfrm>
        </p:spPr>
        <p:txBody>
          <a:bodyPr>
            <a:normAutofit/>
          </a:bodyPr>
          <a:lstStyle/>
          <a:p>
            <a:r>
              <a:rPr lang="en-IN" sz="40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4D517A9-CEC7-5055-D7A8-14D8F10B41B7}"/>
              </a:ext>
            </a:extLst>
          </p:cNvPr>
          <p:cNvSpPr>
            <a:spLocks noGrp="1"/>
          </p:cNvSpPr>
          <p:nvPr>
            <p:ph idx="1"/>
          </p:nvPr>
        </p:nvSpPr>
        <p:spPr>
          <a:xfrm>
            <a:off x="1038225" y="1876424"/>
            <a:ext cx="10639425" cy="4552951"/>
          </a:xfrm>
        </p:spPr>
        <p:txBody>
          <a:bodyPr>
            <a:noAutofit/>
          </a:bodyPr>
          <a:lstStyle/>
          <a:p>
            <a:pPr algn="just"/>
            <a:r>
              <a:rPr lang="en-IN" sz="2400" dirty="0">
                <a:latin typeface="Times New Roman" panose="02020603050405020304" pitchFamily="18" charset="0"/>
                <a:cs typeface="Times New Roman" panose="02020603050405020304" pitchFamily="18" charset="0"/>
              </a:rPr>
              <a:t>A robust and non-invasive drowsiness detection system is developed using a combination of </a:t>
            </a:r>
            <a:r>
              <a:rPr lang="en-IN" sz="2400" dirty="0" err="1">
                <a:latin typeface="Times New Roman" panose="02020603050405020304" pitchFamily="18" charset="0"/>
                <a:cs typeface="Times New Roman" panose="02020603050405020304" pitchFamily="18" charset="0"/>
              </a:rPr>
              <a:t>Dlib</a:t>
            </a:r>
            <a:r>
              <a:rPr lang="en-IN" sz="2400" dirty="0">
                <a:latin typeface="Times New Roman" panose="02020603050405020304" pitchFamily="18" charset="0"/>
                <a:cs typeface="Times New Roman" panose="02020603050405020304" pitchFamily="18" charset="0"/>
              </a:rPr>
              <a:t> for facial landmark detection and Deep Learning using CNN technology for eye state classification.</a:t>
            </a:r>
          </a:p>
          <a:p>
            <a:pPr algn="just"/>
            <a:r>
              <a:rPr lang="en-IN" sz="2400" dirty="0">
                <a:latin typeface="Times New Roman" panose="02020603050405020304" pitchFamily="18" charset="0"/>
                <a:cs typeface="Times New Roman" panose="02020603050405020304" pitchFamily="18" charset="0"/>
              </a:rPr>
              <a:t>It provides timely alerts to the driver whenever prolonged eye closure is detected.</a:t>
            </a:r>
          </a:p>
          <a:p>
            <a:pPr algn="just"/>
            <a:r>
              <a:rPr lang="en-IN" sz="2400" dirty="0">
                <a:latin typeface="Times New Roman" panose="02020603050405020304" pitchFamily="18" charset="0"/>
                <a:cs typeface="Times New Roman" panose="02020603050405020304" pitchFamily="18" charset="0"/>
              </a:rPr>
              <a:t>The results from the evaluation show the effectiveness of the </a:t>
            </a:r>
            <a:r>
              <a:rPr lang="en-IN" sz="2400" dirty="0" err="1">
                <a:latin typeface="Times New Roman" panose="02020603050405020304" pitchFamily="18" charset="0"/>
                <a:cs typeface="Times New Roman" panose="02020603050405020304" pitchFamily="18" charset="0"/>
              </a:rPr>
              <a:t>dlib</a:t>
            </a:r>
            <a:r>
              <a:rPr lang="en-IN" sz="2400" dirty="0">
                <a:latin typeface="Times New Roman" panose="02020603050405020304" pitchFamily="18" charset="0"/>
                <a:cs typeface="Times New Roman" panose="02020603050405020304" pitchFamily="18" charset="0"/>
              </a:rPr>
              <a:t> and deep learning-based approach in real-world driving conditions and the system has achieved a satisfactory performance with 98.78% accuracy.</a:t>
            </a:r>
          </a:p>
          <a:p>
            <a:pPr algn="just"/>
            <a:r>
              <a:rPr lang="en-IN" sz="2400" dirty="0">
                <a:latin typeface="Times New Roman" panose="02020603050405020304" pitchFamily="18" charset="0"/>
                <a:cs typeface="Times New Roman" panose="02020603050405020304" pitchFamily="18" charset="0"/>
              </a:rPr>
              <a:t>In this way, we have created a prototype “WAKEGUARD”, which aims to reduce the road accidents and enhance the safety measures. </a:t>
            </a:r>
          </a:p>
        </p:txBody>
      </p:sp>
    </p:spTree>
    <p:extLst>
      <p:ext uri="{BB962C8B-B14F-4D97-AF65-F5344CB8AC3E}">
        <p14:creationId xmlns:p14="http://schemas.microsoft.com/office/powerpoint/2010/main" val="15816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FBC0-D03A-CCB6-B2DF-E6023EDB8CC7}"/>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Future Scope &amp; Limitation</a:t>
            </a:r>
          </a:p>
        </p:txBody>
      </p:sp>
      <p:sp>
        <p:nvSpPr>
          <p:cNvPr id="3" name="Content Placeholder 2">
            <a:extLst>
              <a:ext uri="{FF2B5EF4-FFF2-40B4-BE49-F238E27FC236}">
                <a16:creationId xmlns:a16="http://schemas.microsoft.com/office/drawing/2014/main" id="{6BE093B0-032E-E159-F9EF-981478A4B24F}"/>
              </a:ext>
            </a:extLst>
          </p:cNvPr>
          <p:cNvSpPr>
            <a:spLocks noGrp="1"/>
          </p:cNvSpPr>
          <p:nvPr>
            <p:ph idx="1"/>
          </p:nvPr>
        </p:nvSpPr>
        <p:spPr/>
        <p:txBody>
          <a:bodyPr>
            <a:noAutofit/>
          </a:bodyPr>
          <a:lstStyle/>
          <a:p>
            <a:pPr marL="342900" lvl="0" indent="-342900" algn="just">
              <a:lnSpc>
                <a:spcPct val="100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Environmental Adaptability: Develop systems that perform reliably under poor to mediocre lighting conditions.</a:t>
            </a:r>
          </a:p>
          <a:p>
            <a:pPr marL="342900" lvl="0" indent="-342900" algn="just">
              <a:lnSpc>
                <a:spcPct val="100000"/>
              </a:lnSpc>
              <a:buFont typeface="Symbol" panose="05050102010706020507" pitchFamily="18" charset="2"/>
              <a:buChar char=""/>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More enhanced shape detector in the presence of glasses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Multimodal Sensing: Integrate diverse sensors (e.g., yawning, heart rate) for comprehensive monitoring.</a:t>
            </a:r>
          </a:p>
          <a:p>
            <a:pPr marL="342900" lvl="0" indent="-342900">
              <a:lnSpc>
                <a:spcPct val="100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Autonomous Vehicle Integration: Enhance safety by combining detection systems with autonomous driving technologies.</a:t>
            </a:r>
          </a:p>
          <a:p>
            <a:pPr marL="45720" indent="0">
              <a:lnSpc>
                <a:spcPct val="10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483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A243-5E70-C069-1A06-681BCF2D745E}"/>
              </a:ext>
            </a:extLst>
          </p:cNvPr>
          <p:cNvSpPr>
            <a:spLocks noGrp="1"/>
          </p:cNvSpPr>
          <p:nvPr>
            <p:ph type="title"/>
          </p:nvPr>
        </p:nvSpPr>
        <p:spPr>
          <a:xfrm>
            <a:off x="1143000" y="609600"/>
            <a:ext cx="9875520" cy="1219200"/>
          </a:xfrm>
        </p:spPr>
        <p:txBody>
          <a:bodyPr>
            <a:normAutofit/>
          </a:bodyPr>
          <a:lstStyle/>
          <a:p>
            <a:r>
              <a:rPr lang="en-IN" sz="40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ED3C8B8-65C3-55CB-7B41-604BD64678DA}"/>
              </a:ext>
            </a:extLst>
          </p:cNvPr>
          <p:cNvSpPr>
            <a:spLocks noGrp="1"/>
          </p:cNvSpPr>
          <p:nvPr>
            <p:ph idx="1"/>
          </p:nvPr>
        </p:nvSpPr>
        <p:spPr>
          <a:xfrm>
            <a:off x="1143000" y="1409700"/>
            <a:ext cx="9872871" cy="4686300"/>
          </a:xfrm>
        </p:spPr>
        <p:txBody>
          <a:bodyPr>
            <a:noAutofit/>
          </a:bodyPr>
          <a:lstStyle/>
          <a:p>
            <a:pPr marL="388620" indent="-342900" algn="just">
              <a:lnSpc>
                <a:spcPct val="100000"/>
              </a:lnSpc>
              <a:buFont typeface="+mj-lt"/>
              <a:buAutoNum type="arabicPeriod"/>
            </a:pPr>
            <a:endParaRPr lang="en-IN" sz="1800" dirty="0">
              <a:latin typeface="Times New Roman" panose="02020603050405020304" pitchFamily="18" charset="0"/>
              <a:cs typeface="Times New Roman" panose="02020603050405020304" pitchFamily="18" charset="0"/>
            </a:endParaRPr>
          </a:p>
          <a:p>
            <a:pPr marL="388620" indent="-342900" algn="just">
              <a:lnSpc>
                <a:spcPct val="100000"/>
              </a:lnSpc>
              <a:buFont typeface="+mj-lt"/>
              <a:buAutoNum type="arabicPeriod"/>
            </a:pPr>
            <a:r>
              <a:rPr lang="en-IN" sz="1800" dirty="0">
                <a:latin typeface="Times New Roman" panose="02020603050405020304" pitchFamily="18" charset="0"/>
                <a:cs typeface="Times New Roman" panose="02020603050405020304" pitchFamily="18" charset="0"/>
              </a:rPr>
              <a:t>Deng, W., &amp; Wu, R. (2019). Real-Time Driver-Drowsiness Detection System Using Facial Features. IEEE Access, 7, 118727–118738.</a:t>
            </a:r>
          </a:p>
          <a:p>
            <a:pPr marL="388620" indent="-342900" algn="just">
              <a:lnSpc>
                <a:spcPct val="100000"/>
              </a:lnSpc>
              <a:buFont typeface="+mj-lt"/>
              <a:buAutoNum type="arabicPeriod"/>
            </a:pPr>
            <a:r>
              <a:rPr lang="en-IN" sz="1800" dirty="0" err="1">
                <a:latin typeface="Times New Roman" panose="02020603050405020304" pitchFamily="18" charset="0"/>
                <a:cs typeface="Times New Roman" panose="02020603050405020304" pitchFamily="18" charset="0"/>
              </a:rPr>
              <a:t>Gwak</a:t>
            </a:r>
            <a:r>
              <a:rPr lang="en-IN" sz="1800" dirty="0">
                <a:latin typeface="Times New Roman" panose="02020603050405020304" pitchFamily="18" charset="0"/>
                <a:cs typeface="Times New Roman" panose="02020603050405020304" pitchFamily="18" charset="0"/>
              </a:rPr>
              <a:t>, J., </a:t>
            </a:r>
            <a:r>
              <a:rPr lang="en-IN" sz="1800" dirty="0" err="1">
                <a:latin typeface="Times New Roman" panose="02020603050405020304" pitchFamily="18" charset="0"/>
                <a:cs typeface="Times New Roman" panose="02020603050405020304" pitchFamily="18" charset="0"/>
              </a:rPr>
              <a:t>Hirao</a:t>
            </a:r>
            <a:r>
              <a:rPr lang="en-IN" sz="1800" dirty="0">
                <a:latin typeface="Times New Roman" panose="02020603050405020304" pitchFamily="18" charset="0"/>
                <a:cs typeface="Times New Roman" panose="02020603050405020304" pitchFamily="18" charset="0"/>
              </a:rPr>
              <a:t>, A., &amp; Shino, M. (2020, April 22). An Investigation of Early Detection of Driver Drowsiness Using Ensemble Machine Learning Based on Hybrid Sensing. Applied Sciences, 10(8), 2890.</a:t>
            </a:r>
          </a:p>
          <a:p>
            <a:pPr marL="388620" indent="-342900" algn="just">
              <a:lnSpc>
                <a:spcPct val="100000"/>
              </a:lnSpc>
              <a:buFont typeface="+mj-lt"/>
              <a:buAutoNum type="arabicPeriod"/>
            </a:pPr>
            <a:r>
              <a:rPr lang="en-IN" sz="1800" dirty="0">
                <a:latin typeface="Times New Roman" panose="02020603050405020304" pitchFamily="18" charset="0"/>
                <a:cs typeface="Times New Roman" panose="02020603050405020304" pitchFamily="18" charset="0"/>
              </a:rPr>
              <a:t>B. Warwick, N. Symons, X. Chen and K. Xiong, "Detecting Driver Drowsiness Using Wireless Wearables," 2015 IEEE 12th International Conference on Mobile Ad Hoc and Sensor Systems, Dallas, TX, USA, 2015, pp. 585-588,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10.1109/MASS.2015.22.</a:t>
            </a:r>
          </a:p>
          <a:p>
            <a:pPr marL="388620" indent="-342900" algn="just">
              <a:lnSpc>
                <a:spcPct val="100000"/>
              </a:lnSpc>
              <a:buFont typeface="+mj-lt"/>
              <a:buAutoNum type="arabicPeriod"/>
            </a:pPr>
            <a:r>
              <a:rPr lang="en-IN" sz="1800" dirty="0">
                <a:latin typeface="Times New Roman" panose="02020603050405020304" pitchFamily="18" charset="0"/>
                <a:cs typeface="Times New Roman" panose="02020603050405020304" pitchFamily="18" charset="0"/>
              </a:rPr>
              <a:t>Mehta, S., Dadhich, S., </a:t>
            </a:r>
            <a:r>
              <a:rPr lang="en-IN" sz="1800" dirty="0" err="1">
                <a:latin typeface="Times New Roman" panose="02020603050405020304" pitchFamily="18" charset="0"/>
                <a:cs typeface="Times New Roman" panose="02020603050405020304" pitchFamily="18" charset="0"/>
              </a:rPr>
              <a:t>Gumber</a:t>
            </a:r>
            <a:r>
              <a:rPr lang="en-IN" sz="1800" dirty="0">
                <a:latin typeface="Times New Roman" panose="02020603050405020304" pitchFamily="18" charset="0"/>
                <a:cs typeface="Times New Roman" panose="02020603050405020304" pitchFamily="18" charset="0"/>
              </a:rPr>
              <a:t>, S., &amp; Jadhav Bhatt, A. (2019). Real-Time Driver Drowsiness Detection System Using Eye Aspect Ratio and Eye Closure Ratio. SSRN Electronic Journal.</a:t>
            </a:r>
          </a:p>
          <a:p>
            <a:pPr marL="388620" indent="-342900" algn="just">
              <a:lnSpc>
                <a:spcPct val="100000"/>
              </a:lnSpc>
              <a:buFont typeface="+mj-lt"/>
              <a:buAutoNum type="arabicPeriod"/>
            </a:pPr>
            <a:r>
              <a:rPr lang="en-IN" sz="1800" dirty="0" err="1">
                <a:latin typeface="Times New Roman" panose="02020603050405020304" pitchFamily="18" charset="0"/>
                <a:cs typeface="Times New Roman" panose="02020603050405020304" pitchFamily="18" charset="0"/>
              </a:rPr>
              <a:t>Vesselenyi</a:t>
            </a:r>
            <a:r>
              <a:rPr lang="en-IN" sz="1800" dirty="0">
                <a:latin typeface="Times New Roman" panose="02020603050405020304" pitchFamily="18" charset="0"/>
                <a:cs typeface="Times New Roman" panose="02020603050405020304" pitchFamily="18" charset="0"/>
              </a:rPr>
              <a:t>, T., </a:t>
            </a:r>
            <a:r>
              <a:rPr lang="en-IN" sz="1800" dirty="0" err="1">
                <a:latin typeface="Times New Roman" panose="02020603050405020304" pitchFamily="18" charset="0"/>
                <a:cs typeface="Times New Roman" panose="02020603050405020304" pitchFamily="18" charset="0"/>
              </a:rPr>
              <a:t>Moca</a:t>
            </a:r>
            <a:r>
              <a:rPr lang="en-IN" sz="1800" dirty="0">
                <a:latin typeface="Times New Roman" panose="02020603050405020304" pitchFamily="18" charset="0"/>
                <a:cs typeface="Times New Roman" panose="02020603050405020304" pitchFamily="18" charset="0"/>
              </a:rPr>
              <a:t>, S., Rus, A., </a:t>
            </a:r>
            <a:r>
              <a:rPr lang="en-IN" sz="1800" dirty="0" err="1">
                <a:latin typeface="Times New Roman" panose="02020603050405020304" pitchFamily="18" charset="0"/>
                <a:cs typeface="Times New Roman" panose="02020603050405020304" pitchFamily="18" charset="0"/>
              </a:rPr>
              <a:t>Mitran</a:t>
            </a:r>
            <a:r>
              <a:rPr lang="en-IN" sz="1800" dirty="0">
                <a:latin typeface="Times New Roman" panose="02020603050405020304" pitchFamily="18" charset="0"/>
                <a:cs typeface="Times New Roman" panose="02020603050405020304" pitchFamily="18" charset="0"/>
              </a:rPr>
              <a:t>, T., &amp; </a:t>
            </a:r>
            <a:r>
              <a:rPr lang="en-IN" sz="1800" dirty="0" err="1">
                <a:latin typeface="Times New Roman" panose="02020603050405020304" pitchFamily="18" charset="0"/>
                <a:cs typeface="Times New Roman" panose="02020603050405020304" pitchFamily="18" charset="0"/>
              </a:rPr>
              <a:t>Tătaru</a:t>
            </a:r>
            <a:r>
              <a:rPr lang="en-IN" sz="1800" dirty="0">
                <a:latin typeface="Times New Roman" panose="02020603050405020304" pitchFamily="18" charset="0"/>
                <a:cs typeface="Times New Roman" panose="02020603050405020304" pitchFamily="18" charset="0"/>
              </a:rPr>
              <a:t>, B. (2017, October). Driver drowsiness detection using ANN image processing. IOP Conference Series: Materials Science and Engineering, 252, 012097.</a:t>
            </a:r>
          </a:p>
          <a:p>
            <a:pPr marL="388620" indent="-342900" algn="just">
              <a:lnSpc>
                <a:spcPct val="100000"/>
              </a:lnSpc>
              <a:buFont typeface="+mj-lt"/>
              <a:buAutoNum type="arabicPeriod"/>
            </a:pPr>
            <a:endParaRPr lang="en-IN" sz="1800" dirty="0">
              <a:latin typeface="Times New Roman" panose="02020603050405020304" pitchFamily="18" charset="0"/>
              <a:cs typeface="Times New Roman" panose="02020603050405020304" pitchFamily="18" charset="0"/>
            </a:endParaRPr>
          </a:p>
          <a:p>
            <a:pPr marL="388620" indent="-342900" algn="just">
              <a:lnSpc>
                <a:spcPct val="100000"/>
              </a:lnSpc>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384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3304F-8E64-7F13-3B93-455170A8EFDC}"/>
              </a:ext>
            </a:extLst>
          </p:cNvPr>
          <p:cNvSpPr>
            <a:spLocks noGrp="1"/>
          </p:cNvSpPr>
          <p:nvPr>
            <p:ph idx="1"/>
          </p:nvPr>
        </p:nvSpPr>
        <p:spPr>
          <a:xfrm>
            <a:off x="657225" y="685800"/>
            <a:ext cx="11077575" cy="5410200"/>
          </a:xfrm>
        </p:spPr>
        <p:txBody>
          <a:bodyPr>
            <a:noAutofit/>
          </a:bodyPr>
          <a:lstStyle/>
          <a:p>
            <a:pPr marL="388620" indent="-342900" algn="just">
              <a:lnSpc>
                <a:spcPct val="100000"/>
              </a:lnSpc>
              <a:buFont typeface="+mj-lt"/>
              <a:buAutoNum type="arabicPeriod" startAt="6"/>
            </a:pPr>
            <a:r>
              <a:rPr lang="en-IN" sz="1800" dirty="0">
                <a:latin typeface="Times New Roman" panose="02020603050405020304" pitchFamily="18" charset="0"/>
                <a:cs typeface="Times New Roman" panose="02020603050405020304" pitchFamily="18" charset="0"/>
              </a:rPr>
              <a:t>Prashant </a:t>
            </a:r>
            <a:r>
              <a:rPr lang="en-IN" sz="1800" dirty="0" err="1">
                <a:latin typeface="Times New Roman" panose="02020603050405020304" pitchFamily="18" charset="0"/>
                <a:cs typeface="Times New Roman" panose="02020603050405020304" pitchFamily="18" charset="0"/>
              </a:rPr>
              <a:t>Dhawde</a:t>
            </a:r>
            <a:r>
              <a:rPr lang="en-IN" sz="1800" dirty="0">
                <a:latin typeface="Times New Roman" panose="02020603050405020304" pitchFamily="18" charset="0"/>
                <a:cs typeface="Times New Roman" panose="02020603050405020304" pitchFamily="18" charset="0"/>
              </a:rPr>
              <a:t>, Pankaj </a:t>
            </a:r>
            <a:r>
              <a:rPr lang="en-IN" sz="1800" dirty="0" err="1">
                <a:latin typeface="Times New Roman" panose="02020603050405020304" pitchFamily="18" charset="0"/>
                <a:cs typeface="Times New Roman" panose="02020603050405020304" pitchFamily="18" charset="0"/>
              </a:rPr>
              <a:t>Nagare</a:t>
            </a:r>
            <a:r>
              <a:rPr lang="en-IN" sz="1800" dirty="0">
                <a:latin typeface="Times New Roman" panose="02020603050405020304" pitchFamily="18" charset="0"/>
                <a:cs typeface="Times New Roman" panose="02020603050405020304" pitchFamily="18" charset="0"/>
              </a:rPr>
              <a:t>, Ketan </a:t>
            </a:r>
            <a:r>
              <a:rPr lang="en-IN" sz="1800" dirty="0" err="1">
                <a:latin typeface="Times New Roman" panose="02020603050405020304" pitchFamily="18" charset="0"/>
                <a:cs typeface="Times New Roman" panose="02020603050405020304" pitchFamily="18" charset="0"/>
              </a:rPr>
              <a:t>Sadigale</a:t>
            </a:r>
            <a:r>
              <a:rPr lang="en-IN" sz="1800" dirty="0">
                <a:latin typeface="Times New Roman" panose="02020603050405020304" pitchFamily="18" charset="0"/>
                <a:cs typeface="Times New Roman" panose="02020603050405020304" pitchFamily="18" charset="0"/>
              </a:rPr>
              <a:t>, Darshan Sawant, Prof. J. R. Mahajan, 2015, Drowsiness Detection System, INTERNATIONAL JOURNAL OF ENGINEERING RESEARCH &amp; TECHNOLOGY (IJERT) ICONECT – 2015 (Volume 3 – Issue 06).</a:t>
            </a:r>
          </a:p>
          <a:p>
            <a:pPr marL="388620" indent="-342900" algn="just">
              <a:lnSpc>
                <a:spcPct val="100000"/>
              </a:lnSpc>
              <a:buFont typeface="+mj-lt"/>
              <a:buAutoNum type="arabicPeriod" startAt="6"/>
            </a:pPr>
            <a:r>
              <a:rPr lang="en-IN" sz="1800" dirty="0">
                <a:latin typeface="Times New Roman" panose="02020603050405020304" pitchFamily="18" charset="0"/>
                <a:cs typeface="Times New Roman" panose="02020603050405020304" pitchFamily="18" charset="0"/>
              </a:rPr>
              <a:t>Driver Drowsiness Detection System Using Machine Learning. (2023, April 5). International Journal of Food and Nutritional Sciences, 11(12).</a:t>
            </a:r>
          </a:p>
          <a:p>
            <a:pPr marL="388620" indent="-342900" algn="just">
              <a:lnSpc>
                <a:spcPct val="100000"/>
              </a:lnSpc>
              <a:buFont typeface="+mj-lt"/>
              <a:buAutoNum type="arabicPeriod" startAt="6"/>
            </a:pPr>
            <a:r>
              <a:rPr lang="en-IN" sz="1800" dirty="0">
                <a:latin typeface="Times New Roman" panose="02020603050405020304" pitchFamily="18" charset="0"/>
                <a:cs typeface="Times New Roman" panose="02020603050405020304" pitchFamily="18" charset="0"/>
              </a:rPr>
              <a:t>A. Mittal, K. Kumar, S. Dhamija and M. Kaur, "Head movement-based driver drowsiness detection: A review of state-of-art techniques," 2016 IEEE International Conference on Engineering and Technology (ICETECH), Coimbatore, India, 2016, pp. 903-908,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10.1109/ICETECH.2016.7569378.</a:t>
            </a:r>
          </a:p>
          <a:p>
            <a:pPr marL="388620" indent="-342900" algn="just">
              <a:lnSpc>
                <a:spcPct val="100000"/>
              </a:lnSpc>
              <a:buFont typeface="+mj-lt"/>
              <a:buAutoNum type="arabicPeriod" startAt="6"/>
            </a:pPr>
            <a:r>
              <a:rPr lang="en-IN" sz="1800" dirty="0">
                <a:latin typeface="Times New Roman" panose="02020603050405020304" pitchFamily="18" charset="0"/>
                <a:cs typeface="Times New Roman" panose="02020603050405020304" pitchFamily="18" charset="0"/>
              </a:rPr>
              <a:t>R. Lienhart and J. </a:t>
            </a:r>
            <a:r>
              <a:rPr lang="en-IN" sz="1800" dirty="0" err="1">
                <a:latin typeface="Times New Roman" panose="02020603050405020304" pitchFamily="18" charset="0"/>
                <a:cs typeface="Times New Roman" panose="02020603050405020304" pitchFamily="18" charset="0"/>
              </a:rPr>
              <a:t>Maydt</a:t>
            </a:r>
            <a:r>
              <a:rPr lang="en-IN" sz="1800" dirty="0">
                <a:latin typeface="Times New Roman" panose="02020603050405020304" pitchFamily="18" charset="0"/>
                <a:cs typeface="Times New Roman" panose="02020603050405020304" pitchFamily="18" charset="0"/>
              </a:rPr>
              <a:t>, "An extended set of </a:t>
            </a:r>
            <a:r>
              <a:rPr lang="en-IN" sz="1800" dirty="0" err="1">
                <a:latin typeface="Times New Roman" panose="02020603050405020304" pitchFamily="18" charset="0"/>
                <a:cs typeface="Times New Roman" panose="02020603050405020304" pitchFamily="18" charset="0"/>
              </a:rPr>
              <a:t>Haar</a:t>
            </a:r>
            <a:r>
              <a:rPr lang="en-IN" sz="1800" dirty="0">
                <a:latin typeface="Times New Roman" panose="02020603050405020304" pitchFamily="18" charset="0"/>
                <a:cs typeface="Times New Roman" panose="02020603050405020304" pitchFamily="18" charset="0"/>
              </a:rPr>
              <a:t>-like features for rapid object detection," Proceedings. International Conference on Image Processing, Rochester, NY, USA, 2002, pp. I-I,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10.1109/ICIP.2002.1038171. </a:t>
            </a:r>
          </a:p>
          <a:p>
            <a:pPr marL="388620" indent="-342900" algn="just">
              <a:lnSpc>
                <a:spcPct val="100000"/>
              </a:lnSpc>
              <a:buFont typeface="+mj-lt"/>
              <a:buAutoNum type="arabicPeriod" startAt="6"/>
            </a:pPr>
            <a:r>
              <a:rPr lang="en-IN" sz="1800" dirty="0" err="1">
                <a:latin typeface="Times New Roman" panose="02020603050405020304" pitchFamily="18" charset="0"/>
                <a:cs typeface="Times New Roman" panose="02020603050405020304" pitchFamily="18" charset="0"/>
              </a:rPr>
              <a:t>Vitabile</a:t>
            </a:r>
            <a:r>
              <a:rPr lang="en-IN" sz="1800" dirty="0">
                <a:latin typeface="Times New Roman" panose="02020603050405020304" pitchFamily="18" charset="0"/>
                <a:cs typeface="Times New Roman" panose="02020603050405020304" pitchFamily="18" charset="0"/>
              </a:rPr>
              <a:t>, S., De Paola, A., &amp; </a:t>
            </a:r>
            <a:r>
              <a:rPr lang="en-IN" sz="1800" dirty="0" err="1">
                <a:latin typeface="Times New Roman" panose="02020603050405020304" pitchFamily="18" charset="0"/>
                <a:cs typeface="Times New Roman" panose="02020603050405020304" pitchFamily="18" charset="0"/>
              </a:rPr>
              <a:t>Sorbello</a:t>
            </a:r>
            <a:r>
              <a:rPr lang="en-IN" sz="1800" dirty="0">
                <a:latin typeface="Times New Roman" panose="02020603050405020304" pitchFamily="18" charset="0"/>
                <a:cs typeface="Times New Roman" panose="02020603050405020304" pitchFamily="18" charset="0"/>
              </a:rPr>
              <a:t>, F. (2011, March 30). A real-time non-intrusive FPGA-based drowsiness detection system. Journal of Ambient Intelligence and Humanized Computing, 2(4), 251–262.</a:t>
            </a:r>
          </a:p>
          <a:p>
            <a:pPr marL="388620" indent="-342900" algn="just">
              <a:lnSpc>
                <a:spcPct val="100000"/>
              </a:lnSpc>
              <a:buFont typeface="+mj-lt"/>
              <a:buAutoNum type="arabicPeriod" startAt="6"/>
            </a:pPr>
            <a:r>
              <a:rPr lang="en-IN" sz="1800" dirty="0">
                <a:latin typeface="Times New Roman" panose="02020603050405020304" pitchFamily="18" charset="0"/>
                <a:cs typeface="Times New Roman" panose="02020603050405020304" pitchFamily="18" charset="0"/>
              </a:rPr>
              <a:t>B. </a:t>
            </a:r>
            <a:r>
              <a:rPr lang="en-IN" sz="1800" dirty="0" err="1">
                <a:latin typeface="Times New Roman" panose="02020603050405020304" pitchFamily="18" charset="0"/>
                <a:cs typeface="Times New Roman" panose="02020603050405020304" pitchFamily="18" charset="0"/>
              </a:rPr>
              <a:t>Bhowmick</a:t>
            </a:r>
            <a:r>
              <a:rPr lang="en-IN" sz="1800" dirty="0">
                <a:latin typeface="Times New Roman" panose="02020603050405020304" pitchFamily="18" charset="0"/>
                <a:cs typeface="Times New Roman" panose="02020603050405020304" pitchFamily="18" charset="0"/>
              </a:rPr>
              <a:t> and K. S. </a:t>
            </a:r>
            <a:r>
              <a:rPr lang="en-IN" sz="1800" dirty="0" err="1">
                <a:latin typeface="Times New Roman" panose="02020603050405020304" pitchFamily="18" charset="0"/>
                <a:cs typeface="Times New Roman" panose="02020603050405020304" pitchFamily="18" charset="0"/>
              </a:rPr>
              <a:t>Chidanand</a:t>
            </a:r>
            <a:r>
              <a:rPr lang="en-IN" sz="1800" dirty="0">
                <a:latin typeface="Times New Roman" panose="02020603050405020304" pitchFamily="18" charset="0"/>
                <a:cs typeface="Times New Roman" panose="02020603050405020304" pitchFamily="18" charset="0"/>
              </a:rPr>
              <a:t> Kumar, "Detection and classification of eye state in IR camera for driver drowsiness identification," 2009 IEEE International Conference on Signal and Image Processing Applications, Kuala Lumpur, 2009, pp. 340-345,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10.1109/ICSIPA.2009.5478674.</a:t>
            </a:r>
          </a:p>
          <a:p>
            <a:pPr marL="388620" indent="-342900" algn="just">
              <a:lnSpc>
                <a:spcPct val="100000"/>
              </a:lnSpc>
              <a:buFont typeface="+mj-lt"/>
              <a:buAutoNum type="arabicPeriod" startAt="6"/>
            </a:pPr>
            <a:endParaRPr lang="en-IN" sz="1800" dirty="0">
              <a:latin typeface="Times New Roman" panose="02020603050405020304" pitchFamily="18" charset="0"/>
              <a:cs typeface="Times New Roman" panose="02020603050405020304" pitchFamily="18" charset="0"/>
            </a:endParaRPr>
          </a:p>
          <a:p>
            <a:pPr marL="388620" indent="-342900" algn="just">
              <a:buFont typeface="+mj-lt"/>
              <a:buAutoNum type="arabicPeriod" startAt="6"/>
            </a:pPr>
            <a:endParaRPr lang="en-IN" sz="1800" dirty="0"/>
          </a:p>
        </p:txBody>
      </p:sp>
    </p:spTree>
    <p:extLst>
      <p:ext uri="{BB962C8B-B14F-4D97-AF65-F5344CB8AC3E}">
        <p14:creationId xmlns:p14="http://schemas.microsoft.com/office/powerpoint/2010/main" val="3357763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BEE603-CEFB-D614-C857-DF3D228A0D9E}"/>
              </a:ext>
            </a:extLst>
          </p:cNvPr>
          <p:cNvSpPr>
            <a:spLocks noGrp="1"/>
          </p:cNvSpPr>
          <p:nvPr>
            <p:ph idx="1"/>
          </p:nvPr>
        </p:nvSpPr>
        <p:spPr>
          <a:xfrm>
            <a:off x="552450" y="685800"/>
            <a:ext cx="11029950" cy="5410200"/>
          </a:xfrm>
        </p:spPr>
        <p:txBody>
          <a:bodyPr>
            <a:normAutofit/>
          </a:bodyPr>
          <a:lstStyle/>
          <a:p>
            <a:pPr marL="388620" indent="-342900" algn="just">
              <a:lnSpc>
                <a:spcPct val="100000"/>
              </a:lnSpc>
              <a:buFont typeface="+mj-lt"/>
              <a:buAutoNum type="arabicPeriod" startAt="12"/>
            </a:pPr>
            <a:r>
              <a:rPr lang="en-IN" sz="1800" dirty="0" err="1">
                <a:latin typeface="Times New Roman" panose="02020603050405020304" pitchFamily="18" charset="0"/>
                <a:cs typeface="Times New Roman" panose="02020603050405020304" pitchFamily="18" charset="0"/>
              </a:rPr>
              <a:t>Danisman</a:t>
            </a:r>
            <a:r>
              <a:rPr lang="en-IN" sz="1800" dirty="0">
                <a:latin typeface="Times New Roman" panose="02020603050405020304" pitchFamily="18" charset="0"/>
                <a:cs typeface="Times New Roman" panose="02020603050405020304" pitchFamily="18" charset="0"/>
              </a:rPr>
              <a:t>, T., </a:t>
            </a:r>
            <a:r>
              <a:rPr lang="en-IN" sz="1800" dirty="0" err="1">
                <a:latin typeface="Times New Roman" panose="02020603050405020304" pitchFamily="18" charset="0"/>
                <a:cs typeface="Times New Roman" panose="02020603050405020304" pitchFamily="18" charset="0"/>
              </a:rPr>
              <a:t>Bilasco</a:t>
            </a:r>
            <a:r>
              <a:rPr lang="en-IN" sz="1800" dirty="0">
                <a:latin typeface="Times New Roman" panose="02020603050405020304" pitchFamily="18" charset="0"/>
                <a:cs typeface="Times New Roman" panose="02020603050405020304" pitchFamily="18" charset="0"/>
              </a:rPr>
              <a:t>, I. M., Martinet, J., &amp; </a:t>
            </a:r>
            <a:r>
              <a:rPr lang="en-IN" sz="1800" dirty="0" err="1">
                <a:latin typeface="Times New Roman" panose="02020603050405020304" pitchFamily="18" charset="0"/>
                <a:cs typeface="Times New Roman" panose="02020603050405020304" pitchFamily="18" charset="0"/>
              </a:rPr>
              <a:t>Djeraba</a:t>
            </a:r>
            <a:r>
              <a:rPr lang="en-IN" sz="1800" dirty="0">
                <a:latin typeface="Times New Roman" panose="02020603050405020304" pitchFamily="18" charset="0"/>
                <a:cs typeface="Times New Roman" panose="02020603050405020304" pitchFamily="18" charset="0"/>
              </a:rPr>
              <a:t>, C. (2013, June). Intelligent pixels of interest selection with application to facial expression recognition using multilayer perceptron. Signal Processing, 93(6), 1547–1556.</a:t>
            </a:r>
          </a:p>
          <a:p>
            <a:pPr marL="388620" indent="-342900" algn="just">
              <a:lnSpc>
                <a:spcPct val="100000"/>
              </a:lnSpc>
              <a:buFont typeface="+mj-lt"/>
              <a:buAutoNum type="arabicPeriod" startAt="12"/>
            </a:pPr>
            <a:r>
              <a:rPr lang="en-IN" sz="1800" dirty="0">
                <a:latin typeface="Times New Roman" panose="02020603050405020304" pitchFamily="18" charset="0"/>
                <a:cs typeface="Times New Roman" panose="02020603050405020304" pitchFamily="18" charset="0"/>
              </a:rPr>
              <a:t>L. Li, Y. Chen and Z. Li, "Yawning detection for monitoring driver fatigue based on two cameras," 2009 12th International IEEE Conference on Intelligent Transportation Systems, St. Louis, MO, USA, 2009, pp. 1-6,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10.1109/ITSC.2009.5309841.</a:t>
            </a:r>
          </a:p>
          <a:p>
            <a:pPr marL="388620" indent="-342900" algn="just">
              <a:lnSpc>
                <a:spcPct val="100000"/>
              </a:lnSpc>
              <a:buFont typeface="+mj-lt"/>
              <a:buAutoNum type="arabicPeriod" startAt="12"/>
            </a:pPr>
            <a:r>
              <a:rPr lang="en-IN" sz="1800" dirty="0">
                <a:latin typeface="Times New Roman" panose="02020603050405020304" pitchFamily="18" charset="0"/>
                <a:cs typeface="Times New Roman" panose="02020603050405020304" pitchFamily="18" charset="0"/>
              </a:rPr>
              <a:t>Tanveer, M. A., Khan, M. J., Qureshi, M. J., Naseer, N., &amp; Hong, K. S. (2019). Enhanced Drowsiness Detection Using Deep Learning: An </a:t>
            </a:r>
            <a:r>
              <a:rPr lang="en-IN" sz="1800" dirty="0" err="1">
                <a:latin typeface="Times New Roman" panose="02020603050405020304" pitchFamily="18" charset="0"/>
                <a:cs typeface="Times New Roman" panose="02020603050405020304" pitchFamily="18" charset="0"/>
              </a:rPr>
              <a:t>fNIRS</a:t>
            </a:r>
            <a:r>
              <a:rPr lang="en-IN" sz="1800" dirty="0">
                <a:latin typeface="Times New Roman" panose="02020603050405020304" pitchFamily="18" charset="0"/>
                <a:cs typeface="Times New Roman" panose="02020603050405020304" pitchFamily="18" charset="0"/>
              </a:rPr>
              <a:t> Study. IEEE Access, 7, 137920–137929.</a:t>
            </a:r>
          </a:p>
          <a:p>
            <a:pPr marL="388620" indent="-342900" algn="just">
              <a:lnSpc>
                <a:spcPct val="100000"/>
              </a:lnSpc>
              <a:buFont typeface="+mj-lt"/>
              <a:buAutoNum type="arabicPeriod" startAt="12"/>
            </a:pPr>
            <a:r>
              <a:rPr lang="en-IN" sz="1800" dirty="0">
                <a:latin typeface="Times New Roman" panose="02020603050405020304" pitchFamily="18" charset="0"/>
                <a:cs typeface="Times New Roman" panose="02020603050405020304" pitchFamily="18" charset="0"/>
              </a:rPr>
              <a:t>R. </a:t>
            </a:r>
            <a:r>
              <a:rPr lang="en-IN" sz="1800" dirty="0" err="1">
                <a:latin typeface="Times New Roman" panose="02020603050405020304" pitchFamily="18" charset="0"/>
                <a:cs typeface="Times New Roman" panose="02020603050405020304" pitchFamily="18" charset="0"/>
              </a:rPr>
              <a:t>Fusek</a:t>
            </a:r>
            <a:r>
              <a:rPr lang="en-IN" sz="1800" dirty="0">
                <a:latin typeface="Times New Roman" panose="02020603050405020304" pitchFamily="18" charset="0"/>
                <a:cs typeface="Times New Roman" panose="02020603050405020304" pitchFamily="18" charset="0"/>
              </a:rPr>
              <a:t>, MRL Eye Dataset, Accessed on March 1, 2024. [Online]. Available: http://mrl.cs.vsb.cz/eyedataset</a:t>
            </a:r>
          </a:p>
          <a:p>
            <a:pPr marL="388620" indent="-342900" algn="just">
              <a:lnSpc>
                <a:spcPct val="100000"/>
              </a:lnSpc>
              <a:buFont typeface="+mj-lt"/>
              <a:buAutoNum type="arabicPeriod" startAt="12"/>
            </a:pPr>
            <a:r>
              <a:rPr lang="en-IN" sz="1800" dirty="0">
                <a:latin typeface="Times New Roman" panose="02020603050405020304" pitchFamily="18" charset="0"/>
                <a:cs typeface="Times New Roman" panose="02020603050405020304" pitchFamily="18" charset="0"/>
              </a:rPr>
              <a:t>Chaudhari, </a:t>
            </a:r>
            <a:r>
              <a:rPr lang="en-IN" sz="1800" dirty="0" err="1">
                <a:latin typeface="Times New Roman" panose="02020603050405020304" pitchFamily="18" charset="0"/>
                <a:cs typeface="Times New Roman" panose="02020603050405020304" pitchFamily="18" charset="0"/>
              </a:rPr>
              <a:t>Monali</a:t>
            </a:r>
            <a:r>
              <a:rPr lang="en-IN" sz="1800" dirty="0">
                <a:latin typeface="Times New Roman" panose="02020603050405020304" pitchFamily="18" charset="0"/>
                <a:cs typeface="Times New Roman" panose="02020603050405020304" pitchFamily="18" charset="0"/>
              </a:rPr>
              <a:t> &amp; Deshmukh, Mrinal &amp; </a:t>
            </a:r>
            <a:r>
              <a:rPr lang="en-IN" sz="1800" dirty="0" err="1">
                <a:latin typeface="Times New Roman" panose="02020603050405020304" pitchFamily="18" charset="0"/>
                <a:cs typeface="Times New Roman" panose="02020603050405020304" pitchFamily="18" charset="0"/>
              </a:rPr>
              <a:t>Ramrakhiani</a:t>
            </a:r>
            <a:r>
              <a:rPr lang="en-IN" sz="1800" dirty="0">
                <a:latin typeface="Times New Roman" panose="02020603050405020304" pitchFamily="18" charset="0"/>
                <a:cs typeface="Times New Roman" panose="02020603050405020304" pitchFamily="18" charset="0"/>
              </a:rPr>
              <a:t>, Gayatri &amp; </a:t>
            </a:r>
            <a:r>
              <a:rPr lang="en-IN" sz="1800" dirty="0" err="1">
                <a:latin typeface="Times New Roman" panose="02020603050405020304" pitchFamily="18" charset="0"/>
                <a:cs typeface="Times New Roman" panose="02020603050405020304" pitchFamily="18" charset="0"/>
              </a:rPr>
              <a:t>Parvatikar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Rakshita</a:t>
            </a:r>
            <a:r>
              <a:rPr lang="en-IN" sz="1800" dirty="0">
                <a:latin typeface="Times New Roman" panose="02020603050405020304" pitchFamily="18" charset="0"/>
                <a:cs typeface="Times New Roman" panose="02020603050405020304" pitchFamily="18" charset="0"/>
              </a:rPr>
              <a:t>. (2018). Face Detection Using Viola Jones Algorithm and Neural Networks. 1-6. 10.1109/ICCUBEA.2018.8697768.</a:t>
            </a:r>
          </a:p>
          <a:p>
            <a:pPr marL="388620" indent="-342900" algn="just">
              <a:lnSpc>
                <a:spcPct val="100000"/>
              </a:lnSpc>
              <a:buFont typeface="+mj-lt"/>
              <a:buAutoNum type="arabicPeriod" startAt="12"/>
            </a:pPr>
            <a:r>
              <a:rPr lang="en-IN" sz="1800" dirty="0" err="1">
                <a:latin typeface="Times New Roman" panose="02020603050405020304" pitchFamily="18" charset="0"/>
                <a:cs typeface="Times New Roman" panose="02020603050405020304" pitchFamily="18" charset="0"/>
              </a:rPr>
              <a:t>Yogarajan</a:t>
            </a:r>
            <a:r>
              <a:rPr lang="en-IN" sz="1800" dirty="0">
                <a:latin typeface="Times New Roman" panose="02020603050405020304" pitchFamily="18" charset="0"/>
                <a:cs typeface="Times New Roman" panose="02020603050405020304" pitchFamily="18" charset="0"/>
              </a:rPr>
              <a:t>, G., Singh, R. N., </a:t>
            </a:r>
            <a:r>
              <a:rPr lang="en-IN" sz="1800" dirty="0" err="1">
                <a:latin typeface="Times New Roman" panose="02020603050405020304" pitchFamily="18" charset="0"/>
                <a:cs typeface="Times New Roman" panose="02020603050405020304" pitchFamily="18" charset="0"/>
              </a:rPr>
              <a:t>Nandhu</a:t>
            </a:r>
            <a:r>
              <a:rPr lang="en-IN" sz="1800" dirty="0">
                <a:latin typeface="Times New Roman" panose="02020603050405020304" pitchFamily="18" charset="0"/>
                <a:cs typeface="Times New Roman" panose="02020603050405020304" pitchFamily="18" charset="0"/>
              </a:rPr>
              <a:t>, S. A., &amp; </a:t>
            </a:r>
            <a:r>
              <a:rPr lang="en-IN" sz="1800" dirty="0" err="1">
                <a:latin typeface="Times New Roman" panose="02020603050405020304" pitchFamily="18" charset="0"/>
                <a:cs typeface="Times New Roman" panose="02020603050405020304" pitchFamily="18" charset="0"/>
              </a:rPr>
              <a:t>Rudhran</a:t>
            </a:r>
            <a:r>
              <a:rPr lang="en-IN" sz="1800" dirty="0">
                <a:latin typeface="Times New Roman" panose="02020603050405020304" pitchFamily="18" charset="0"/>
                <a:cs typeface="Times New Roman" panose="02020603050405020304" pitchFamily="18" charset="0"/>
              </a:rPr>
              <a:t>, R. M. (2023, September 29). Drowsiness detection system using deep learning based data fusion approach. Multimedia Tools and Applications, 83(12), 36081–36095. </a:t>
            </a:r>
          </a:p>
          <a:p>
            <a:pPr marL="388620" indent="-342900" algn="just">
              <a:lnSpc>
                <a:spcPct val="100000"/>
              </a:lnSpc>
              <a:buFont typeface="+mj-lt"/>
              <a:buAutoNum type="arabicPeriod" startAt="12"/>
            </a:pPr>
            <a:r>
              <a:rPr lang="en-IN" sz="1800" dirty="0">
                <a:latin typeface="Times New Roman" panose="02020603050405020304" pitchFamily="18" charset="0"/>
                <a:cs typeface="Times New Roman" panose="02020603050405020304" pitchFamily="18" charset="0"/>
              </a:rPr>
              <a:t>Du, G., Long, S., Li, C., Wang, Z., &amp; Liu, P. X. (2023, July). A Product Fuzzy Convolutional Network for Detecting Driving Fatigue. IEEE Transactions on Cybernetics, 53(7), 4175–4188. </a:t>
            </a:r>
          </a:p>
          <a:p>
            <a:pPr marL="388620" indent="-342900" algn="just">
              <a:lnSpc>
                <a:spcPct val="100000"/>
              </a:lnSpc>
              <a:buFont typeface="+mj-lt"/>
              <a:buAutoNum type="arabicPeriod" startAt="12"/>
            </a:pPr>
            <a:endParaRPr lang="en-IN" sz="1800" dirty="0">
              <a:latin typeface="Times New Roman" panose="02020603050405020304" pitchFamily="18" charset="0"/>
              <a:cs typeface="Times New Roman" panose="02020603050405020304" pitchFamily="18" charset="0"/>
            </a:endParaRPr>
          </a:p>
          <a:p>
            <a:pPr marL="388620" indent="-342900" algn="just">
              <a:lnSpc>
                <a:spcPct val="100000"/>
              </a:lnSpc>
              <a:buFont typeface="+mj-lt"/>
              <a:buAutoNum type="arabicPeriod" startAt="12"/>
            </a:pPr>
            <a:endParaRPr lang="en-IN" sz="1800" dirty="0">
              <a:latin typeface="Times New Roman" panose="02020603050405020304" pitchFamily="18" charset="0"/>
              <a:cs typeface="Times New Roman" panose="02020603050405020304" pitchFamily="18" charset="0"/>
            </a:endParaRPr>
          </a:p>
          <a:p>
            <a:pPr marL="388620" indent="-342900">
              <a:buFont typeface="+mj-lt"/>
              <a:buAutoNum type="arabicPeriod" startAt="12"/>
            </a:pPr>
            <a:endParaRPr lang="en-IN" sz="1800" dirty="0"/>
          </a:p>
        </p:txBody>
      </p:sp>
    </p:spTree>
    <p:extLst>
      <p:ext uri="{BB962C8B-B14F-4D97-AF65-F5344CB8AC3E}">
        <p14:creationId xmlns:p14="http://schemas.microsoft.com/office/powerpoint/2010/main" val="1177311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FF23A-CA06-069A-9756-C13C248942A3}"/>
              </a:ext>
            </a:extLst>
          </p:cNvPr>
          <p:cNvSpPr>
            <a:spLocks noGrp="1"/>
          </p:cNvSpPr>
          <p:nvPr>
            <p:ph idx="1"/>
          </p:nvPr>
        </p:nvSpPr>
        <p:spPr>
          <a:xfrm>
            <a:off x="657225" y="742950"/>
            <a:ext cx="10725151" cy="5353050"/>
          </a:xfrm>
        </p:spPr>
        <p:txBody>
          <a:bodyPr>
            <a:normAutofit/>
          </a:bodyPr>
          <a:lstStyle/>
          <a:p>
            <a:pPr marL="388620" indent="-342900" algn="just">
              <a:buFont typeface="+mj-lt"/>
              <a:buAutoNum type="arabicPeriod" startAt="19"/>
            </a:pPr>
            <a:r>
              <a:rPr lang="en-IN" sz="1800" dirty="0">
                <a:latin typeface="Times New Roman" panose="02020603050405020304" pitchFamily="18" charset="0"/>
                <a:cs typeface="Times New Roman" panose="02020603050405020304" pitchFamily="18" charset="0"/>
              </a:rPr>
              <a:t>Bajaj, J. S., Kumar, N., Kaushal, R. K., Gururaj, H. L., </a:t>
            </a:r>
            <a:r>
              <a:rPr lang="en-IN" sz="1800" dirty="0" err="1">
                <a:latin typeface="Times New Roman" panose="02020603050405020304" pitchFamily="18" charset="0"/>
                <a:cs typeface="Times New Roman" panose="02020603050405020304" pitchFamily="18" charset="0"/>
              </a:rPr>
              <a:t>Flammini</a:t>
            </a:r>
            <a:r>
              <a:rPr lang="en-IN" sz="1800" dirty="0">
                <a:latin typeface="Times New Roman" panose="02020603050405020304" pitchFamily="18" charset="0"/>
                <a:cs typeface="Times New Roman" panose="02020603050405020304" pitchFamily="18" charset="0"/>
              </a:rPr>
              <a:t>, F., &amp; Natarajan, R. (2023, January 23). System and Method for Driver Drowsiness Detection Using </a:t>
            </a:r>
            <a:r>
              <a:rPr lang="en-IN" sz="1800" dirty="0" err="1">
                <a:latin typeface="Times New Roman" panose="02020603050405020304" pitchFamily="18" charset="0"/>
                <a:cs typeface="Times New Roman" panose="02020603050405020304" pitchFamily="18" charset="0"/>
              </a:rPr>
              <a:t>Behavioral</a:t>
            </a:r>
            <a:r>
              <a:rPr lang="en-IN" sz="1800" dirty="0">
                <a:latin typeface="Times New Roman" panose="02020603050405020304" pitchFamily="18" charset="0"/>
                <a:cs typeface="Times New Roman" panose="02020603050405020304" pitchFamily="18" charset="0"/>
              </a:rPr>
              <a:t> and Sensor-Based Physiological Measures. Sensors, 23(3), 1292. </a:t>
            </a:r>
          </a:p>
          <a:p>
            <a:pPr marL="388620" indent="-342900" algn="just">
              <a:buFont typeface="+mj-lt"/>
              <a:buAutoNum type="arabicPeriod" startAt="19"/>
            </a:pPr>
            <a:r>
              <a:rPr lang="en-IN" sz="1800" dirty="0">
                <a:latin typeface="Times New Roman" panose="02020603050405020304" pitchFamily="18" charset="0"/>
                <a:cs typeface="Times New Roman" panose="02020603050405020304" pitchFamily="18" charset="0"/>
              </a:rPr>
              <a:t>Siddiqui, H. U. R., Saleem, A. A., Brown, R., </a:t>
            </a:r>
            <a:r>
              <a:rPr lang="en-IN" sz="1800" dirty="0" err="1">
                <a:latin typeface="Times New Roman" panose="02020603050405020304" pitchFamily="18" charset="0"/>
                <a:cs typeface="Times New Roman" panose="02020603050405020304" pitchFamily="18" charset="0"/>
              </a:rPr>
              <a:t>Bademci</a:t>
            </a:r>
            <a:r>
              <a:rPr lang="en-IN" sz="1800" dirty="0">
                <a:latin typeface="Times New Roman" panose="02020603050405020304" pitchFamily="18" charset="0"/>
                <a:cs typeface="Times New Roman" panose="02020603050405020304" pitchFamily="18" charset="0"/>
              </a:rPr>
              <a:t>, B., Lee, E., Rustam, F., &amp; Dudley, S. (2021, July 15). Non-Invasive Driver Drowsiness Detection System. Sensors, 21(14), 4833. </a:t>
            </a:r>
          </a:p>
          <a:p>
            <a:pPr marL="388620" indent="-342900" algn="just">
              <a:buFont typeface="+mj-lt"/>
              <a:buAutoNum type="arabicPeriod" startAt="19"/>
            </a:pPr>
            <a:r>
              <a:rPr lang="en-IN" sz="1800" dirty="0" err="1">
                <a:latin typeface="Times New Roman" panose="02020603050405020304" pitchFamily="18" charset="0"/>
                <a:cs typeface="Times New Roman" panose="02020603050405020304" pitchFamily="18" charset="0"/>
              </a:rPr>
              <a:t>Suhaiman</a:t>
            </a:r>
            <a:r>
              <a:rPr lang="en-IN" sz="1800" dirty="0">
                <a:latin typeface="Times New Roman" panose="02020603050405020304" pitchFamily="18" charset="0"/>
                <a:cs typeface="Times New Roman" panose="02020603050405020304" pitchFamily="18" charset="0"/>
              </a:rPr>
              <a:t>, A. A., May, Z., &amp; Rahman, N. A. (2020, September 27). Development of an intelligent drowsiness detection system for drivers using image processing technique. 2020 IEEE Student Conference on Research and Development (</a:t>
            </a:r>
            <a:r>
              <a:rPr lang="en-IN" sz="1800" dirty="0" err="1">
                <a:latin typeface="Times New Roman" panose="02020603050405020304" pitchFamily="18" charset="0"/>
                <a:cs typeface="Times New Roman" panose="02020603050405020304" pitchFamily="18" charset="0"/>
              </a:rPr>
              <a:t>SCOReD</a:t>
            </a:r>
            <a:r>
              <a:rPr lang="en-IN" sz="1800" dirty="0">
                <a:latin typeface="Times New Roman" panose="02020603050405020304" pitchFamily="18" charset="0"/>
                <a:cs typeface="Times New Roman" panose="02020603050405020304" pitchFamily="18" charset="0"/>
              </a:rPr>
              <a:t>). </a:t>
            </a:r>
          </a:p>
          <a:p>
            <a:pPr marL="388620" indent="-342900" algn="just">
              <a:buFont typeface="+mj-lt"/>
              <a:buAutoNum type="arabicPeriod" startAt="19"/>
            </a:pPr>
            <a:r>
              <a:rPr lang="en-IN" sz="1800" dirty="0">
                <a:latin typeface="Times New Roman" panose="02020603050405020304" pitchFamily="18" charset="0"/>
                <a:cs typeface="Times New Roman" panose="02020603050405020304" pitchFamily="18" charset="0"/>
              </a:rPr>
              <a:t>Jahan, I., Uddin, K. M. A., Murad, S. A., Miah, M. S. U., Khan, T. Z., </a:t>
            </a:r>
            <a:r>
              <a:rPr lang="en-IN" sz="1800" dirty="0" err="1">
                <a:latin typeface="Times New Roman" panose="02020603050405020304" pitchFamily="18" charset="0"/>
                <a:cs typeface="Times New Roman" panose="02020603050405020304" pitchFamily="18" charset="0"/>
              </a:rPr>
              <a:t>Masud</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Aljahdali</a:t>
            </a:r>
            <a:r>
              <a:rPr lang="en-IN" sz="1800" dirty="0">
                <a:latin typeface="Times New Roman" panose="02020603050405020304" pitchFamily="18" charset="0"/>
                <a:cs typeface="Times New Roman" panose="02020603050405020304" pitchFamily="18" charset="0"/>
              </a:rPr>
              <a:t>, S., &amp; </a:t>
            </a:r>
            <a:r>
              <a:rPr lang="en-IN" sz="1800" dirty="0" err="1">
                <a:latin typeface="Times New Roman" panose="02020603050405020304" pitchFamily="18" charset="0"/>
                <a:cs typeface="Times New Roman" panose="02020603050405020304" pitchFamily="18" charset="0"/>
              </a:rPr>
              <a:t>Bairagi</a:t>
            </a:r>
            <a:r>
              <a:rPr lang="en-IN" sz="1800" dirty="0">
                <a:latin typeface="Times New Roman" panose="02020603050405020304" pitchFamily="18" charset="0"/>
                <a:cs typeface="Times New Roman" panose="02020603050405020304" pitchFamily="18" charset="0"/>
              </a:rPr>
              <a:t>, A. K. (2023, January 3). 4D: A Real-Time Driver Drowsiness Detector Using Deep Learning. Electronics, 12(1), 235. </a:t>
            </a:r>
          </a:p>
          <a:p>
            <a:pPr marL="388620" indent="-342900" algn="just">
              <a:buFont typeface="+mj-lt"/>
              <a:buAutoNum type="arabicPeriod" startAt="19"/>
            </a:pPr>
            <a:r>
              <a:rPr lang="en-IN" sz="1800" dirty="0">
                <a:latin typeface="Times New Roman" panose="02020603050405020304" pitchFamily="18" charset="0"/>
                <a:cs typeface="Times New Roman" panose="02020603050405020304" pitchFamily="18" charset="0"/>
              </a:rPr>
              <a:t>Raspbian Set Up Library, Accessed on March 10, 2024. [Online]. Available: https://www.raspberrypi.com/software/operating-systems/</a:t>
            </a:r>
          </a:p>
          <a:p>
            <a:pPr marL="388620" indent="-342900" algn="just">
              <a:buFont typeface="+mj-lt"/>
              <a:buAutoNum type="arabicPeriod" startAt="19"/>
            </a:pPr>
            <a:r>
              <a:rPr lang="en-IN" sz="1800" dirty="0" err="1">
                <a:latin typeface="Times New Roman" panose="02020603050405020304" pitchFamily="18" charset="0"/>
                <a:cs typeface="Times New Roman" panose="02020603050405020304" pitchFamily="18" charset="0"/>
              </a:rPr>
              <a:t>Dlib</a:t>
            </a:r>
            <a:r>
              <a:rPr lang="en-IN" sz="1800" dirty="0">
                <a:latin typeface="Times New Roman" panose="02020603050405020304" pitchFamily="18" charset="0"/>
                <a:cs typeface="Times New Roman" panose="02020603050405020304" pitchFamily="18" charset="0"/>
              </a:rPr>
              <a:t> Library Installation, Accessed on March 10, 2024. [Online]. Available: http://dlib.net/</a:t>
            </a:r>
          </a:p>
          <a:p>
            <a:pPr marL="388620" indent="-342900" algn="just">
              <a:buFont typeface="+mj-lt"/>
              <a:buAutoNum type="arabicPeriod" startAt="19"/>
            </a:pPr>
            <a:r>
              <a:rPr lang="en-IN" sz="1800" dirty="0" err="1">
                <a:latin typeface="Times New Roman" panose="02020603050405020304" pitchFamily="18" charset="0"/>
                <a:cs typeface="Times New Roman" panose="02020603050405020304" pitchFamily="18" charset="0"/>
              </a:rPr>
              <a:t>Harcascade</a:t>
            </a:r>
            <a:r>
              <a:rPr lang="en-IN" sz="1800" dirty="0">
                <a:latin typeface="Times New Roman" panose="02020603050405020304" pitchFamily="18" charset="0"/>
                <a:cs typeface="Times New Roman" panose="02020603050405020304" pitchFamily="18" charset="0"/>
              </a:rPr>
              <a:t> Face Detector, Accessed on March 10, 2024. [Online]. Available: https://github.com/opencv/opencv/tree/master/data/haarcascades</a:t>
            </a:r>
          </a:p>
          <a:p>
            <a:pPr marL="388620" indent="-342900" algn="just">
              <a:buFont typeface="+mj-lt"/>
              <a:buAutoNum type="arabicPeriod" startAt="19"/>
            </a:pPr>
            <a:endParaRPr lang="en-IN" sz="1800" dirty="0">
              <a:latin typeface="Times New Roman" panose="02020603050405020304" pitchFamily="18" charset="0"/>
              <a:cs typeface="Times New Roman" panose="02020603050405020304" pitchFamily="18" charset="0"/>
            </a:endParaRPr>
          </a:p>
          <a:p>
            <a:pPr marL="388620" indent="-342900" algn="just">
              <a:buFont typeface="+mj-lt"/>
              <a:buAutoNum type="arabicPeriod" startAt="19"/>
            </a:pPr>
            <a:endParaRPr lang="en-IN" sz="1800" dirty="0">
              <a:latin typeface="Times New Roman" panose="02020603050405020304" pitchFamily="18" charset="0"/>
              <a:cs typeface="Times New Roman" panose="02020603050405020304" pitchFamily="18" charset="0"/>
            </a:endParaRPr>
          </a:p>
          <a:p>
            <a:pPr marL="388620" indent="-342900" algn="just">
              <a:buFont typeface="+mj-lt"/>
              <a:buAutoNum type="arabicPeriod" startAt="19"/>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866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2D98E-4F0F-58B0-7E3D-04661388C419}"/>
              </a:ext>
            </a:extLst>
          </p:cNvPr>
          <p:cNvSpPr>
            <a:spLocks noGrp="1"/>
          </p:cNvSpPr>
          <p:nvPr>
            <p:ph idx="1"/>
          </p:nvPr>
        </p:nvSpPr>
        <p:spPr>
          <a:xfrm>
            <a:off x="742950" y="2543176"/>
            <a:ext cx="10272921" cy="3552824"/>
          </a:xfrm>
        </p:spPr>
        <p:txBody>
          <a:bodyPr>
            <a:normAutofit/>
          </a:bodyPr>
          <a:lstStyle/>
          <a:p>
            <a:pPr marL="45720" indent="0" algn="ctr">
              <a:buNone/>
            </a:pPr>
            <a:r>
              <a:rPr lang="en-IN" sz="5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2080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A8C2-D0B4-F547-2F2C-20E626B898E5}"/>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1CBD2CD-5C9A-6BC7-10B9-B291A1540A56}"/>
              </a:ext>
            </a:extLst>
          </p:cNvPr>
          <p:cNvSpPr>
            <a:spLocks noGrp="1"/>
          </p:cNvSpPr>
          <p:nvPr>
            <p:ph idx="1"/>
          </p:nvPr>
        </p:nvSpPr>
        <p:spPr/>
        <p:txBody>
          <a:bodyPr>
            <a:normAutofit/>
          </a:bodyPr>
          <a:lstStyle/>
          <a:p>
            <a:pPr marL="45720" indent="0" algn="just">
              <a:buNone/>
            </a:pPr>
            <a:r>
              <a:rPr lang="en-IN" sz="2400" dirty="0">
                <a:latin typeface="Times New Roman" panose="02020603050405020304" pitchFamily="18" charset="0"/>
                <a:cs typeface="Times New Roman" panose="02020603050405020304" pitchFamily="18" charset="0"/>
              </a:rPr>
              <a:t>Development of an effective and efficient drowsiness detection system that relies on non-intrusive image processing techniques to analyse facial features, particularly focusing on eye behaviour (blinking patterns) is the need of the hour.</a:t>
            </a:r>
          </a:p>
          <a:p>
            <a:pPr algn="just"/>
            <a:endParaRPr lang="en-IN" sz="2000" dirty="0"/>
          </a:p>
          <a:p>
            <a:pPr algn="just"/>
            <a:endParaRPr lang="en-IN" sz="2000" dirty="0"/>
          </a:p>
          <a:p>
            <a:pPr marL="0" indent="0" algn="just">
              <a:buNone/>
            </a:pPr>
            <a:endParaRPr lang="en-IN" sz="2000" dirty="0"/>
          </a:p>
          <a:p>
            <a:pPr marL="0" indent="0" algn="just">
              <a:buNone/>
            </a:pPr>
            <a:endParaRPr lang="en-IN" sz="2000" dirty="0"/>
          </a:p>
        </p:txBody>
      </p:sp>
    </p:spTree>
    <p:extLst>
      <p:ext uri="{BB962C8B-B14F-4D97-AF65-F5344CB8AC3E}">
        <p14:creationId xmlns:p14="http://schemas.microsoft.com/office/powerpoint/2010/main" val="171430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4AE7-05D0-C289-069F-410AB7EDED85}"/>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B6DF59A9-3ABD-F103-7B07-A9B2BBC75AA3}"/>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As we know, conventional methods, such as public awareness campaigns and scheduled rest breaks, have not been fully effective in mitigating this risk. </a:t>
            </a:r>
          </a:p>
          <a:p>
            <a:pPr algn="just"/>
            <a:r>
              <a:rPr lang="en-IN" sz="2400" dirty="0">
                <a:latin typeface="Times New Roman" panose="02020603050405020304" pitchFamily="18" charset="0"/>
                <a:cs typeface="Times New Roman" panose="02020603050405020304" pitchFamily="18" charset="0"/>
              </a:rPr>
              <a:t>The emergence of advanced technologies offers the potential to develop more robust solutions capable of real-time drowsiness detection and intervention. Utilizing artificial intelligence, machine learning, and multimodal sensing technologies, we can create systems that greatly enhance road safety. </a:t>
            </a:r>
          </a:p>
          <a:p>
            <a:pPr algn="just"/>
            <a:r>
              <a:rPr lang="en-IN" sz="2400" dirty="0">
                <a:latin typeface="Times New Roman" panose="02020603050405020304" pitchFamily="18" charset="0"/>
                <a:cs typeface="Times New Roman" panose="02020603050405020304" pitchFamily="18" charset="0"/>
              </a:rPr>
              <a:t>This project is motivated by the pressing need to reduce accidents related to driver fatigue and to improve overall traffic safety through innovative and dependable detection systems.</a:t>
            </a:r>
          </a:p>
        </p:txBody>
      </p:sp>
    </p:spTree>
    <p:extLst>
      <p:ext uri="{BB962C8B-B14F-4D97-AF65-F5344CB8AC3E}">
        <p14:creationId xmlns:p14="http://schemas.microsoft.com/office/powerpoint/2010/main" val="272199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DD0D-216B-B8B8-D588-F7FBE5904CD9}"/>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4D4BCC23-4D8F-14DE-05C0-89AD6AE5B1B8}"/>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To develop a reliable drowsiness detection system that actively monitors driver alertness, provides timely alerts, and reduces the incidence of road accidents caused by driver fatigue, thereby improving overall road safety and promoting the well-being of drivers.</a:t>
            </a:r>
          </a:p>
          <a:p>
            <a:pPr algn="just"/>
            <a:r>
              <a:rPr lang="en-IN" sz="2400" dirty="0">
                <a:latin typeface="Times New Roman" panose="02020603050405020304" pitchFamily="18" charset="0"/>
                <a:cs typeface="Times New Roman" panose="02020603050405020304" pitchFamily="18" charset="0"/>
              </a:rPr>
              <a:t>To develop and optimize image preprocessing techniques to accurately isolate and enhance relevant facial features under varying lighting and environmental conditions, ensuring robust performance of the drowsiness detection system.</a:t>
            </a:r>
          </a:p>
          <a:p>
            <a:pPr algn="just"/>
            <a:r>
              <a:rPr lang="en-IN" sz="2400" dirty="0">
                <a:latin typeface="Times New Roman" panose="02020603050405020304" pitchFamily="18" charset="0"/>
                <a:cs typeface="Times New Roman" panose="02020603050405020304" pitchFamily="18" charset="0"/>
              </a:rPr>
              <a:t>To design a prototype for drowsiness detection using Raspberry Pi and </a:t>
            </a:r>
            <a:r>
              <a:rPr lang="en-IN" sz="2400" dirty="0" err="1">
                <a:latin typeface="Times New Roman" panose="02020603050405020304" pitchFamily="18" charset="0"/>
                <a:cs typeface="Times New Roman" panose="02020603050405020304" pitchFamily="18" charset="0"/>
              </a:rPr>
              <a:t>Dlib</a:t>
            </a:r>
            <a:r>
              <a:rPr lang="en-IN" sz="2400" dirty="0">
                <a:latin typeface="Times New Roman" panose="02020603050405020304" pitchFamily="18" charset="0"/>
                <a:cs typeface="Times New Roman" panose="02020603050405020304" pitchFamily="18" charset="0"/>
              </a:rPr>
              <a:t> implementation.</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55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9616-365F-B7AC-A3E8-B9E7B314C276}"/>
              </a:ext>
            </a:extLst>
          </p:cNvPr>
          <p:cNvSpPr>
            <a:spLocks noGrp="1"/>
          </p:cNvSpPr>
          <p:nvPr>
            <p:ph type="title"/>
          </p:nvPr>
        </p:nvSpPr>
        <p:spPr>
          <a:xfrm>
            <a:off x="952500" y="609600"/>
            <a:ext cx="10066020" cy="1031007"/>
          </a:xfrm>
        </p:spPr>
        <p:txBody>
          <a:bodyPr>
            <a:normAutofit/>
          </a:bodyPr>
          <a:lstStyle/>
          <a:p>
            <a:r>
              <a:rPr lang="en-IN" sz="4000" b="1" u="sng" dirty="0">
                <a:latin typeface="Times New Roman" panose="02020603050405020304" pitchFamily="18" charset="0"/>
                <a:cs typeface="Times New Roman" panose="02020603050405020304" pitchFamily="18" charset="0"/>
              </a:rPr>
              <a:t>Literature Review</a:t>
            </a:r>
          </a:p>
        </p:txBody>
      </p:sp>
      <p:pic>
        <p:nvPicPr>
          <p:cNvPr id="5" name="Content Placeholder 4">
            <a:extLst>
              <a:ext uri="{FF2B5EF4-FFF2-40B4-BE49-F238E27FC236}">
                <a16:creationId xmlns:a16="http://schemas.microsoft.com/office/drawing/2014/main" id="{E46C4ABC-098D-54F1-75F1-0E4367B9AE6E}"/>
              </a:ext>
            </a:extLst>
          </p:cNvPr>
          <p:cNvPicPr>
            <a:picLocks noGrp="1" noChangeAspect="1"/>
          </p:cNvPicPr>
          <p:nvPr>
            <p:ph idx="1"/>
          </p:nvPr>
        </p:nvPicPr>
        <p:blipFill>
          <a:blip r:embed="rId2"/>
          <a:stretch>
            <a:fillRect/>
          </a:stretch>
        </p:blipFill>
        <p:spPr>
          <a:xfrm>
            <a:off x="952500" y="1640607"/>
            <a:ext cx="9883881" cy="4536356"/>
          </a:xfrm>
        </p:spPr>
      </p:pic>
    </p:spTree>
    <p:extLst>
      <p:ext uri="{BB962C8B-B14F-4D97-AF65-F5344CB8AC3E}">
        <p14:creationId xmlns:p14="http://schemas.microsoft.com/office/powerpoint/2010/main" val="139993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9FB4-1C2F-A128-EE3A-90508EF00C44}"/>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57C9AEFC-C283-E1EC-2630-A05C45B1DEE8}"/>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In this project, we have used two methods to detect the drowsiness of a driver:</a:t>
            </a:r>
          </a:p>
          <a:p>
            <a:pPr algn="just"/>
            <a:r>
              <a:rPr lang="en-IN" sz="2400" dirty="0">
                <a:latin typeface="Times New Roman" panose="02020603050405020304" pitchFamily="18" charset="0"/>
                <a:cs typeface="Times New Roman" panose="02020603050405020304" pitchFamily="18" charset="0"/>
              </a:rPr>
              <a:t>Using Deep Learning based Implementation</a:t>
            </a:r>
          </a:p>
          <a:p>
            <a:pPr algn="just"/>
            <a:r>
              <a:rPr lang="en-IN" sz="2400" dirty="0">
                <a:latin typeface="Times New Roman" panose="02020603050405020304" pitchFamily="18" charset="0"/>
                <a:cs typeface="Times New Roman" panose="02020603050405020304" pitchFamily="18" charset="0"/>
              </a:rPr>
              <a:t>Using </a:t>
            </a:r>
            <a:r>
              <a:rPr lang="en-IN" sz="2400" dirty="0" err="1">
                <a:latin typeface="Times New Roman" panose="02020603050405020304" pitchFamily="18" charset="0"/>
                <a:cs typeface="Times New Roman" panose="02020603050405020304" pitchFamily="18" charset="0"/>
              </a:rPr>
              <a:t>Dlib</a:t>
            </a:r>
            <a:r>
              <a:rPr lang="en-IN" sz="2400" dirty="0">
                <a:latin typeface="Times New Roman" panose="02020603050405020304" pitchFamily="18" charset="0"/>
                <a:cs typeface="Times New Roman" panose="02020603050405020304" pitchFamily="18" charset="0"/>
              </a:rPr>
              <a:t> based Implementation</a:t>
            </a:r>
          </a:p>
        </p:txBody>
      </p:sp>
    </p:spTree>
    <p:extLst>
      <p:ext uri="{BB962C8B-B14F-4D97-AF65-F5344CB8AC3E}">
        <p14:creationId xmlns:p14="http://schemas.microsoft.com/office/powerpoint/2010/main" val="196445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83EA-E12F-F187-693A-862B12235929}"/>
              </a:ext>
            </a:extLst>
          </p:cNvPr>
          <p:cNvSpPr>
            <a:spLocks noGrp="1"/>
          </p:cNvSpPr>
          <p:nvPr>
            <p:ph type="title"/>
          </p:nvPr>
        </p:nvSpPr>
        <p:spPr>
          <a:xfrm>
            <a:off x="1143000" y="609599"/>
            <a:ext cx="9875520" cy="1323975"/>
          </a:xfrm>
        </p:spPr>
        <p:txBody>
          <a:bodyPr>
            <a:normAutofit/>
          </a:bodyPr>
          <a:lstStyle/>
          <a:p>
            <a:r>
              <a:rPr lang="en-IN" sz="4000" b="1" u="sng" dirty="0">
                <a:latin typeface="Times New Roman" panose="02020603050405020304" pitchFamily="18" charset="0"/>
                <a:cs typeface="Times New Roman" panose="02020603050405020304" pitchFamily="18" charset="0"/>
              </a:rPr>
              <a:t>Deep Learning based Implementation</a:t>
            </a:r>
          </a:p>
        </p:txBody>
      </p:sp>
      <p:sp>
        <p:nvSpPr>
          <p:cNvPr id="3" name="Content Placeholder 2">
            <a:extLst>
              <a:ext uri="{FF2B5EF4-FFF2-40B4-BE49-F238E27FC236}">
                <a16:creationId xmlns:a16="http://schemas.microsoft.com/office/drawing/2014/main" id="{A1406AF5-CC6E-4038-7930-16EFD79DAF97}"/>
              </a:ext>
            </a:extLst>
          </p:cNvPr>
          <p:cNvSpPr>
            <a:spLocks noGrp="1"/>
          </p:cNvSpPr>
          <p:nvPr>
            <p:ph idx="1"/>
          </p:nvPr>
        </p:nvSpPr>
        <p:spPr>
          <a:xfrm>
            <a:off x="1143000" y="1933575"/>
            <a:ext cx="10163175" cy="3924300"/>
          </a:xfrm>
        </p:spPr>
        <p:txBody>
          <a:bodyPr>
            <a:noAutofit/>
          </a:bodyPr>
          <a:lstStyle/>
          <a:p>
            <a:pPr marL="0" indent="0" algn="just">
              <a:buNone/>
            </a:pPr>
            <a:r>
              <a:rPr lang="en-GB" sz="2400" dirty="0">
                <a:latin typeface="Times New Roman" panose="02020603050405020304" pitchFamily="18" charset="0"/>
                <a:cs typeface="Times New Roman" panose="02020603050405020304" pitchFamily="18" charset="0"/>
              </a:rPr>
              <a:t>The following steps are used to implement different deep learning models:</a:t>
            </a:r>
          </a:p>
          <a:p>
            <a:pPr algn="just"/>
            <a:r>
              <a:rPr lang="en-GB" sz="2400" b="1" dirty="0">
                <a:latin typeface="Times New Roman" panose="02020603050405020304" pitchFamily="18" charset="0"/>
                <a:cs typeface="Times New Roman" panose="02020603050405020304" pitchFamily="18" charset="0"/>
              </a:rPr>
              <a:t>Dataset Preparation</a:t>
            </a:r>
            <a:r>
              <a:rPr lang="en-GB" sz="2400" dirty="0">
                <a:latin typeface="Times New Roman" panose="02020603050405020304" pitchFamily="18" charset="0"/>
                <a:cs typeface="Times New Roman" panose="02020603050405020304" pitchFamily="18" charset="0"/>
              </a:rPr>
              <a:t>: Used MRL Eye Dataset to obtain open and closed eye images.</a:t>
            </a:r>
          </a:p>
          <a:p>
            <a:pPr algn="just"/>
            <a:r>
              <a:rPr lang="en-GB" sz="2400" b="1" dirty="0">
                <a:latin typeface="Times New Roman" panose="02020603050405020304" pitchFamily="18" charset="0"/>
                <a:cs typeface="Times New Roman" panose="02020603050405020304" pitchFamily="18" charset="0"/>
              </a:rPr>
              <a:t>Image preprocessing</a:t>
            </a:r>
            <a:r>
              <a:rPr lang="en-GB" sz="2400" dirty="0">
                <a:latin typeface="Times New Roman" panose="02020603050405020304" pitchFamily="18" charset="0"/>
                <a:cs typeface="Times New Roman" panose="02020603050405020304" pitchFamily="18" charset="0"/>
              </a:rPr>
              <a:t>: Scaling, Normalization and BGR2GRAY conversion.</a:t>
            </a:r>
          </a:p>
          <a:p>
            <a:pPr algn="just"/>
            <a:r>
              <a:rPr lang="en-GB" sz="2400" b="1" dirty="0">
                <a:latin typeface="Times New Roman" panose="02020603050405020304" pitchFamily="18" charset="0"/>
                <a:cs typeface="Times New Roman" panose="02020603050405020304" pitchFamily="18" charset="0"/>
              </a:rPr>
              <a:t>Model Training: </a:t>
            </a:r>
            <a:r>
              <a:rPr lang="en-GB" sz="2400" dirty="0">
                <a:latin typeface="Times New Roman" panose="02020603050405020304" pitchFamily="18" charset="0"/>
                <a:cs typeface="Times New Roman" panose="02020603050405020304" pitchFamily="18" charset="0"/>
              </a:rPr>
              <a:t>Leveraged CNN models like Inception V3, </a:t>
            </a:r>
            <a:r>
              <a:rPr lang="en-GB" sz="2400" dirty="0" err="1">
                <a:latin typeface="Times New Roman" panose="02020603050405020304" pitchFamily="18" charset="0"/>
                <a:cs typeface="Times New Roman" panose="02020603050405020304" pitchFamily="18" charset="0"/>
              </a:rPr>
              <a:t>ResNet</a:t>
            </a:r>
            <a:r>
              <a:rPr lang="en-GB" sz="2400" dirty="0">
                <a:latin typeface="Times New Roman" panose="02020603050405020304" pitchFamily="18" charset="0"/>
                <a:cs typeface="Times New Roman" panose="02020603050405020304" pitchFamily="18" charset="0"/>
              </a:rPr>
              <a:t>, VGG19, </a:t>
            </a:r>
            <a:r>
              <a:rPr lang="en-GB" sz="2400" dirty="0" err="1">
                <a:latin typeface="Times New Roman" panose="02020603050405020304" pitchFamily="18" charset="0"/>
                <a:cs typeface="Times New Roman" panose="02020603050405020304" pitchFamily="18" charset="0"/>
              </a:rPr>
              <a:t>MobileNet</a:t>
            </a:r>
            <a:r>
              <a:rPr lang="en-GB" sz="2400" dirty="0">
                <a:latin typeface="Times New Roman" panose="02020603050405020304" pitchFamily="18" charset="0"/>
                <a:cs typeface="Times New Roman" panose="02020603050405020304" pitchFamily="18" charset="0"/>
              </a:rPr>
              <a:t> for tasks like image recognition and classification.</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897748"/>
      </p:ext>
    </p:extLst>
  </p:cSld>
  <p:clrMapOvr>
    <a:masterClrMapping/>
  </p:clrMapOvr>
</p:sld>
</file>

<file path=ppt/theme/theme1.xml><?xml version="1.0" encoding="utf-8"?>
<a:theme xmlns:a="http://schemas.openxmlformats.org/drawingml/2006/main" name="Basis">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342</TotalTime>
  <Words>2301</Words>
  <Application>Microsoft Office PowerPoint</Application>
  <PresentationFormat>Widescreen</PresentationFormat>
  <Paragraphs>232</Paragraphs>
  <Slides>38</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Aptos</vt:lpstr>
      <vt:lpstr>Arial</vt:lpstr>
      <vt:lpstr>Calibri</vt:lpstr>
      <vt:lpstr>Corbel</vt:lpstr>
      <vt:lpstr>Symbol</vt:lpstr>
      <vt:lpstr>Times New Roman</vt:lpstr>
      <vt:lpstr>Wingdings</vt:lpstr>
      <vt:lpstr>Basis</vt:lpstr>
      <vt:lpstr>MathType 6.0 Equation</vt:lpstr>
      <vt:lpstr>Final Year Project Presentation On WAKEGUARD: DROWSINESS DETECTION &amp; ALARM SYSTEM</vt:lpstr>
      <vt:lpstr>Topics Of Discussion</vt:lpstr>
      <vt:lpstr>Introduction </vt:lpstr>
      <vt:lpstr>Problem Statement</vt:lpstr>
      <vt:lpstr>Motivation</vt:lpstr>
      <vt:lpstr>Objective</vt:lpstr>
      <vt:lpstr>Literature Review</vt:lpstr>
      <vt:lpstr>Methodology</vt:lpstr>
      <vt:lpstr>Deep Learning based Implementation</vt:lpstr>
      <vt:lpstr>PowerPoint Presentation</vt:lpstr>
      <vt:lpstr>PowerPoint Presentation</vt:lpstr>
      <vt:lpstr>Dlib based Implementation</vt:lpstr>
      <vt:lpstr>EAR Calculation</vt:lpstr>
      <vt:lpstr>PowerPoint Presentation</vt:lpstr>
      <vt:lpstr>PowerPoint Presentation</vt:lpstr>
      <vt:lpstr>PowerPoint Presentation</vt:lpstr>
      <vt:lpstr>Software Requirements Specifications</vt:lpstr>
      <vt:lpstr>PowerPoint Presentation</vt:lpstr>
      <vt:lpstr>System Architecture</vt:lpstr>
      <vt:lpstr>PowerPoint Presentation</vt:lpstr>
      <vt:lpstr>Deep Learning Based Implementation</vt:lpstr>
      <vt:lpstr>PowerPoint Presentation</vt:lpstr>
      <vt:lpstr>PowerPoint Presentation</vt:lpstr>
      <vt:lpstr>PowerPoint Presentation</vt:lpstr>
      <vt:lpstr>Dlib based Implementation</vt:lpstr>
      <vt:lpstr>PowerPoint Presentation</vt:lpstr>
      <vt:lpstr>PowerPoint Presentation</vt:lpstr>
      <vt:lpstr>Results &amp; Discussions</vt:lpstr>
      <vt:lpstr>PowerPoint Presentation</vt:lpstr>
      <vt:lpstr>PowerPoint Presentation</vt:lpstr>
      <vt:lpstr>PowerPoint Presentation</vt:lpstr>
      <vt:lpstr>Conclusion</vt:lpstr>
      <vt:lpstr>Future Scope &amp; Limitation</vt:lpstr>
      <vt:lpstr>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Presentation On WAKEGUARD: DROWSINESS DETECTION &amp; ALARM SYSTEM</dc:title>
  <dc:creator>Shivani Agrawal</dc:creator>
  <cp:lastModifiedBy>Shivani Agrawal</cp:lastModifiedBy>
  <cp:revision>9</cp:revision>
  <dcterms:created xsi:type="dcterms:W3CDTF">2024-05-21T07:20:29Z</dcterms:created>
  <dcterms:modified xsi:type="dcterms:W3CDTF">2024-05-21T13:02:56Z</dcterms:modified>
</cp:coreProperties>
</file>