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6"/>
  </p:notesMasterIdLst>
  <p:sldIdLst>
    <p:sldId id="256" r:id="rId2"/>
    <p:sldId id="278" r:id="rId3"/>
    <p:sldId id="371" r:id="rId4"/>
    <p:sldId id="353" r:id="rId5"/>
    <p:sldId id="370" r:id="rId6"/>
    <p:sldId id="378" r:id="rId7"/>
    <p:sldId id="372" r:id="rId8"/>
    <p:sldId id="293" r:id="rId9"/>
    <p:sldId id="373" r:id="rId10"/>
    <p:sldId id="374" r:id="rId11"/>
    <p:sldId id="375" r:id="rId12"/>
    <p:sldId id="376" r:id="rId13"/>
    <p:sldId id="377" r:id="rId14"/>
    <p:sldId id="294" r:id="rId15"/>
    <p:sldId id="295" r:id="rId16"/>
    <p:sldId id="296" r:id="rId17"/>
    <p:sldId id="297" r:id="rId18"/>
    <p:sldId id="298" r:id="rId19"/>
    <p:sldId id="299" r:id="rId20"/>
    <p:sldId id="300" r:id="rId21"/>
    <p:sldId id="301" r:id="rId22"/>
    <p:sldId id="302" r:id="rId23"/>
    <p:sldId id="355" r:id="rId24"/>
    <p:sldId id="303" r:id="rId25"/>
    <p:sldId id="356" r:id="rId26"/>
    <p:sldId id="304" r:id="rId27"/>
    <p:sldId id="357" r:id="rId28"/>
    <p:sldId id="305" r:id="rId29"/>
    <p:sldId id="358" r:id="rId30"/>
    <p:sldId id="306" r:id="rId31"/>
    <p:sldId id="359" r:id="rId32"/>
    <p:sldId id="307" r:id="rId33"/>
    <p:sldId id="360" r:id="rId34"/>
    <p:sldId id="30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62" d="100"/>
          <a:sy n="62" d="100"/>
        </p:scale>
        <p:origin x="-1512"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D807D9-EFDB-4A27-ADA3-FBCC472FD985}" type="datetimeFigureOut">
              <a:rPr lang="en-IN" smtClean="0"/>
              <a:pPr/>
              <a:t>03-08-2018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32CF90-5BD1-4686-83D4-CFFF2F2345B5}"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1026"/>
          <p:cNvSpPr>
            <a:spLocks noChangeArrowheads="1"/>
          </p:cNvSpPr>
          <p:nvPr/>
        </p:nvSpPr>
        <p:spPr bwMode="auto">
          <a:xfrm>
            <a:off x="3886200" y="-1578"/>
            <a:ext cx="2973388" cy="460751"/>
          </a:xfrm>
          <a:prstGeom prst="rect">
            <a:avLst/>
          </a:prstGeom>
          <a:noFill/>
          <a:ln w="9525">
            <a:noFill/>
            <a:miter lim="800000"/>
            <a:headEnd/>
            <a:tailEnd/>
          </a:ln>
          <a:effectLst/>
        </p:spPr>
        <p:txBody>
          <a:bodyPr wrap="none" anchor="ctr"/>
          <a:lstStyle/>
          <a:p>
            <a:endParaRPr lang="en-IN"/>
          </a:p>
        </p:txBody>
      </p:sp>
      <p:sp>
        <p:nvSpPr>
          <p:cNvPr id="460803" name="Rectangle 1027"/>
          <p:cNvSpPr>
            <a:spLocks noChangeArrowheads="1"/>
          </p:cNvSpPr>
          <p:nvPr/>
        </p:nvSpPr>
        <p:spPr bwMode="auto">
          <a:xfrm>
            <a:off x="3886200" y="8684827"/>
            <a:ext cx="2973388" cy="460750"/>
          </a:xfrm>
          <a:prstGeom prst="rect">
            <a:avLst/>
          </a:prstGeom>
          <a:noFill/>
          <a:ln w="9525">
            <a:noFill/>
            <a:miter lim="800000"/>
            <a:headEnd/>
            <a:tailEnd/>
          </a:ln>
          <a:effectLst/>
        </p:spPr>
        <p:txBody>
          <a:bodyPr wrap="none" anchor="ctr"/>
          <a:lstStyle/>
          <a:p>
            <a:endParaRPr lang="en-IN"/>
          </a:p>
        </p:txBody>
      </p:sp>
      <p:sp>
        <p:nvSpPr>
          <p:cNvPr id="460804" name="Rectangle 1028"/>
          <p:cNvSpPr>
            <a:spLocks noChangeArrowheads="1"/>
          </p:cNvSpPr>
          <p:nvPr/>
        </p:nvSpPr>
        <p:spPr bwMode="auto">
          <a:xfrm>
            <a:off x="-1588" y="8684827"/>
            <a:ext cx="2973388" cy="460750"/>
          </a:xfrm>
          <a:prstGeom prst="rect">
            <a:avLst/>
          </a:prstGeom>
          <a:noFill/>
          <a:ln w="9525">
            <a:noFill/>
            <a:miter lim="800000"/>
            <a:headEnd/>
            <a:tailEnd/>
          </a:ln>
          <a:effectLst/>
        </p:spPr>
        <p:txBody>
          <a:bodyPr wrap="none" anchor="ctr"/>
          <a:lstStyle/>
          <a:p>
            <a:endParaRPr lang="en-IN"/>
          </a:p>
        </p:txBody>
      </p:sp>
      <p:sp>
        <p:nvSpPr>
          <p:cNvPr id="460805" name="Rectangle 1029"/>
          <p:cNvSpPr>
            <a:spLocks noChangeArrowheads="1"/>
          </p:cNvSpPr>
          <p:nvPr/>
        </p:nvSpPr>
        <p:spPr bwMode="auto">
          <a:xfrm>
            <a:off x="-1588" y="-1578"/>
            <a:ext cx="2973388" cy="460751"/>
          </a:xfrm>
          <a:prstGeom prst="rect">
            <a:avLst/>
          </a:prstGeom>
          <a:noFill/>
          <a:ln w="9525">
            <a:noFill/>
            <a:miter lim="800000"/>
            <a:headEnd/>
            <a:tailEnd/>
          </a:ln>
          <a:effectLst/>
        </p:spPr>
        <p:txBody>
          <a:bodyPr wrap="none" anchor="ctr"/>
          <a:lstStyle/>
          <a:p>
            <a:endParaRPr lang="en-IN"/>
          </a:p>
        </p:txBody>
      </p:sp>
      <p:sp>
        <p:nvSpPr>
          <p:cNvPr id="460808" name="Rectangle 1032"/>
          <p:cNvSpPr>
            <a:spLocks noGrp="1" noRot="1" noChangeAspect="1" noChangeArrowheads="1" noTextEdit="1"/>
          </p:cNvSpPr>
          <p:nvPr>
            <p:ph type="sldImg"/>
          </p:nvPr>
        </p:nvSpPr>
        <p:spPr>
          <a:xfrm>
            <a:off x="2249488" y="606425"/>
            <a:ext cx="4340225" cy="3255963"/>
          </a:xfrm>
          <a:ln/>
        </p:spPr>
      </p:sp>
      <p:sp>
        <p:nvSpPr>
          <p:cNvPr id="460809" name="Rectangle 1033"/>
          <p:cNvSpPr>
            <a:spLocks noGrp="1" noChangeArrowheads="1"/>
          </p:cNvSpPr>
          <p:nvPr>
            <p:ph type="body" idx="1"/>
          </p:nvPr>
        </p:nvSpPr>
        <p:spPr/>
        <p:txBody>
          <a:bodyPr/>
          <a:lstStyle/>
          <a:p>
            <a:pPr>
              <a:spcBef>
                <a:spcPts val="300"/>
              </a:spcBef>
              <a:spcAft>
                <a:spcPts val="800"/>
              </a:spcAft>
            </a:pPr>
            <a:r>
              <a:rPr lang="en-US" sz="1100">
                <a:latin typeface="Arial" charset="0"/>
              </a:rPr>
              <a:t>UML development included incorporating ideas from numerous other methodologists.  The main challenge was constructing an approach that was simple yet allowed the modeling of a broad range of systems.  The conceptual framework was established quickly but the notational semantics took more time.</a:t>
            </a:r>
          </a:p>
          <a:p>
            <a:pPr>
              <a:spcBef>
                <a:spcPts val="300"/>
              </a:spcBef>
              <a:spcAft>
                <a:spcPts val="800"/>
              </a:spcAft>
            </a:pPr>
            <a:r>
              <a:rPr lang="en-US" sz="1100">
                <a:latin typeface="Arial" charset="0"/>
              </a:rPr>
              <a:t>Active collaboration with other industry leaders has brought unique expertise and experience into the UML effort.  The UML effort was supported by a large cross-section of the industry.  Partners in the UML effort included HP, ICON Computing, IBM, I-Logix, Intellicorp, MCI Systemhouse, Microsoft, ObjecTime, Oracle, Platinum Technology, Ptech, Reich Technologies, Softeam, Sterling Software, Taskon, and Unisys. These partners provided contributors, reviewers, and advocates for the standardization efforts.</a:t>
            </a:r>
          </a:p>
          <a:p>
            <a:pPr>
              <a:spcBef>
                <a:spcPts val="300"/>
              </a:spcBef>
              <a:spcAft>
                <a:spcPts val="800"/>
              </a:spcAft>
            </a:pPr>
            <a:r>
              <a:rPr lang="en-US" sz="1100">
                <a:latin typeface="Arial" charset="0"/>
              </a:rPr>
              <a:t>In the end, a modeling language was created that has already stood up to the test of widespread use in the industry and to the scrutiny of international standardization efforts.</a:t>
            </a:r>
          </a:p>
          <a:p>
            <a:pPr>
              <a:spcBef>
                <a:spcPts val="300"/>
              </a:spcBef>
              <a:spcAft>
                <a:spcPts val="800"/>
              </a:spcAft>
            </a:pPr>
            <a:endParaRPr lang="en-US" sz="1100">
              <a:latin typeface="Arial" charset="0"/>
            </a:endParaRPr>
          </a:p>
          <a:p>
            <a:pPr>
              <a:spcBef>
                <a:spcPts val="300"/>
              </a:spcBef>
              <a:spcAft>
                <a:spcPts val="800"/>
              </a:spcAft>
            </a:pPr>
            <a:endParaRPr lang="en-US" sz="1100">
              <a:latin typeface="Arial" charset="0"/>
            </a:endParaRPr>
          </a:p>
          <a:p>
            <a:endParaRPr lang="en-US"/>
          </a:p>
        </p:txBody>
      </p:sp>
      <p:sp>
        <p:nvSpPr>
          <p:cNvPr id="460810" name="Text Box 1034"/>
          <p:cNvSpPr txBox="1">
            <a:spLocks noChangeArrowheads="1"/>
          </p:cNvSpPr>
          <p:nvPr/>
        </p:nvSpPr>
        <p:spPr bwMode="auto">
          <a:xfrm>
            <a:off x="304800" y="1211837"/>
            <a:ext cx="1828800" cy="4524315"/>
          </a:xfrm>
          <a:prstGeom prst="rect">
            <a:avLst/>
          </a:prstGeom>
          <a:noFill/>
          <a:ln w="12700">
            <a:noFill/>
            <a:miter lim="800000"/>
            <a:headEnd type="none" w="sm" len="sm"/>
            <a:tailEnd type="none" w="lg" len="lg"/>
          </a:ln>
          <a:effectLst/>
        </p:spPr>
        <p:txBody>
          <a:bodyPr>
            <a:spAutoFit/>
          </a:bodyPr>
          <a:lstStyle/>
          <a:p>
            <a:pPr>
              <a:spcBef>
                <a:spcPct val="50000"/>
              </a:spcBef>
            </a:pPr>
            <a:r>
              <a:rPr lang="en-US"/>
              <a:t>Again, this is a slide you do not need to spend a lot of time on. You might just want to point out one or two contributors of special interest to your audience. For example, for a telephony audience, you might point out Harel and his state charts.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1026"/>
          <p:cNvSpPr>
            <a:spLocks noGrp="1" noRot="1" noChangeAspect="1" noChangeArrowheads="1" noTextEdit="1"/>
          </p:cNvSpPr>
          <p:nvPr>
            <p:ph type="sldImg"/>
          </p:nvPr>
        </p:nvSpPr>
        <p:spPr>
          <a:xfrm>
            <a:off x="2249488" y="606425"/>
            <a:ext cx="4340225" cy="3255963"/>
          </a:xfrm>
          <a:ln/>
        </p:spPr>
      </p:sp>
      <p:sp>
        <p:nvSpPr>
          <p:cNvPr id="464899" name="Rectangle 1027"/>
          <p:cNvSpPr>
            <a:spLocks noGrp="1" noChangeArrowheads="1"/>
          </p:cNvSpPr>
          <p:nvPr>
            <p:ph type="body" idx="1"/>
          </p:nvPr>
        </p:nvSpPr>
        <p:spPr/>
        <p:txBody>
          <a:bodyPr/>
          <a:lstStyle/>
          <a:p>
            <a:pPr>
              <a:spcBef>
                <a:spcPts val="300"/>
              </a:spcBef>
              <a:spcAft>
                <a:spcPts val="800"/>
              </a:spcAft>
            </a:pPr>
            <a:r>
              <a:rPr lang="en-US" sz="1100">
                <a:latin typeface="Arial" charset="0"/>
              </a:rPr>
              <a:t>The UML is now the industry standard modeling language.  Its development  was spearheaded by three leaders in the object-oriented industry: Grady Booch, Ivar Jacobson, and Jim Rumbaugh.  Each of them had unique approaches in the early 1990s that were converging independently.  Rational Software brought these three industry leaders together to accelerate convergence to a single modeling approach. The UML is the outcome of that effort.</a:t>
            </a:r>
          </a:p>
          <a:p>
            <a:pPr>
              <a:spcBef>
                <a:spcPts val="300"/>
              </a:spcBef>
              <a:spcAft>
                <a:spcPts val="800"/>
              </a:spcAft>
            </a:pPr>
            <a:r>
              <a:rPr lang="en-US" sz="1100">
                <a:latin typeface="Arial" charset="0"/>
              </a:rPr>
              <a:t>The UML has been under development since 1990. Early versions have gradually converged into the UML standard 1.1 that was adopted unanimously by the OMG in November 1997. Numerous books, articles, and papers have been written about or are using the UML today and many more are to come. And finally, most tool vendors today are supporting the UML.</a:t>
            </a:r>
          </a:p>
          <a:p>
            <a:pPr>
              <a:spcBef>
                <a:spcPts val="300"/>
              </a:spcBef>
              <a:spcAft>
                <a:spcPts val="800"/>
              </a:spcAft>
            </a:pPr>
            <a:r>
              <a:rPr lang="en-US" sz="1100">
                <a:latin typeface="Arial" charset="0"/>
              </a:rPr>
              <a:t>Version 1.3 of the UML is under development at the present time.</a:t>
            </a:r>
          </a:p>
          <a:p>
            <a:pPr>
              <a:spcBef>
                <a:spcPts val="300"/>
              </a:spcBef>
              <a:spcAft>
                <a:spcPts val="800"/>
              </a:spcAft>
            </a:pPr>
            <a:endParaRPr lang="en-US" sz="1100">
              <a:latin typeface="Arial" charset="0"/>
            </a:endParaRPr>
          </a:p>
          <a:p>
            <a:endParaRPr lang="en-US"/>
          </a:p>
        </p:txBody>
      </p:sp>
      <p:sp>
        <p:nvSpPr>
          <p:cNvPr id="464900" name="Text Box 1028"/>
          <p:cNvSpPr txBox="1">
            <a:spLocks noChangeArrowheads="1"/>
          </p:cNvSpPr>
          <p:nvPr/>
        </p:nvSpPr>
        <p:spPr bwMode="auto">
          <a:xfrm>
            <a:off x="304800" y="1211837"/>
            <a:ext cx="1828800" cy="10341293"/>
          </a:xfrm>
          <a:prstGeom prst="rect">
            <a:avLst/>
          </a:prstGeom>
          <a:noFill/>
          <a:ln w="12700">
            <a:noFill/>
            <a:miter lim="800000"/>
            <a:headEnd type="none" w="sm" len="sm"/>
            <a:tailEnd type="none" w="lg" len="lg"/>
          </a:ln>
          <a:effectLst/>
        </p:spPr>
        <p:txBody>
          <a:bodyPr>
            <a:spAutoFit/>
          </a:bodyPr>
          <a:lstStyle/>
          <a:p>
            <a:pPr>
              <a:spcBef>
                <a:spcPct val="50000"/>
              </a:spcBef>
            </a:pPr>
            <a:r>
              <a:rPr lang="en-US"/>
              <a:t>In many cases, the students will already be familiar with this history. Therefore, it is not necessary to spend a lot of time on this slide. The points to make are:</a:t>
            </a:r>
          </a:p>
          <a:p>
            <a:pPr>
              <a:spcBef>
                <a:spcPct val="50000"/>
              </a:spcBef>
            </a:pPr>
            <a:r>
              <a:rPr lang="en-US"/>
              <a:t>1. Rational provided the leadership to make this happen.</a:t>
            </a:r>
          </a:p>
          <a:p>
            <a:pPr>
              <a:spcBef>
                <a:spcPct val="50000"/>
              </a:spcBef>
            </a:pPr>
            <a:r>
              <a:rPr lang="en-US"/>
              <a:t>2. Rational did not do this in a secret or proprietary way. Everyone had their say and many companies made significant contributions.</a:t>
            </a:r>
          </a:p>
          <a:p>
            <a:pPr>
              <a:spcBef>
                <a:spcPct val="50000"/>
              </a:spcBef>
            </a:pPr>
            <a:r>
              <a:rPr lang="en-US"/>
              <a:t>3. UML is a standard and will evolve under the supervision of the OMG.</a:t>
            </a:r>
          </a:p>
          <a:p>
            <a:pPr>
              <a:spcBef>
                <a:spcPct val="50000"/>
              </a:spcBef>
            </a:pPr>
            <a:r>
              <a:rPr lang="en-US"/>
              <a:t>Version 1.3 is currently expected to be adopted in October 1998.</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EE4C51E3-1F9F-4EC0-9EA7-935C62EF8E30}" type="datetime1">
              <a:rPr lang="en-US" smtClean="0"/>
              <a:pPr/>
              <a:t>8/3/2018</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310461EF-B5FB-484D-BE3D-B56FBB876309}"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559702A-412C-4C5E-BFA3-6B56E55ED9B0}" type="datetime1">
              <a:rPr lang="en-US" smtClean="0"/>
              <a:pPr/>
              <a:t>8/3/2018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0461EF-B5FB-484D-BE3D-B56FBB87630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C5D5253-F7DF-460C-9DA7-FE9563B95A9C}" type="datetime1">
              <a:rPr lang="en-US" smtClean="0"/>
              <a:pPr/>
              <a:t>8/3/2018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0461EF-B5FB-484D-BE3D-B56FBB87630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50533FF-7A03-4B86-888C-DED85B9154D0}" type="datetime1">
              <a:rPr lang="en-US" smtClean="0"/>
              <a:pPr/>
              <a:t>8/3/2018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0461EF-B5FB-484D-BE3D-B56FBB87630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E1EB544-5A79-4254-9693-0803672175E2}" type="datetime1">
              <a:rPr lang="en-US" smtClean="0"/>
              <a:pPr/>
              <a:t>8/3/2018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0461EF-B5FB-484D-BE3D-B56FBB876309}"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982C76A-A6B5-4E40-9241-251995028683}" type="datetime1">
              <a:rPr lang="en-US" smtClean="0"/>
              <a:pPr/>
              <a:t>8/3/2018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10461EF-B5FB-484D-BE3D-B56FBB87630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880996D-30C4-46D6-8CDD-2997FF598272}" type="datetime1">
              <a:rPr lang="en-US" smtClean="0"/>
              <a:pPr/>
              <a:t>8/3/2018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10461EF-B5FB-484D-BE3D-B56FBB87630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409A9AC-E44B-4045-8ADC-52AC243467DE}" type="datetime1">
              <a:rPr lang="en-US" smtClean="0"/>
              <a:pPr/>
              <a:t>8/3/2018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10461EF-B5FB-484D-BE3D-B56FBB87630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E8AEC2C-CF7C-436F-A6D8-73039FDBCB8E}" type="datetime1">
              <a:rPr lang="en-US" smtClean="0"/>
              <a:pPr/>
              <a:t>8/3/2018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10461EF-B5FB-484D-BE3D-B56FBB876309}"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305FFFD-115D-4F48-A7F6-4BF9152446DA}" type="datetime1">
              <a:rPr lang="en-US" smtClean="0"/>
              <a:pPr/>
              <a:t>8/3/2018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10461EF-B5FB-484D-BE3D-B56FBB87630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9A9B1D2-656F-4C3B-A88F-AC242F98C958}" type="datetime1">
              <a:rPr lang="en-US" smtClean="0"/>
              <a:pPr/>
              <a:t>8/3/2018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10461EF-B5FB-484D-BE3D-B56FBB876309}"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CC4D613-0FF7-45E4-95B8-7F721360F929}" type="datetime1">
              <a:rPr lang="en-US" smtClean="0"/>
              <a:pPr/>
              <a:t>8/3/2018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310461EF-B5FB-484D-BE3D-B56FBB876309}"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43200"/>
            <a:ext cx="7406640" cy="938784"/>
          </a:xfrm>
        </p:spPr>
        <p:txBody>
          <a:bodyPr>
            <a:noAutofit/>
          </a:bodyPr>
          <a:lstStyle/>
          <a:p>
            <a:pPr algn="ctr"/>
            <a:r>
              <a:rPr lang="en-US" sz="3200" b="1" dirty="0" smtClean="0"/>
              <a:t>UNIFIED MODELING LANGUAGE </a:t>
            </a:r>
            <a:br>
              <a:rPr lang="en-US" sz="3200" b="1" dirty="0" smtClean="0"/>
            </a:br>
            <a:r>
              <a:rPr lang="en-US" sz="3200" b="1" dirty="0" smtClean="0"/>
              <a:t>(UML) </a:t>
            </a:r>
            <a:endParaRPr lang="en-US" sz="3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normAutofit/>
          </a:bodyPr>
          <a:lstStyle/>
          <a:p>
            <a:r>
              <a:rPr lang="en-IN" sz="3200" b="1" dirty="0" smtClean="0"/>
              <a:t>Relationships</a:t>
            </a:r>
            <a:endParaRPr lang="en-IN" sz="3200" dirty="0"/>
          </a:p>
        </p:txBody>
      </p:sp>
      <p:sp>
        <p:nvSpPr>
          <p:cNvPr id="3" name="Content Placeholder 2"/>
          <p:cNvSpPr>
            <a:spLocks noGrp="1"/>
          </p:cNvSpPr>
          <p:nvPr>
            <p:ph idx="1"/>
          </p:nvPr>
        </p:nvSpPr>
        <p:spPr>
          <a:xfrm>
            <a:off x="1143000" y="1219200"/>
            <a:ext cx="7790688" cy="5257800"/>
          </a:xfrm>
        </p:spPr>
        <p:txBody>
          <a:bodyPr>
            <a:noAutofit/>
          </a:bodyPr>
          <a:lstStyle/>
          <a:p>
            <a:r>
              <a:rPr lang="en-IN" sz="2400" dirty="0" smtClean="0">
                <a:solidFill>
                  <a:srgbClr val="0000CC"/>
                </a:solidFill>
              </a:rPr>
              <a:t>The four types of relationships that can be represented in UML are:</a:t>
            </a:r>
          </a:p>
          <a:p>
            <a:pPr lvl="1"/>
            <a:r>
              <a:rPr lang="en-IN" sz="2200" b="1" dirty="0" smtClean="0">
                <a:solidFill>
                  <a:srgbClr val="0000CC"/>
                </a:solidFill>
              </a:rPr>
              <a:t>Dependency</a:t>
            </a:r>
            <a:endParaRPr lang="en-IN" sz="2200" dirty="0" smtClean="0">
              <a:solidFill>
                <a:srgbClr val="0000CC"/>
              </a:solidFill>
            </a:endParaRPr>
          </a:p>
          <a:p>
            <a:pPr lvl="1"/>
            <a:r>
              <a:rPr lang="en-IN" sz="2200" b="1" dirty="0" smtClean="0">
                <a:solidFill>
                  <a:srgbClr val="0000CC"/>
                </a:solidFill>
              </a:rPr>
              <a:t>Association</a:t>
            </a:r>
            <a:endParaRPr lang="en-IN" sz="2200" dirty="0" smtClean="0">
              <a:solidFill>
                <a:srgbClr val="0000CC"/>
              </a:solidFill>
            </a:endParaRPr>
          </a:p>
          <a:p>
            <a:pPr lvl="1"/>
            <a:r>
              <a:rPr lang="en-IN" sz="2200" b="1" dirty="0" smtClean="0">
                <a:solidFill>
                  <a:srgbClr val="0000CC"/>
                </a:solidFill>
              </a:rPr>
              <a:t>Generalization</a:t>
            </a:r>
            <a:endParaRPr lang="en-IN" sz="2200" dirty="0" smtClean="0">
              <a:solidFill>
                <a:srgbClr val="0000CC"/>
              </a:solidFill>
            </a:endParaRPr>
          </a:p>
          <a:p>
            <a:pPr lvl="1"/>
            <a:r>
              <a:rPr lang="en-IN" sz="2200" b="1" dirty="0" smtClean="0">
                <a:solidFill>
                  <a:srgbClr val="0000CC"/>
                </a:solidFill>
              </a:rPr>
              <a:t>Realization</a:t>
            </a:r>
            <a:endParaRPr lang="en-IN" sz="2400" dirty="0" smtClean="0">
              <a:solidFill>
                <a:srgbClr val="0000CC"/>
              </a:solidFill>
            </a:endParaRPr>
          </a:p>
          <a:p>
            <a:endParaRPr lang="en-IN" sz="2400" dirty="0">
              <a:solidFill>
                <a:srgbClr val="0000CC"/>
              </a:solidFill>
            </a:endParaRPr>
          </a:p>
        </p:txBody>
      </p:sp>
      <p:sp>
        <p:nvSpPr>
          <p:cNvPr id="4" name="Slide Number Placeholder 3"/>
          <p:cNvSpPr>
            <a:spLocks noGrp="1"/>
          </p:cNvSpPr>
          <p:nvPr>
            <p:ph type="sldNum" sz="quarter" idx="12"/>
          </p:nvPr>
        </p:nvSpPr>
        <p:spPr/>
        <p:txBody>
          <a:bodyPr/>
          <a:lstStyle/>
          <a:p>
            <a:fld id="{310461EF-B5FB-484D-BE3D-B56FBB876309}"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Diagrams</a:t>
            </a:r>
            <a:endParaRPr lang="en-IN" sz="3200" dirty="0"/>
          </a:p>
        </p:txBody>
      </p:sp>
      <p:sp>
        <p:nvSpPr>
          <p:cNvPr id="3" name="Content Placeholder 2"/>
          <p:cNvSpPr>
            <a:spLocks noGrp="1"/>
          </p:cNvSpPr>
          <p:nvPr>
            <p:ph idx="1"/>
          </p:nvPr>
        </p:nvSpPr>
        <p:spPr/>
        <p:txBody>
          <a:bodyPr>
            <a:normAutofit/>
          </a:bodyPr>
          <a:lstStyle/>
          <a:p>
            <a:r>
              <a:rPr lang="en-IN" sz="2400" dirty="0" smtClean="0">
                <a:solidFill>
                  <a:srgbClr val="0000CC"/>
                </a:solidFill>
              </a:rPr>
              <a:t>A diagram is a graphical representation of a system. UML includes nine diagrams in all, namely: </a:t>
            </a:r>
          </a:p>
          <a:p>
            <a:pPr lvl="1"/>
            <a:r>
              <a:rPr lang="en-IN" sz="2000" dirty="0" smtClean="0">
                <a:solidFill>
                  <a:srgbClr val="0000CC"/>
                </a:solidFill>
              </a:rPr>
              <a:t>Class Diagram</a:t>
            </a:r>
          </a:p>
          <a:p>
            <a:pPr lvl="1"/>
            <a:r>
              <a:rPr lang="en-IN" sz="2000" dirty="0" smtClean="0">
                <a:solidFill>
                  <a:srgbClr val="0000CC"/>
                </a:solidFill>
              </a:rPr>
              <a:t>Object Diagram</a:t>
            </a:r>
          </a:p>
          <a:p>
            <a:pPr lvl="1"/>
            <a:r>
              <a:rPr lang="en-IN" sz="2000" dirty="0" smtClean="0">
                <a:solidFill>
                  <a:srgbClr val="0000CC"/>
                </a:solidFill>
              </a:rPr>
              <a:t>Use Case Diagram</a:t>
            </a:r>
          </a:p>
          <a:p>
            <a:pPr lvl="1"/>
            <a:r>
              <a:rPr lang="en-IN" sz="2000" dirty="0" smtClean="0">
                <a:solidFill>
                  <a:srgbClr val="0000CC"/>
                </a:solidFill>
              </a:rPr>
              <a:t>Sequence Diagram</a:t>
            </a:r>
          </a:p>
          <a:p>
            <a:pPr lvl="1"/>
            <a:r>
              <a:rPr lang="en-IN" sz="2000" dirty="0" smtClean="0">
                <a:solidFill>
                  <a:srgbClr val="0000CC"/>
                </a:solidFill>
              </a:rPr>
              <a:t>Collaboration Diagram</a:t>
            </a:r>
          </a:p>
          <a:p>
            <a:pPr lvl="1"/>
            <a:r>
              <a:rPr lang="en-IN" sz="2000" dirty="0" smtClean="0">
                <a:solidFill>
                  <a:srgbClr val="0000CC"/>
                </a:solidFill>
              </a:rPr>
              <a:t>State Chart Diagram</a:t>
            </a:r>
          </a:p>
          <a:p>
            <a:pPr lvl="1"/>
            <a:r>
              <a:rPr lang="en-IN" sz="2000" dirty="0" smtClean="0">
                <a:solidFill>
                  <a:srgbClr val="0000CC"/>
                </a:solidFill>
              </a:rPr>
              <a:t>Activity Diagram</a:t>
            </a:r>
          </a:p>
          <a:p>
            <a:pPr lvl="1"/>
            <a:r>
              <a:rPr lang="en-IN" sz="2000" dirty="0" smtClean="0">
                <a:solidFill>
                  <a:srgbClr val="0000CC"/>
                </a:solidFill>
              </a:rPr>
              <a:t>Component Diagram</a:t>
            </a:r>
          </a:p>
          <a:p>
            <a:pPr lvl="1"/>
            <a:r>
              <a:rPr lang="en-IN" sz="2000" dirty="0" smtClean="0">
                <a:solidFill>
                  <a:srgbClr val="0000CC"/>
                </a:solidFill>
              </a:rPr>
              <a:t>Deployment Diagram</a:t>
            </a:r>
          </a:p>
          <a:p>
            <a:endParaRPr lang="en-IN" sz="2400" dirty="0">
              <a:solidFill>
                <a:srgbClr val="0000CC"/>
              </a:solidFill>
            </a:endParaRPr>
          </a:p>
        </p:txBody>
      </p:sp>
      <p:sp>
        <p:nvSpPr>
          <p:cNvPr id="4" name="Slide Number Placeholder 3"/>
          <p:cNvSpPr>
            <a:spLocks noGrp="1"/>
          </p:cNvSpPr>
          <p:nvPr>
            <p:ph type="sldNum" sz="quarter" idx="12"/>
          </p:nvPr>
        </p:nvSpPr>
        <p:spPr/>
        <p:txBody>
          <a:bodyPr/>
          <a:lstStyle/>
          <a:p>
            <a:fld id="{310461EF-B5FB-484D-BE3D-B56FBB87630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Rules</a:t>
            </a:r>
            <a:br>
              <a:rPr lang="en-IN" sz="3200" b="1" dirty="0" smtClean="0"/>
            </a:br>
            <a:endParaRPr lang="en-IN" sz="3200" dirty="0"/>
          </a:p>
        </p:txBody>
      </p:sp>
      <p:sp>
        <p:nvSpPr>
          <p:cNvPr id="3" name="Content Placeholder 2"/>
          <p:cNvSpPr>
            <a:spLocks noGrp="1"/>
          </p:cNvSpPr>
          <p:nvPr>
            <p:ph idx="1"/>
          </p:nvPr>
        </p:nvSpPr>
        <p:spPr/>
        <p:txBody>
          <a:bodyPr>
            <a:normAutofit/>
          </a:bodyPr>
          <a:lstStyle/>
          <a:p>
            <a:r>
              <a:rPr lang="en-IN" sz="2400" dirty="0" smtClean="0">
                <a:solidFill>
                  <a:srgbClr val="0000CC"/>
                </a:solidFill>
              </a:rPr>
              <a:t>UML has a number of rules so that the models are semantically self-consistent and related to other models in the system harmoniously.  </a:t>
            </a:r>
          </a:p>
          <a:p>
            <a:r>
              <a:rPr lang="en-IN" sz="2400" dirty="0" smtClean="0">
                <a:solidFill>
                  <a:srgbClr val="0000CC"/>
                </a:solidFill>
              </a:rPr>
              <a:t>UML has semantic rules for the following:</a:t>
            </a:r>
          </a:p>
          <a:p>
            <a:pPr lvl="1"/>
            <a:r>
              <a:rPr lang="en-IN" sz="2400" dirty="0" smtClean="0">
                <a:solidFill>
                  <a:srgbClr val="0000CC"/>
                </a:solidFill>
              </a:rPr>
              <a:t>Names</a:t>
            </a:r>
          </a:p>
          <a:p>
            <a:pPr lvl="1"/>
            <a:r>
              <a:rPr lang="en-IN" sz="2400" dirty="0" smtClean="0">
                <a:solidFill>
                  <a:srgbClr val="0000CC"/>
                </a:solidFill>
              </a:rPr>
              <a:t>Scope</a:t>
            </a:r>
          </a:p>
          <a:p>
            <a:pPr lvl="1"/>
            <a:r>
              <a:rPr lang="en-IN" sz="2400" dirty="0" smtClean="0">
                <a:solidFill>
                  <a:srgbClr val="0000CC"/>
                </a:solidFill>
              </a:rPr>
              <a:t>Visibility</a:t>
            </a:r>
          </a:p>
          <a:p>
            <a:pPr lvl="1"/>
            <a:r>
              <a:rPr lang="en-IN" sz="2400" dirty="0" smtClean="0">
                <a:solidFill>
                  <a:srgbClr val="0000CC"/>
                </a:solidFill>
              </a:rPr>
              <a:t>Integrity</a:t>
            </a:r>
          </a:p>
          <a:p>
            <a:pPr lvl="1"/>
            <a:r>
              <a:rPr lang="en-IN" sz="2400" dirty="0" smtClean="0">
                <a:solidFill>
                  <a:srgbClr val="0000CC"/>
                </a:solidFill>
              </a:rPr>
              <a:t>Execution</a:t>
            </a:r>
          </a:p>
          <a:p>
            <a:endParaRPr lang="en-IN" sz="2400" dirty="0">
              <a:solidFill>
                <a:srgbClr val="0000CC"/>
              </a:solidFill>
            </a:endParaRPr>
          </a:p>
        </p:txBody>
      </p:sp>
      <p:sp>
        <p:nvSpPr>
          <p:cNvPr id="4" name="Slide Number Placeholder 3"/>
          <p:cNvSpPr>
            <a:spLocks noGrp="1"/>
          </p:cNvSpPr>
          <p:nvPr>
            <p:ph type="sldNum" sz="quarter" idx="12"/>
          </p:nvPr>
        </p:nvSpPr>
        <p:spPr/>
        <p:txBody>
          <a:bodyPr/>
          <a:lstStyle/>
          <a:p>
            <a:fld id="{310461EF-B5FB-484D-BE3D-B56FBB876309}"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normAutofit/>
          </a:bodyPr>
          <a:lstStyle/>
          <a:p>
            <a:r>
              <a:rPr lang="en-IN" sz="3200" b="1" dirty="0" smtClean="0"/>
              <a:t>Common mechanisms</a:t>
            </a:r>
          </a:p>
        </p:txBody>
      </p:sp>
      <p:sp>
        <p:nvSpPr>
          <p:cNvPr id="3" name="Content Placeholder 2"/>
          <p:cNvSpPr>
            <a:spLocks noGrp="1"/>
          </p:cNvSpPr>
          <p:nvPr>
            <p:ph idx="1"/>
          </p:nvPr>
        </p:nvSpPr>
        <p:spPr>
          <a:xfrm>
            <a:off x="1295400" y="1219200"/>
            <a:ext cx="7638288" cy="5257800"/>
          </a:xfrm>
        </p:spPr>
        <p:txBody>
          <a:bodyPr>
            <a:normAutofit/>
          </a:bodyPr>
          <a:lstStyle/>
          <a:p>
            <a:r>
              <a:rPr lang="en-IN" sz="2400" dirty="0" smtClean="0">
                <a:solidFill>
                  <a:srgbClr val="0000CC"/>
                </a:solidFill>
              </a:rPr>
              <a:t>UML has four common mechanisms:</a:t>
            </a:r>
          </a:p>
          <a:p>
            <a:pPr lvl="1"/>
            <a:r>
              <a:rPr lang="en-IN" sz="2400" dirty="0" smtClean="0">
                <a:solidFill>
                  <a:srgbClr val="0000CC"/>
                </a:solidFill>
              </a:rPr>
              <a:t>Specifications:</a:t>
            </a:r>
            <a:r>
              <a:rPr lang="en-IN" sz="2400" dirty="0" smtClean="0"/>
              <a:t> In UML, behind each graphical notation, there is a textual statement denoting the syntax and semantics.</a:t>
            </a:r>
            <a:endParaRPr lang="en-IN" sz="2400" dirty="0" smtClean="0">
              <a:solidFill>
                <a:srgbClr val="0000CC"/>
              </a:solidFill>
            </a:endParaRPr>
          </a:p>
          <a:p>
            <a:pPr lvl="1"/>
            <a:r>
              <a:rPr lang="en-IN" sz="2400" dirty="0" smtClean="0">
                <a:solidFill>
                  <a:srgbClr val="0000CC"/>
                </a:solidFill>
              </a:rPr>
              <a:t>Adornments: </a:t>
            </a:r>
            <a:r>
              <a:rPr lang="en-IN" sz="2400" dirty="0" smtClean="0"/>
              <a:t>Each element in UML has a unique graphical notation. Besides, there are notations to represent the important aspects of an element like name, scope, visibility, etc.</a:t>
            </a:r>
            <a:endParaRPr lang="en-IN" sz="2400" dirty="0" smtClean="0">
              <a:solidFill>
                <a:srgbClr val="0000CC"/>
              </a:solidFill>
            </a:endParaRPr>
          </a:p>
          <a:p>
            <a:pPr lvl="1"/>
            <a:r>
              <a:rPr lang="en-IN" sz="2400" dirty="0" smtClean="0">
                <a:solidFill>
                  <a:srgbClr val="0000CC"/>
                </a:solidFill>
              </a:rPr>
              <a:t>Common Divisions: </a:t>
            </a:r>
            <a:r>
              <a:rPr lang="en-IN" sz="2400" dirty="0" smtClean="0"/>
              <a:t>Object-oriented systems can be divided as,</a:t>
            </a:r>
            <a:r>
              <a:rPr lang="en-IN" sz="2400" b="1" dirty="0" smtClean="0"/>
              <a:t> </a:t>
            </a:r>
            <a:r>
              <a:rPr lang="en-IN" sz="2400" i="1" dirty="0" smtClean="0"/>
              <a:t>Division of classes and objects</a:t>
            </a:r>
            <a:r>
              <a:rPr lang="en-IN" sz="2400" dirty="0" smtClean="0"/>
              <a:t>; and </a:t>
            </a:r>
            <a:r>
              <a:rPr lang="en-IN" sz="2400" i="1" dirty="0" smtClean="0"/>
              <a:t>Division of Interface and Implementation</a:t>
            </a:r>
            <a:endParaRPr lang="en-IN" sz="2400" i="1" dirty="0" smtClean="0">
              <a:solidFill>
                <a:srgbClr val="0000CC"/>
              </a:solidFill>
            </a:endParaRPr>
          </a:p>
          <a:p>
            <a:pPr lvl="1"/>
            <a:r>
              <a:rPr lang="en-IN" sz="2400" dirty="0" smtClean="0">
                <a:solidFill>
                  <a:srgbClr val="0000CC"/>
                </a:solidFill>
              </a:rPr>
              <a:t>Extensibility Mechanisms: </a:t>
            </a:r>
            <a:r>
              <a:rPr lang="en-IN" sz="2400" dirty="0" smtClean="0"/>
              <a:t>The extensibility mechanisms are: Stereotypes, Tagged Values, Constraints</a:t>
            </a:r>
          </a:p>
          <a:p>
            <a:pPr lvl="1"/>
            <a:endParaRPr lang="en-IN" sz="2400" dirty="0" smtClean="0">
              <a:solidFill>
                <a:srgbClr val="0000CC"/>
              </a:solidFill>
            </a:endParaRPr>
          </a:p>
          <a:p>
            <a:endParaRPr lang="en-IN" sz="2400" dirty="0">
              <a:solidFill>
                <a:srgbClr val="0000CC"/>
              </a:solidFill>
            </a:endParaRPr>
          </a:p>
        </p:txBody>
      </p:sp>
      <p:sp>
        <p:nvSpPr>
          <p:cNvPr id="4" name="Slide Number Placeholder 3"/>
          <p:cNvSpPr>
            <a:spLocks noGrp="1"/>
          </p:cNvSpPr>
          <p:nvPr>
            <p:ph type="sldNum" sz="quarter" idx="12"/>
          </p:nvPr>
        </p:nvSpPr>
        <p:spPr/>
        <p:txBody>
          <a:bodyPr/>
          <a:lstStyle/>
          <a:p>
            <a:fld id="{310461EF-B5FB-484D-BE3D-B56FBB876309}"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1143000"/>
          </a:xfrm>
        </p:spPr>
        <p:txBody>
          <a:bodyPr>
            <a:normAutofit/>
          </a:bodyPr>
          <a:lstStyle/>
          <a:p>
            <a:r>
              <a:rPr lang="en-US" sz="2800" b="1" dirty="0" smtClean="0"/>
              <a:t>USE CASE</a:t>
            </a:r>
            <a:endParaRPr lang="en-US" sz="2800" b="1" dirty="0"/>
          </a:p>
        </p:txBody>
      </p:sp>
      <p:sp>
        <p:nvSpPr>
          <p:cNvPr id="3" name="Content Placeholder 2"/>
          <p:cNvSpPr>
            <a:spLocks noGrp="1"/>
          </p:cNvSpPr>
          <p:nvPr>
            <p:ph idx="1"/>
          </p:nvPr>
        </p:nvSpPr>
        <p:spPr>
          <a:xfrm>
            <a:off x="1066800" y="1447800"/>
            <a:ext cx="7866888" cy="4800600"/>
          </a:xfrm>
        </p:spPr>
        <p:txBody>
          <a:bodyPr>
            <a:noAutofit/>
          </a:bodyPr>
          <a:lstStyle/>
          <a:p>
            <a:pPr algn="just">
              <a:buClr>
                <a:schemeClr val="tx1"/>
              </a:buClr>
            </a:pPr>
            <a:r>
              <a:rPr lang="en-IN" sz="2400" dirty="0" smtClean="0">
                <a:solidFill>
                  <a:srgbClr val="0000CC"/>
                </a:solidFill>
                <a:latin typeface="Times New Roman" pitchFamily="18" charset="0"/>
                <a:cs typeface="Times New Roman" pitchFamily="18" charset="0"/>
              </a:rPr>
              <a:t>UML </a:t>
            </a:r>
            <a:r>
              <a:rPr lang="en-IN" sz="2400" dirty="0" err="1" smtClean="0">
                <a:solidFill>
                  <a:srgbClr val="0000CC"/>
                </a:solidFill>
                <a:latin typeface="Times New Roman" pitchFamily="18" charset="0"/>
                <a:cs typeface="Times New Roman" pitchFamily="18" charset="0"/>
              </a:rPr>
              <a:t>modeling</a:t>
            </a:r>
            <a:r>
              <a:rPr lang="en-IN" sz="2400" dirty="0" smtClean="0">
                <a:solidFill>
                  <a:srgbClr val="0000CC"/>
                </a:solidFill>
                <a:latin typeface="Times New Roman" pitchFamily="18" charset="0"/>
                <a:cs typeface="Times New Roman" pitchFamily="18" charset="0"/>
              </a:rPr>
              <a:t> uses abstraction for the representation of the </a:t>
            </a:r>
            <a:r>
              <a:rPr lang="en-IN" sz="2400" dirty="0" err="1" smtClean="0">
                <a:solidFill>
                  <a:srgbClr val="0000CC"/>
                </a:solidFill>
                <a:latin typeface="Times New Roman" pitchFamily="18" charset="0"/>
                <a:cs typeface="Times New Roman" pitchFamily="18" charset="0"/>
              </a:rPr>
              <a:t>behavior</a:t>
            </a:r>
            <a:r>
              <a:rPr lang="en-IN" sz="2400" dirty="0" smtClean="0">
                <a:solidFill>
                  <a:srgbClr val="0000CC"/>
                </a:solidFill>
                <a:latin typeface="Times New Roman" pitchFamily="18" charset="0"/>
                <a:cs typeface="Times New Roman" pitchFamily="18" charset="0"/>
              </a:rPr>
              <a:t> of a system, which is shown by use case. </a:t>
            </a:r>
          </a:p>
          <a:p>
            <a:pPr algn="just">
              <a:buClr>
                <a:schemeClr val="tx1"/>
              </a:buClr>
            </a:pPr>
            <a:r>
              <a:rPr lang="en-US" sz="2400" dirty="0" smtClean="0">
                <a:solidFill>
                  <a:srgbClr val="0000CC"/>
                </a:solidFill>
                <a:latin typeface="Times New Roman" pitchFamily="18" charset="0"/>
                <a:cs typeface="Times New Roman" pitchFamily="18" charset="0"/>
              </a:rPr>
              <a:t>A use case represents a set of functions performed by a system for a specific goal. </a:t>
            </a:r>
          </a:p>
          <a:p>
            <a:pPr algn="just">
              <a:buClr>
                <a:schemeClr val="tx1"/>
              </a:buClr>
            </a:pPr>
            <a:r>
              <a:rPr lang="en-US" sz="2400" dirty="0" smtClean="0">
                <a:solidFill>
                  <a:srgbClr val="0000CC"/>
                </a:solidFill>
                <a:latin typeface="Times New Roman" pitchFamily="18" charset="0"/>
                <a:cs typeface="Times New Roman" pitchFamily="18" charset="0"/>
              </a:rPr>
              <a:t>A </a:t>
            </a:r>
            <a:r>
              <a:rPr lang="en-IN" sz="2400" dirty="0" smtClean="0">
                <a:solidFill>
                  <a:srgbClr val="0000CC"/>
                </a:solidFill>
                <a:latin typeface="Times New Roman" pitchFamily="18" charset="0"/>
                <a:cs typeface="Times New Roman" pitchFamily="18" charset="0"/>
              </a:rPr>
              <a:t>use case does not </a:t>
            </a:r>
            <a:r>
              <a:rPr lang="en-US" sz="2400" dirty="0" smtClean="0">
                <a:solidFill>
                  <a:srgbClr val="0000CC"/>
                </a:solidFill>
                <a:latin typeface="Times New Roman" pitchFamily="18" charset="0"/>
                <a:cs typeface="Times New Roman" pitchFamily="18" charset="0"/>
              </a:rPr>
              <a:t>describe</a:t>
            </a:r>
            <a:r>
              <a:rPr lang="en-IN" sz="2400" dirty="0" smtClean="0">
                <a:solidFill>
                  <a:srgbClr val="0000CC"/>
                </a:solidFill>
                <a:latin typeface="Times New Roman" pitchFamily="18" charset="0"/>
                <a:cs typeface="Times New Roman" pitchFamily="18" charset="0"/>
              </a:rPr>
              <a:t> the implementation details. </a:t>
            </a:r>
            <a:r>
              <a:rPr lang="en-US" sz="2400" dirty="0" smtClean="0">
                <a:solidFill>
                  <a:srgbClr val="0000CC"/>
                </a:solidFill>
                <a:latin typeface="Times New Roman" pitchFamily="18" charset="0"/>
                <a:cs typeface="Times New Roman" pitchFamily="18" charset="0"/>
              </a:rPr>
              <a:t>Use cases can be implemented by several users. </a:t>
            </a:r>
          </a:p>
          <a:p>
            <a:pPr algn="just">
              <a:buClr>
                <a:schemeClr val="tx1"/>
              </a:buClr>
            </a:pPr>
            <a:r>
              <a:rPr lang="en-US" sz="2400" dirty="0" smtClean="0">
                <a:solidFill>
                  <a:srgbClr val="0000CC"/>
                </a:solidFill>
                <a:latin typeface="Times New Roman" pitchFamily="18" charset="0"/>
                <a:cs typeface="Times New Roman" pitchFamily="18" charset="0"/>
              </a:rPr>
              <a:t>Each user may use the system for a different purpose. The system functionalities are decomposed into sub-functions and these are represented by use cases. </a:t>
            </a:r>
          </a:p>
          <a:p>
            <a:pPr algn="just">
              <a:buClr>
                <a:schemeClr val="tx1"/>
              </a:buClr>
            </a:pPr>
            <a:r>
              <a:rPr lang="en-US" sz="2400" dirty="0" smtClean="0">
                <a:solidFill>
                  <a:srgbClr val="0000CC"/>
                </a:solidFill>
                <a:latin typeface="Times New Roman" pitchFamily="18" charset="0"/>
                <a:cs typeface="Times New Roman" pitchFamily="18" charset="0"/>
              </a:rPr>
              <a:t>U</a:t>
            </a:r>
            <a:r>
              <a:rPr lang="en-IN" sz="2400" dirty="0" smtClean="0">
                <a:solidFill>
                  <a:srgbClr val="0000CC"/>
                </a:solidFill>
                <a:latin typeface="Times New Roman" pitchFamily="18" charset="0"/>
                <a:cs typeface="Times New Roman" pitchFamily="18" charset="0"/>
              </a:rPr>
              <a:t>se case </a:t>
            </a:r>
            <a:r>
              <a:rPr lang="en-US" sz="2400" dirty="0" smtClean="0">
                <a:solidFill>
                  <a:srgbClr val="0000CC"/>
                </a:solidFill>
                <a:latin typeface="Times New Roman" pitchFamily="18" charset="0"/>
                <a:cs typeface="Times New Roman" pitchFamily="18" charset="0"/>
              </a:rPr>
              <a:t>is </a:t>
            </a:r>
            <a:r>
              <a:rPr lang="en-IN" sz="2400" dirty="0" smtClean="0">
                <a:solidFill>
                  <a:srgbClr val="0000CC"/>
                </a:solidFill>
                <a:latin typeface="Times New Roman" pitchFamily="18" charset="0"/>
                <a:cs typeface="Times New Roman" pitchFamily="18" charset="0"/>
              </a:rPr>
              <a:t>a logical description of system functionality. Actors and use cases are connected by solid lines. </a:t>
            </a:r>
          </a:p>
          <a:p>
            <a:pPr algn="just">
              <a:buClr>
                <a:schemeClr val="tx1"/>
              </a:buClr>
            </a:pPr>
            <a:r>
              <a:rPr lang="en-IN" sz="2400" dirty="0" smtClean="0">
                <a:solidFill>
                  <a:srgbClr val="0000CC"/>
                </a:solidFill>
                <a:latin typeface="Times New Roman" pitchFamily="18" charset="0"/>
                <a:cs typeface="Times New Roman" pitchFamily="18" charset="0"/>
              </a:rPr>
              <a:t>A use case is drawn as an ellipse and labelled with its name inside it. </a:t>
            </a:r>
            <a:endParaRPr lang="en-US" sz="2400" dirty="0">
              <a:solidFill>
                <a:srgbClr val="0000CC"/>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10461EF-B5FB-484D-BE3D-B56FBB876309}"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USE CASE EXAMPLES</a:t>
            </a:r>
            <a:endParaRPr lang="en-US" sz="2800" b="1" dirty="0"/>
          </a:p>
        </p:txBody>
      </p:sp>
      <p:sp>
        <p:nvSpPr>
          <p:cNvPr id="593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9393" name="Object 1"/>
          <p:cNvGraphicFramePr>
            <a:graphicFrameLocks noChangeAspect="1"/>
          </p:cNvGraphicFramePr>
          <p:nvPr/>
        </p:nvGraphicFramePr>
        <p:xfrm>
          <a:off x="1371600" y="2057400"/>
          <a:ext cx="6781800" cy="3352800"/>
        </p:xfrm>
        <a:graphic>
          <a:graphicData uri="http://schemas.openxmlformats.org/presentationml/2006/ole">
            <p:oleObj spid="_x0000_s59393" r:id="rId3" imgW="2686991" imgH="1204174" progId="Visio.Drawing.11">
              <p:embed/>
            </p:oleObj>
          </a:graphicData>
        </a:graphic>
      </p:graphicFrame>
      <p:sp>
        <p:nvSpPr>
          <p:cNvPr id="6" name="Slide Number Placeholder 5"/>
          <p:cNvSpPr>
            <a:spLocks noGrp="1"/>
          </p:cNvSpPr>
          <p:nvPr>
            <p:ph type="sldNum" sz="quarter" idx="12"/>
          </p:nvPr>
        </p:nvSpPr>
        <p:spPr/>
        <p:txBody>
          <a:bodyPr/>
          <a:lstStyle/>
          <a:p>
            <a:fld id="{310461EF-B5FB-484D-BE3D-B56FBB876309}"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1143000"/>
          </a:xfrm>
        </p:spPr>
        <p:txBody>
          <a:bodyPr>
            <a:normAutofit/>
          </a:bodyPr>
          <a:lstStyle/>
          <a:p>
            <a:r>
              <a:rPr lang="en-US" sz="2800" b="1" dirty="0" smtClean="0"/>
              <a:t>ACTOR</a:t>
            </a:r>
            <a:endParaRPr lang="en-US" sz="2800" b="1" dirty="0"/>
          </a:p>
        </p:txBody>
      </p:sp>
      <p:sp>
        <p:nvSpPr>
          <p:cNvPr id="3" name="Content Placeholder 2"/>
          <p:cNvSpPr>
            <a:spLocks noGrp="1"/>
          </p:cNvSpPr>
          <p:nvPr>
            <p:ph idx="1"/>
          </p:nvPr>
        </p:nvSpPr>
        <p:spPr>
          <a:xfrm>
            <a:off x="1143000" y="1600200"/>
            <a:ext cx="7696200" cy="5029200"/>
          </a:xfrm>
        </p:spPr>
        <p:txBody>
          <a:bodyPr>
            <a:noAutofit/>
          </a:bodyPr>
          <a:lstStyle/>
          <a:p>
            <a:pPr algn="just">
              <a:buClr>
                <a:schemeClr val="tx1"/>
              </a:buClr>
            </a:pPr>
            <a:r>
              <a:rPr lang="en-US" sz="2400" dirty="0" smtClean="0">
                <a:solidFill>
                  <a:srgbClr val="0000CC"/>
                </a:solidFill>
                <a:latin typeface="Times New Roman" pitchFamily="18" charset="0"/>
                <a:cs typeface="Times New Roman" pitchFamily="18" charset="0"/>
              </a:rPr>
              <a:t>Actors can be the user of the system or other external events. </a:t>
            </a:r>
          </a:p>
          <a:p>
            <a:pPr algn="just">
              <a:buClr>
                <a:schemeClr val="tx1"/>
              </a:buClr>
            </a:pPr>
            <a:r>
              <a:rPr lang="en-US" sz="2400" dirty="0" smtClean="0">
                <a:solidFill>
                  <a:srgbClr val="0000CC"/>
                </a:solidFill>
                <a:latin typeface="Times New Roman" pitchFamily="18" charset="0"/>
                <a:cs typeface="Times New Roman" pitchFamily="18" charset="0"/>
              </a:rPr>
              <a:t>An actor may play different roles in systems and hence it may interact with several use cases. </a:t>
            </a:r>
          </a:p>
          <a:p>
            <a:pPr algn="just">
              <a:buClr>
                <a:schemeClr val="tx1"/>
              </a:buClr>
            </a:pPr>
            <a:r>
              <a:rPr lang="en-US" sz="2400" dirty="0" smtClean="0">
                <a:solidFill>
                  <a:srgbClr val="0000CC"/>
                </a:solidFill>
                <a:latin typeface="Times New Roman" pitchFamily="18" charset="0"/>
                <a:cs typeface="Times New Roman" pitchFamily="18" charset="0"/>
              </a:rPr>
              <a:t>A use case can be initiated by various actors. But each actor has a unique name and description. </a:t>
            </a:r>
          </a:p>
          <a:p>
            <a:pPr algn="just">
              <a:buClr>
                <a:schemeClr val="tx1"/>
              </a:buClr>
            </a:pPr>
            <a:r>
              <a:rPr lang="en-US" sz="2400" dirty="0" smtClean="0">
                <a:solidFill>
                  <a:srgbClr val="0000CC"/>
                </a:solidFill>
                <a:latin typeface="Times New Roman" pitchFamily="18" charset="0"/>
                <a:cs typeface="Times New Roman" pitchFamily="18" charset="0"/>
              </a:rPr>
              <a:t>Actors are represented by their roles.</a:t>
            </a:r>
          </a:p>
          <a:p>
            <a:pPr algn="just">
              <a:buClr>
                <a:schemeClr val="tx1"/>
              </a:buClr>
            </a:pPr>
            <a:r>
              <a:rPr lang="en-IN" sz="2400" dirty="0" smtClean="0">
                <a:solidFill>
                  <a:srgbClr val="0000CC"/>
                </a:solidFill>
                <a:latin typeface="Times New Roman" pitchFamily="18" charset="0"/>
                <a:cs typeface="Times New Roman" pitchFamily="18" charset="0"/>
              </a:rPr>
              <a:t>An actor is represented as a small stick person labelled with its name</a:t>
            </a:r>
            <a:endParaRPr lang="en-US" sz="2400" dirty="0" smtClean="0">
              <a:solidFill>
                <a:srgbClr val="0000CC"/>
              </a:solidFill>
              <a:latin typeface="Times New Roman" pitchFamily="18" charset="0"/>
              <a:cs typeface="Times New Roman" pitchFamily="18" charset="0"/>
            </a:endParaRPr>
          </a:p>
          <a:p>
            <a:pPr algn="just">
              <a:buClr>
                <a:schemeClr val="tx1"/>
              </a:buClr>
            </a:pPr>
            <a:endParaRPr lang="en-US" sz="2400" dirty="0">
              <a:solidFill>
                <a:srgbClr val="0000CC"/>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10461EF-B5FB-484D-BE3D-B56FBB876309}"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ACTOR</a:t>
            </a:r>
            <a:endParaRPr lang="en-US" sz="2800" b="1" dirty="0"/>
          </a:p>
        </p:txBody>
      </p:sp>
      <p:sp>
        <p:nvSpPr>
          <p:cNvPr id="3" name="Content Placeholder 2"/>
          <p:cNvSpPr>
            <a:spLocks noGrp="1"/>
          </p:cNvSpPr>
          <p:nvPr>
            <p:ph idx="1"/>
          </p:nvPr>
        </p:nvSpPr>
        <p:spPr>
          <a:xfrm>
            <a:off x="990600" y="1447800"/>
            <a:ext cx="7696200" cy="762000"/>
          </a:xfrm>
        </p:spPr>
        <p:txBody>
          <a:bodyPr>
            <a:normAutofit fontScale="70000" lnSpcReduction="20000"/>
          </a:bodyPr>
          <a:lstStyle/>
          <a:p>
            <a:r>
              <a:rPr lang="en-IN" b="1" dirty="0" smtClean="0">
                <a:solidFill>
                  <a:srgbClr val="0000CC"/>
                </a:solidFill>
              </a:rPr>
              <a:t>some examples of actors are as follows:  </a:t>
            </a:r>
            <a:endParaRPr lang="en-US" b="1" dirty="0" smtClean="0">
              <a:solidFill>
                <a:srgbClr val="0000CC"/>
              </a:solidFill>
            </a:endParaRPr>
          </a:p>
          <a:p>
            <a:pPr>
              <a:buNone/>
            </a:pPr>
            <a:r>
              <a:rPr lang="en-IN" b="1" dirty="0" smtClean="0">
                <a:solidFill>
                  <a:srgbClr val="0000CC"/>
                </a:solidFill>
              </a:rPr>
              <a:t> </a:t>
            </a:r>
            <a:endParaRPr lang="en-US" b="1" dirty="0" smtClean="0">
              <a:solidFill>
                <a:srgbClr val="0000CC"/>
              </a:solidFill>
            </a:endParaRPr>
          </a:p>
          <a:p>
            <a:pPr algn="just"/>
            <a:endParaRPr lang="en-US" b="1" dirty="0">
              <a:solidFill>
                <a:srgbClr val="0000CC"/>
              </a:solidFill>
            </a:endParaRPr>
          </a:p>
        </p:txBody>
      </p:sp>
      <p:sp>
        <p:nvSpPr>
          <p:cNvPr id="624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2465" name="Object 1"/>
          <p:cNvGraphicFramePr>
            <a:graphicFrameLocks noChangeAspect="1"/>
          </p:cNvGraphicFramePr>
          <p:nvPr/>
        </p:nvGraphicFramePr>
        <p:xfrm>
          <a:off x="2057400" y="2209800"/>
          <a:ext cx="4648200" cy="3657600"/>
        </p:xfrm>
        <a:graphic>
          <a:graphicData uri="http://schemas.openxmlformats.org/presentationml/2006/ole">
            <p:oleObj spid="_x0000_s62465" r:id="rId3" imgW="1941685" imgH="2239909" progId="Visio.Drawing.11">
              <p:embed/>
            </p:oleObj>
          </a:graphicData>
        </a:graphic>
      </p:graphicFrame>
      <p:sp>
        <p:nvSpPr>
          <p:cNvPr id="6" name="Slide Number Placeholder 5"/>
          <p:cNvSpPr>
            <a:spLocks noGrp="1"/>
          </p:cNvSpPr>
          <p:nvPr>
            <p:ph type="sldNum" sz="quarter" idx="12"/>
          </p:nvPr>
        </p:nvSpPr>
        <p:spPr/>
        <p:txBody>
          <a:bodyPr/>
          <a:lstStyle/>
          <a:p>
            <a:fld id="{310461EF-B5FB-484D-BE3D-B56FBB876309}"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943088" cy="639762"/>
          </a:xfrm>
        </p:spPr>
        <p:txBody>
          <a:bodyPr>
            <a:normAutofit/>
          </a:bodyPr>
          <a:lstStyle/>
          <a:p>
            <a:r>
              <a:rPr lang="en-US" sz="2800" b="1" dirty="0" smtClean="0"/>
              <a:t>CLASS</a:t>
            </a:r>
            <a:endParaRPr lang="en-US" sz="2800" b="1" dirty="0"/>
          </a:p>
        </p:txBody>
      </p:sp>
      <p:sp>
        <p:nvSpPr>
          <p:cNvPr id="3" name="Content Placeholder 2"/>
          <p:cNvSpPr>
            <a:spLocks noGrp="1"/>
          </p:cNvSpPr>
          <p:nvPr>
            <p:ph idx="1"/>
          </p:nvPr>
        </p:nvSpPr>
        <p:spPr>
          <a:xfrm>
            <a:off x="1066800" y="990600"/>
            <a:ext cx="7620000" cy="5638800"/>
          </a:xfrm>
        </p:spPr>
        <p:txBody>
          <a:bodyPr>
            <a:normAutofit/>
          </a:bodyPr>
          <a:lstStyle/>
          <a:p>
            <a:pPr algn="just">
              <a:buClr>
                <a:schemeClr val="tx1"/>
              </a:buClr>
            </a:pPr>
            <a:r>
              <a:rPr lang="en-US" sz="2400" dirty="0" smtClean="0">
                <a:solidFill>
                  <a:srgbClr val="0000CC"/>
                </a:solidFill>
                <a:latin typeface="Times New Roman" pitchFamily="18" charset="0"/>
                <a:cs typeface="Times New Roman" pitchFamily="18" charset="0"/>
              </a:rPr>
              <a:t>A class defines the static structure of an object. It includes the attributes and the methods of an object. </a:t>
            </a:r>
          </a:p>
          <a:p>
            <a:pPr algn="just">
              <a:buClr>
                <a:schemeClr val="tx1"/>
              </a:buClr>
            </a:pPr>
            <a:r>
              <a:rPr lang="en-US" sz="2400" dirty="0" smtClean="0">
                <a:solidFill>
                  <a:srgbClr val="0000CC"/>
                </a:solidFill>
                <a:latin typeface="Times New Roman" pitchFamily="18" charset="0"/>
                <a:cs typeface="Times New Roman" pitchFamily="18" charset="0"/>
              </a:rPr>
              <a:t>All objects of a class have the same attributes and behavior. </a:t>
            </a:r>
          </a:p>
          <a:p>
            <a:pPr algn="just">
              <a:buClr>
                <a:schemeClr val="tx1"/>
              </a:buClr>
            </a:pPr>
            <a:r>
              <a:rPr lang="en-US" sz="2400" dirty="0" smtClean="0">
                <a:solidFill>
                  <a:srgbClr val="0000CC"/>
                </a:solidFill>
                <a:latin typeface="Times New Roman" pitchFamily="18" charset="0"/>
                <a:cs typeface="Times New Roman" pitchFamily="18" charset="0"/>
              </a:rPr>
              <a:t>All objects can be distinguished with their attributes. Classes are represented by rectangles which have three compartments. </a:t>
            </a:r>
          </a:p>
          <a:p>
            <a:pPr algn="just">
              <a:buClr>
                <a:schemeClr val="tx1"/>
              </a:buClr>
            </a:pPr>
            <a:r>
              <a:rPr lang="en-US" sz="2400" dirty="0" smtClean="0">
                <a:solidFill>
                  <a:srgbClr val="0000CC"/>
                </a:solidFill>
                <a:latin typeface="Times New Roman" pitchFamily="18" charset="0"/>
                <a:cs typeface="Times New Roman" pitchFamily="18" charset="0"/>
              </a:rPr>
              <a:t>The upper part represents the class name; the second part is used for attributes; and the last part is used for operation specifications. </a:t>
            </a:r>
          </a:p>
          <a:p>
            <a:pPr algn="just">
              <a:buClr>
                <a:schemeClr val="tx1"/>
              </a:buClr>
            </a:pPr>
            <a:r>
              <a:rPr lang="en-US" sz="2400" dirty="0" smtClean="0">
                <a:solidFill>
                  <a:srgbClr val="0000CC"/>
                </a:solidFill>
                <a:latin typeface="Times New Roman" pitchFamily="18" charset="0"/>
                <a:cs typeface="Times New Roman" pitchFamily="18" charset="0"/>
              </a:rPr>
              <a:t>Attributes and operations are specified with their data type. The parameters can be specified in the operations</a:t>
            </a:r>
            <a:endParaRPr lang="en-US" sz="2400" dirty="0">
              <a:solidFill>
                <a:srgbClr val="0000CC"/>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10461EF-B5FB-484D-BE3D-B56FBB876309}"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90688" cy="1143000"/>
          </a:xfrm>
        </p:spPr>
        <p:txBody>
          <a:bodyPr>
            <a:normAutofit/>
          </a:bodyPr>
          <a:lstStyle/>
          <a:p>
            <a:r>
              <a:rPr lang="en-US" sz="2800" b="1" dirty="0" smtClean="0"/>
              <a:t>CLASS</a:t>
            </a:r>
            <a:endParaRPr lang="en-US" sz="2800" b="1" dirty="0"/>
          </a:p>
        </p:txBody>
      </p:sp>
      <p:sp>
        <p:nvSpPr>
          <p:cNvPr id="3" name="Content Placeholder 2"/>
          <p:cNvSpPr>
            <a:spLocks noGrp="1"/>
          </p:cNvSpPr>
          <p:nvPr>
            <p:ph idx="1"/>
          </p:nvPr>
        </p:nvSpPr>
        <p:spPr>
          <a:xfrm>
            <a:off x="990600" y="1600200"/>
            <a:ext cx="7696200" cy="685800"/>
          </a:xfrm>
        </p:spPr>
        <p:txBody>
          <a:bodyPr>
            <a:normAutofit/>
          </a:bodyPr>
          <a:lstStyle/>
          <a:p>
            <a:pPr algn="just">
              <a:buNone/>
            </a:pPr>
            <a:r>
              <a:rPr lang="en-IN" sz="2400" b="1" dirty="0" smtClean="0">
                <a:solidFill>
                  <a:srgbClr val="0000CC"/>
                </a:solidFill>
              </a:rPr>
              <a:t>Some examples are as follows:</a:t>
            </a:r>
            <a:endParaRPr lang="en-US" sz="2400" b="1" dirty="0" smtClean="0">
              <a:solidFill>
                <a:srgbClr val="0000CC"/>
              </a:solidFill>
            </a:endParaRPr>
          </a:p>
          <a:p>
            <a:pPr algn="just">
              <a:buNone/>
            </a:pPr>
            <a:endParaRPr lang="en-US" sz="2400" b="1" dirty="0" smtClean="0">
              <a:solidFill>
                <a:srgbClr val="0000CC"/>
              </a:solidFill>
            </a:endParaRPr>
          </a:p>
        </p:txBody>
      </p:sp>
      <p:sp>
        <p:nvSpPr>
          <p:cNvPr id="645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4513" name="Object 1"/>
          <p:cNvGraphicFramePr>
            <a:graphicFrameLocks noChangeAspect="1"/>
          </p:cNvGraphicFramePr>
          <p:nvPr/>
        </p:nvGraphicFramePr>
        <p:xfrm>
          <a:off x="1371600" y="2362200"/>
          <a:ext cx="6781800" cy="3352800"/>
        </p:xfrm>
        <a:graphic>
          <a:graphicData uri="http://schemas.openxmlformats.org/presentationml/2006/ole">
            <p:oleObj spid="_x0000_s64513" r:id="rId3" imgW="3528127" imgH="1553738" progId="Visio.Drawing.11">
              <p:embed/>
            </p:oleObj>
          </a:graphicData>
        </a:graphic>
      </p:graphicFrame>
      <p:sp>
        <p:nvSpPr>
          <p:cNvPr id="6" name="Slide Number Placeholder 5"/>
          <p:cNvSpPr>
            <a:spLocks noGrp="1"/>
          </p:cNvSpPr>
          <p:nvPr>
            <p:ph type="sldNum" sz="quarter" idx="12"/>
          </p:nvPr>
        </p:nvSpPr>
        <p:spPr/>
        <p:txBody>
          <a:bodyPr/>
          <a:lstStyle/>
          <a:p>
            <a:fld id="{310461EF-B5FB-484D-BE3D-B56FBB876309}"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696200" cy="1143000"/>
          </a:xfrm>
        </p:spPr>
        <p:txBody>
          <a:bodyPr>
            <a:normAutofit/>
          </a:bodyPr>
          <a:lstStyle/>
          <a:p>
            <a:r>
              <a:rPr lang="en-US" sz="2800" b="1" dirty="0" smtClean="0"/>
              <a:t>UNIFIED MODELING LANGUAGE (UML)</a:t>
            </a:r>
            <a:endParaRPr lang="en-US" sz="2800" b="1" dirty="0"/>
          </a:p>
        </p:txBody>
      </p:sp>
      <p:sp>
        <p:nvSpPr>
          <p:cNvPr id="3" name="Content Placeholder 2"/>
          <p:cNvSpPr>
            <a:spLocks noGrp="1"/>
          </p:cNvSpPr>
          <p:nvPr>
            <p:ph idx="1"/>
          </p:nvPr>
        </p:nvSpPr>
        <p:spPr>
          <a:xfrm>
            <a:off x="1447800" y="1295400"/>
            <a:ext cx="7239000" cy="4953000"/>
          </a:xfrm>
        </p:spPr>
        <p:txBody>
          <a:bodyPr>
            <a:noAutofit/>
          </a:bodyPr>
          <a:lstStyle/>
          <a:p>
            <a:pPr algn="just">
              <a:spcBef>
                <a:spcPts val="0"/>
              </a:spcBef>
              <a:buClr>
                <a:schemeClr val="tx1"/>
              </a:buClr>
            </a:pPr>
            <a:r>
              <a:rPr lang="en-US" sz="2400" dirty="0">
                <a:solidFill>
                  <a:srgbClr val="0000CC"/>
                </a:solidFill>
                <a:latin typeface="Times New Roman" pitchFamily="18" charset="0"/>
                <a:cs typeface="Times New Roman" pitchFamily="18" charset="0"/>
              </a:rPr>
              <a:t>Unified Modeling Language was firstly published by the Object Management Group (OMG) in 1997 as an open and industry-standard visual modeling language</a:t>
            </a:r>
            <a:r>
              <a:rPr lang="en-US" sz="2400" dirty="0" smtClean="0">
                <a:solidFill>
                  <a:srgbClr val="0000CC"/>
                </a:solidFill>
                <a:latin typeface="Times New Roman" pitchFamily="18" charset="0"/>
                <a:cs typeface="Times New Roman" pitchFamily="18" charset="0"/>
              </a:rPr>
              <a:t>.</a:t>
            </a:r>
          </a:p>
          <a:p>
            <a:pPr algn="just">
              <a:spcBef>
                <a:spcPts val="0"/>
              </a:spcBef>
              <a:buClr>
                <a:schemeClr val="tx1"/>
              </a:buClr>
            </a:pPr>
            <a:r>
              <a:rPr lang="en-IN" sz="2400" i="1" dirty="0" smtClean="0">
                <a:solidFill>
                  <a:srgbClr val="0000CC"/>
                </a:solidFill>
                <a:latin typeface="Times New Roman" pitchFamily="18" charset="0"/>
                <a:cs typeface="Times New Roman" pitchFamily="18" charset="0"/>
              </a:rPr>
              <a:t>Unified </a:t>
            </a:r>
            <a:r>
              <a:rPr lang="en-IN" sz="2400" i="1" dirty="0" err="1">
                <a:solidFill>
                  <a:srgbClr val="0000CC"/>
                </a:solidFill>
                <a:latin typeface="Times New Roman" pitchFamily="18" charset="0"/>
                <a:cs typeface="Times New Roman" pitchFamily="18" charset="0"/>
              </a:rPr>
              <a:t>Modeling</a:t>
            </a:r>
            <a:r>
              <a:rPr lang="en-IN" sz="2400" i="1" dirty="0">
                <a:solidFill>
                  <a:srgbClr val="0000CC"/>
                </a:solidFill>
                <a:latin typeface="Times New Roman" pitchFamily="18" charset="0"/>
                <a:cs typeface="Times New Roman" pitchFamily="18" charset="0"/>
              </a:rPr>
              <a:t> Language is a language for specifying, visualizing, constructing, and documenting the </a:t>
            </a:r>
            <a:r>
              <a:rPr lang="en-IN" sz="2400" i="1" dirty="0" err="1">
                <a:solidFill>
                  <a:srgbClr val="0000CC"/>
                </a:solidFill>
                <a:latin typeface="Times New Roman" pitchFamily="18" charset="0"/>
                <a:cs typeface="Times New Roman" pitchFamily="18" charset="0"/>
              </a:rPr>
              <a:t>artifacts</a:t>
            </a:r>
            <a:r>
              <a:rPr lang="en-IN" sz="2400" i="1" dirty="0">
                <a:solidFill>
                  <a:srgbClr val="0000CC"/>
                </a:solidFill>
                <a:latin typeface="Times New Roman" pitchFamily="18" charset="0"/>
                <a:cs typeface="Times New Roman" pitchFamily="18" charset="0"/>
              </a:rPr>
              <a:t> of software systems, as well as for business </a:t>
            </a:r>
            <a:r>
              <a:rPr lang="en-IN" sz="2400" i="1" dirty="0" err="1">
                <a:solidFill>
                  <a:srgbClr val="0000CC"/>
                </a:solidFill>
                <a:latin typeface="Times New Roman" pitchFamily="18" charset="0"/>
                <a:cs typeface="Times New Roman" pitchFamily="18" charset="0"/>
              </a:rPr>
              <a:t>modeling</a:t>
            </a:r>
            <a:r>
              <a:rPr lang="en-IN" sz="2400" i="1" dirty="0">
                <a:solidFill>
                  <a:srgbClr val="0000CC"/>
                </a:solidFill>
                <a:latin typeface="Times New Roman" pitchFamily="18" charset="0"/>
                <a:cs typeface="Times New Roman" pitchFamily="18" charset="0"/>
              </a:rPr>
              <a:t> and other non-software systems</a:t>
            </a:r>
            <a:r>
              <a:rPr lang="en-IN" sz="2400" dirty="0">
                <a:solidFill>
                  <a:srgbClr val="0000CC"/>
                </a:solidFill>
                <a:latin typeface="Times New Roman" pitchFamily="18" charset="0"/>
                <a:cs typeface="Times New Roman" pitchFamily="18" charset="0"/>
              </a:rPr>
              <a:t> </a:t>
            </a:r>
            <a:r>
              <a:rPr lang="en-IN" sz="2400" dirty="0" smtClean="0">
                <a:solidFill>
                  <a:srgbClr val="0000CC"/>
                </a:solidFill>
                <a:latin typeface="Times New Roman" pitchFamily="18" charset="0"/>
                <a:cs typeface="Times New Roman" pitchFamily="18" charset="0"/>
              </a:rPr>
              <a:t>. </a:t>
            </a:r>
          </a:p>
          <a:p>
            <a:pPr algn="just">
              <a:spcBef>
                <a:spcPts val="0"/>
              </a:spcBef>
              <a:buClr>
                <a:schemeClr val="tx1"/>
              </a:buClr>
            </a:pPr>
            <a:r>
              <a:rPr lang="en-US" sz="2400" dirty="0" smtClean="0">
                <a:solidFill>
                  <a:srgbClr val="0000CC"/>
                </a:solidFill>
                <a:latin typeface="Times New Roman" pitchFamily="18" charset="0"/>
                <a:cs typeface="Times New Roman" pitchFamily="18" charset="0"/>
              </a:rPr>
              <a:t>UML is a modeling language, not a programming language. </a:t>
            </a:r>
          </a:p>
          <a:p>
            <a:pPr algn="just">
              <a:spcBef>
                <a:spcPts val="0"/>
              </a:spcBef>
              <a:buClr>
                <a:schemeClr val="tx1"/>
              </a:buClr>
            </a:pPr>
            <a:r>
              <a:rPr lang="en-US" sz="2400" dirty="0" smtClean="0">
                <a:solidFill>
                  <a:srgbClr val="0000CC"/>
                </a:solidFill>
                <a:latin typeface="Times New Roman" pitchFamily="18" charset="0"/>
                <a:cs typeface="Times New Roman" pitchFamily="18" charset="0"/>
              </a:rPr>
              <a:t>It provides graphical and </a:t>
            </a:r>
            <a:r>
              <a:rPr lang="en-US" sz="2400" dirty="0" err="1" smtClean="0">
                <a:solidFill>
                  <a:srgbClr val="0000CC"/>
                </a:solidFill>
                <a:latin typeface="Times New Roman" pitchFamily="18" charset="0"/>
                <a:cs typeface="Times New Roman" pitchFamily="18" charset="0"/>
              </a:rPr>
              <a:t>semantical</a:t>
            </a:r>
            <a:r>
              <a:rPr lang="en-US" sz="2400" dirty="0" smtClean="0">
                <a:solidFill>
                  <a:srgbClr val="0000CC"/>
                </a:solidFill>
                <a:latin typeface="Times New Roman" pitchFamily="18" charset="0"/>
                <a:cs typeface="Times New Roman" pitchFamily="18" charset="0"/>
              </a:rPr>
              <a:t> representations for object-oriented software design.</a:t>
            </a:r>
            <a:endParaRPr lang="en-US" sz="2400" dirty="0">
              <a:solidFill>
                <a:srgbClr val="0000CC"/>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10461EF-B5FB-484D-BE3D-B56FBB876309}"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792162"/>
          </a:xfrm>
        </p:spPr>
        <p:txBody>
          <a:bodyPr>
            <a:normAutofit/>
          </a:bodyPr>
          <a:lstStyle/>
          <a:p>
            <a:r>
              <a:rPr lang="en-US" sz="2800" b="1" dirty="0" smtClean="0"/>
              <a:t>INTERFACE</a:t>
            </a:r>
            <a:endParaRPr lang="en-US" sz="2800" b="1" dirty="0"/>
          </a:p>
        </p:txBody>
      </p:sp>
      <p:sp>
        <p:nvSpPr>
          <p:cNvPr id="3" name="Content Placeholder 2"/>
          <p:cNvSpPr>
            <a:spLocks noGrp="1"/>
          </p:cNvSpPr>
          <p:nvPr>
            <p:ph idx="1"/>
          </p:nvPr>
        </p:nvSpPr>
        <p:spPr>
          <a:xfrm>
            <a:off x="1143000" y="1143000"/>
            <a:ext cx="7772400" cy="5410200"/>
          </a:xfrm>
        </p:spPr>
        <p:txBody>
          <a:bodyPr>
            <a:normAutofit fontScale="70000" lnSpcReduction="20000"/>
          </a:bodyPr>
          <a:lstStyle/>
          <a:p>
            <a:pPr algn="just"/>
            <a:r>
              <a:rPr lang="en-US" dirty="0" smtClean="0">
                <a:solidFill>
                  <a:srgbClr val="0000CC"/>
                </a:solidFill>
              </a:rPr>
              <a:t>An interface defines communication  socket to connect with another class. </a:t>
            </a:r>
          </a:p>
          <a:p>
            <a:pPr algn="just"/>
            <a:r>
              <a:rPr lang="en-US" dirty="0" smtClean="0">
                <a:solidFill>
                  <a:srgbClr val="0000CC"/>
                </a:solidFill>
              </a:rPr>
              <a:t>It contains a set of operations that a class provides to the other classes. </a:t>
            </a:r>
          </a:p>
          <a:p>
            <a:pPr algn="just"/>
            <a:r>
              <a:rPr lang="en-US" dirty="0" smtClean="0">
                <a:solidFill>
                  <a:srgbClr val="0000CC"/>
                </a:solidFill>
              </a:rPr>
              <a:t>Generally, interfaces are implemented through abstract classes in which services of a class are defined. An interface does not contain attributes. </a:t>
            </a:r>
          </a:p>
          <a:p>
            <a:pPr algn="just"/>
            <a:r>
              <a:rPr lang="en-US" dirty="0" smtClean="0">
                <a:solidFill>
                  <a:srgbClr val="0000CC"/>
                </a:solidFill>
              </a:rPr>
              <a:t>An interface is shown as a class with the interface stereotype written on it. </a:t>
            </a:r>
          </a:p>
          <a:p>
            <a:pPr algn="just"/>
            <a:r>
              <a:rPr lang="en-US" dirty="0" smtClean="0">
                <a:solidFill>
                  <a:srgbClr val="0000CC"/>
                </a:solidFill>
              </a:rPr>
              <a:t>Sometimes, type stereotype is also used for the representation of an interface. </a:t>
            </a:r>
          </a:p>
          <a:p>
            <a:pPr algn="just"/>
            <a:r>
              <a:rPr lang="en-US" dirty="0" smtClean="0">
                <a:solidFill>
                  <a:srgbClr val="0000CC"/>
                </a:solidFill>
              </a:rPr>
              <a:t>It has only the operations that will be implemented by other classes. </a:t>
            </a:r>
          </a:p>
          <a:p>
            <a:pPr algn="just"/>
            <a:r>
              <a:rPr lang="en-US" dirty="0" smtClean="0">
                <a:solidFill>
                  <a:srgbClr val="0000CC"/>
                </a:solidFill>
              </a:rPr>
              <a:t>A circle notation is also used to represent the interface with a solid line to the class that supports it.</a:t>
            </a:r>
          </a:p>
          <a:p>
            <a:pPr algn="just"/>
            <a:r>
              <a:rPr lang="en-IN" dirty="0" smtClean="0">
                <a:solidFill>
                  <a:srgbClr val="0000CC"/>
                </a:solidFill>
              </a:rPr>
              <a:t>In C++, it is specified by pure virtual functions.</a:t>
            </a:r>
            <a:endParaRPr lang="en-US" dirty="0" smtClean="0">
              <a:solidFill>
                <a:srgbClr val="0000CC"/>
              </a:solidFill>
            </a:endParaRPr>
          </a:p>
          <a:p>
            <a:pPr algn="just"/>
            <a:endParaRPr lang="en-US" dirty="0">
              <a:solidFill>
                <a:srgbClr val="0000CC"/>
              </a:solidFill>
            </a:endParaRPr>
          </a:p>
        </p:txBody>
      </p:sp>
      <p:sp>
        <p:nvSpPr>
          <p:cNvPr id="4" name="Slide Number Placeholder 3"/>
          <p:cNvSpPr>
            <a:spLocks noGrp="1"/>
          </p:cNvSpPr>
          <p:nvPr>
            <p:ph type="sldNum" sz="quarter" idx="12"/>
          </p:nvPr>
        </p:nvSpPr>
        <p:spPr/>
        <p:txBody>
          <a:bodyPr/>
          <a:lstStyle/>
          <a:p>
            <a:fld id="{310461EF-B5FB-484D-BE3D-B56FBB876309}"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1143000"/>
          </a:xfrm>
        </p:spPr>
        <p:txBody>
          <a:bodyPr>
            <a:normAutofit/>
          </a:bodyPr>
          <a:lstStyle/>
          <a:p>
            <a:r>
              <a:rPr lang="en-US" sz="2800" b="1" dirty="0" smtClean="0"/>
              <a:t>INTERFACE</a:t>
            </a:r>
            <a:endParaRPr lang="en-US" sz="2800" b="1" dirty="0"/>
          </a:p>
        </p:txBody>
      </p:sp>
      <p:sp>
        <p:nvSpPr>
          <p:cNvPr id="3" name="Content Placeholder 2"/>
          <p:cNvSpPr>
            <a:spLocks noGrp="1"/>
          </p:cNvSpPr>
          <p:nvPr>
            <p:ph idx="1"/>
          </p:nvPr>
        </p:nvSpPr>
        <p:spPr>
          <a:xfrm>
            <a:off x="1295400" y="1219200"/>
            <a:ext cx="7543800" cy="1828801"/>
          </a:xfrm>
        </p:spPr>
        <p:txBody>
          <a:bodyPr>
            <a:noAutofit/>
          </a:bodyPr>
          <a:lstStyle/>
          <a:p>
            <a:pPr algn="just"/>
            <a:r>
              <a:rPr lang="en-US" sz="2400" dirty="0" smtClean="0">
                <a:solidFill>
                  <a:srgbClr val="0000CC"/>
                </a:solidFill>
                <a:latin typeface="Times New Roman" pitchFamily="18" charset="0"/>
                <a:cs typeface="Times New Roman" pitchFamily="18" charset="0"/>
              </a:rPr>
              <a:t>For example, </a:t>
            </a:r>
            <a:r>
              <a:rPr lang="en-US" sz="2400" dirty="0" err="1" smtClean="0">
                <a:solidFill>
                  <a:srgbClr val="0000CC"/>
                </a:solidFill>
                <a:latin typeface="Times New Roman" pitchFamily="18" charset="0"/>
                <a:cs typeface="Times New Roman" pitchFamily="18" charset="0"/>
              </a:rPr>
              <a:t>RegistrationRecord</a:t>
            </a:r>
            <a:r>
              <a:rPr lang="en-US" sz="2400" dirty="0" smtClean="0">
                <a:solidFill>
                  <a:srgbClr val="0000CC"/>
                </a:solidFill>
                <a:latin typeface="Times New Roman" pitchFamily="18" charset="0"/>
                <a:cs typeface="Times New Roman" pitchFamily="18" charset="0"/>
              </a:rPr>
              <a:t> class can be used by the </a:t>
            </a:r>
            <a:r>
              <a:rPr lang="en-US" sz="2400" dirty="0" err="1" smtClean="0">
                <a:solidFill>
                  <a:srgbClr val="0000CC"/>
                </a:solidFill>
                <a:latin typeface="Times New Roman" pitchFamily="18" charset="0"/>
                <a:cs typeface="Times New Roman" pitchFamily="18" charset="0"/>
              </a:rPr>
              <a:t>RegisterStudent</a:t>
            </a:r>
            <a:r>
              <a:rPr lang="en-US" sz="2400" dirty="0" smtClean="0">
                <a:solidFill>
                  <a:srgbClr val="0000CC"/>
                </a:solidFill>
                <a:latin typeface="Times New Roman" pitchFamily="18" charset="0"/>
                <a:cs typeface="Times New Roman" pitchFamily="18" charset="0"/>
              </a:rPr>
              <a:t> class for registration in the library. </a:t>
            </a:r>
          </a:p>
          <a:p>
            <a:pPr algn="just"/>
            <a:r>
              <a:rPr lang="en-US" sz="2400" dirty="0" err="1" smtClean="0">
                <a:solidFill>
                  <a:srgbClr val="0000CC"/>
                </a:solidFill>
                <a:latin typeface="Times New Roman" pitchFamily="18" charset="0"/>
                <a:cs typeface="Times New Roman" pitchFamily="18" charset="0"/>
              </a:rPr>
              <a:t>RegistrationRecord</a:t>
            </a:r>
            <a:r>
              <a:rPr lang="en-US" sz="2400" dirty="0" smtClean="0">
                <a:solidFill>
                  <a:srgbClr val="0000CC"/>
                </a:solidFill>
                <a:latin typeface="Times New Roman" pitchFamily="18" charset="0"/>
                <a:cs typeface="Times New Roman" pitchFamily="18" charset="0"/>
              </a:rPr>
              <a:t> is supported by the Library class.</a:t>
            </a:r>
          </a:p>
          <a:p>
            <a:pPr algn="just"/>
            <a:r>
              <a:rPr lang="en-US" sz="2400" dirty="0" smtClean="0">
                <a:solidFill>
                  <a:srgbClr val="0000CC"/>
                </a:solidFill>
                <a:latin typeface="Times New Roman" pitchFamily="18" charset="0"/>
                <a:cs typeface="Times New Roman" pitchFamily="18" charset="0"/>
              </a:rPr>
              <a:t> Student registration is possible through this interface that the library is using for registration.</a:t>
            </a:r>
            <a:endParaRPr lang="en-US" sz="2400" dirty="0">
              <a:solidFill>
                <a:srgbClr val="0000CC"/>
              </a:solidFill>
              <a:latin typeface="Times New Roman" pitchFamily="18" charset="0"/>
              <a:cs typeface="Times New Roman" pitchFamily="18" charset="0"/>
            </a:endParaRPr>
          </a:p>
        </p:txBody>
      </p:sp>
      <p:sp>
        <p:nvSpPr>
          <p:cNvPr id="665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6561" name="Object 1"/>
          <p:cNvGraphicFramePr>
            <a:graphicFrameLocks noChangeAspect="1"/>
          </p:cNvGraphicFramePr>
          <p:nvPr/>
        </p:nvGraphicFramePr>
        <p:xfrm>
          <a:off x="2209800" y="3581400"/>
          <a:ext cx="2057400" cy="2590800"/>
        </p:xfrm>
        <a:graphic>
          <a:graphicData uri="http://schemas.openxmlformats.org/presentationml/2006/ole">
            <p:oleObj spid="_x0000_s66561" r:id="rId3" imgW="1106758" imgH="1525665" progId="Visio.Drawing.11">
              <p:embed/>
            </p:oleObj>
          </a:graphicData>
        </a:graphic>
      </p:graphicFrame>
      <p:sp>
        <p:nvSpPr>
          <p:cNvPr id="665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6563" name="Object 3"/>
          <p:cNvGraphicFramePr>
            <a:graphicFrameLocks noChangeAspect="1"/>
          </p:cNvGraphicFramePr>
          <p:nvPr/>
        </p:nvGraphicFramePr>
        <p:xfrm>
          <a:off x="5562600" y="3581400"/>
          <a:ext cx="2209800" cy="2514600"/>
        </p:xfrm>
        <a:graphic>
          <a:graphicData uri="http://schemas.openxmlformats.org/presentationml/2006/ole">
            <p:oleObj spid="_x0000_s66563" r:id="rId4" imgW="1608038" imgH="1218210" progId="Visio.Drawing.11">
              <p:embed/>
            </p:oleObj>
          </a:graphicData>
        </a:graphic>
      </p:graphicFrame>
      <p:sp>
        <p:nvSpPr>
          <p:cNvPr id="8" name="Slide Number Placeholder 7"/>
          <p:cNvSpPr>
            <a:spLocks noGrp="1"/>
          </p:cNvSpPr>
          <p:nvPr>
            <p:ph type="sldNum" sz="quarter" idx="12"/>
          </p:nvPr>
        </p:nvSpPr>
        <p:spPr/>
        <p:txBody>
          <a:bodyPr/>
          <a:lstStyle/>
          <a:p>
            <a:fld id="{310461EF-B5FB-484D-BE3D-B56FBB876309}"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620000" cy="639762"/>
          </a:xfrm>
        </p:spPr>
        <p:txBody>
          <a:bodyPr>
            <a:normAutofit/>
          </a:bodyPr>
          <a:lstStyle/>
          <a:p>
            <a:r>
              <a:rPr lang="en-US" sz="2800" b="1" dirty="0" smtClean="0"/>
              <a:t>COMPONENT</a:t>
            </a:r>
            <a:endParaRPr lang="en-US" sz="2800" b="1" dirty="0"/>
          </a:p>
        </p:txBody>
      </p:sp>
      <p:sp>
        <p:nvSpPr>
          <p:cNvPr id="3" name="Content Placeholder 2"/>
          <p:cNvSpPr>
            <a:spLocks noGrp="1"/>
          </p:cNvSpPr>
          <p:nvPr>
            <p:ph idx="1"/>
          </p:nvPr>
        </p:nvSpPr>
        <p:spPr>
          <a:xfrm>
            <a:off x="1295400" y="1066800"/>
            <a:ext cx="7543800" cy="4525963"/>
          </a:xfrm>
        </p:spPr>
        <p:txBody>
          <a:bodyPr>
            <a:noAutofit/>
          </a:bodyPr>
          <a:lstStyle/>
          <a:p>
            <a:pPr algn="just">
              <a:buClr>
                <a:schemeClr val="tx1"/>
              </a:buClr>
            </a:pPr>
            <a:r>
              <a:rPr lang="en-US" sz="2400" dirty="0" smtClean="0">
                <a:solidFill>
                  <a:srgbClr val="0000CC"/>
                </a:solidFill>
                <a:latin typeface="Times New Roman" pitchFamily="18" charset="0"/>
                <a:cs typeface="Times New Roman" pitchFamily="18" charset="0"/>
              </a:rPr>
              <a:t>A component is an independent unit of execution. It is a piece of software </a:t>
            </a:r>
            <a:r>
              <a:rPr lang="en-IN" sz="2400" dirty="0" smtClean="0">
                <a:solidFill>
                  <a:srgbClr val="0000CC"/>
                </a:solidFill>
                <a:latin typeface="Times New Roman" pitchFamily="18" charset="0"/>
                <a:cs typeface="Times New Roman" pitchFamily="18" charset="0"/>
              </a:rPr>
              <a:t>that implements a number of interfaces. </a:t>
            </a:r>
          </a:p>
          <a:p>
            <a:pPr algn="just">
              <a:buClr>
                <a:schemeClr val="tx1"/>
              </a:buClr>
            </a:pPr>
            <a:r>
              <a:rPr lang="en-US" sz="2400" dirty="0" smtClean="0">
                <a:solidFill>
                  <a:srgbClr val="0000CC"/>
                </a:solidFill>
                <a:latin typeface="Times New Roman" pitchFamily="18" charset="0"/>
                <a:cs typeface="Times New Roman" pitchFamily="18" charset="0"/>
              </a:rPr>
              <a:t>Components are implementation in the physical architecture of the concepts that are replaceable in the system. </a:t>
            </a:r>
          </a:p>
          <a:p>
            <a:pPr algn="just">
              <a:buClr>
                <a:schemeClr val="tx1"/>
              </a:buClr>
            </a:pPr>
            <a:r>
              <a:rPr lang="en-US" sz="2400" dirty="0" smtClean="0">
                <a:solidFill>
                  <a:srgbClr val="0000CC"/>
                </a:solidFill>
                <a:latin typeface="Times New Roman" pitchFamily="18" charset="0"/>
                <a:cs typeface="Times New Roman" pitchFamily="18" charset="0"/>
              </a:rPr>
              <a:t>A component provides its services to other components. A component instance has a name and a type. </a:t>
            </a:r>
          </a:p>
          <a:p>
            <a:pPr algn="just">
              <a:buClr>
                <a:schemeClr val="tx1"/>
              </a:buClr>
            </a:pPr>
            <a:r>
              <a:rPr lang="en-US" sz="2400" dirty="0" smtClean="0">
                <a:solidFill>
                  <a:srgbClr val="0000CC"/>
                </a:solidFill>
                <a:latin typeface="Times New Roman" pitchFamily="18" charset="0"/>
                <a:cs typeface="Times New Roman" pitchFamily="18" charset="0"/>
              </a:rPr>
              <a:t>Components can be programs, DLLs, runtime linkable images, and so on. </a:t>
            </a:r>
          </a:p>
          <a:p>
            <a:pPr algn="just">
              <a:buClr>
                <a:schemeClr val="tx1"/>
              </a:buClr>
            </a:pPr>
            <a:r>
              <a:rPr lang="en-US" sz="2400" dirty="0" smtClean="0">
                <a:solidFill>
                  <a:srgbClr val="0000CC"/>
                </a:solidFill>
                <a:latin typeface="Times New Roman" pitchFamily="18" charset="0"/>
                <a:cs typeface="Times New Roman" pitchFamily="18" charset="0"/>
              </a:rPr>
              <a:t>A component is shown as a rectangle with two small rectangles protruding from its side.</a:t>
            </a:r>
          </a:p>
          <a:p>
            <a:pPr algn="just">
              <a:buClr>
                <a:schemeClr val="tx1"/>
              </a:buClr>
            </a:pPr>
            <a:endParaRPr lang="en-US" sz="2400" dirty="0">
              <a:solidFill>
                <a:srgbClr val="0000CC"/>
              </a:solidFill>
              <a:latin typeface="Times New Roman" pitchFamily="18" charset="0"/>
              <a:cs typeface="Times New Roman" pitchFamily="18" charset="0"/>
            </a:endParaRPr>
          </a:p>
        </p:txBody>
      </p:sp>
      <p:sp>
        <p:nvSpPr>
          <p:cNvPr id="686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Slide Number Placeholder 5"/>
          <p:cNvSpPr>
            <a:spLocks noGrp="1"/>
          </p:cNvSpPr>
          <p:nvPr>
            <p:ph type="sldNum" sz="quarter" idx="12"/>
          </p:nvPr>
        </p:nvSpPr>
        <p:spPr/>
        <p:txBody>
          <a:bodyPr/>
          <a:lstStyle/>
          <a:p>
            <a:fld id="{310461EF-B5FB-484D-BE3D-B56FBB876309}"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rgbClr val="4F271C">
                    <a:satMod val="130000"/>
                  </a:srgbClr>
                </a:solidFill>
              </a:rPr>
              <a:t>COMPONENT</a:t>
            </a:r>
            <a:endParaRPr lang="en-IN" dirty="0"/>
          </a:p>
        </p:txBody>
      </p:sp>
      <p:sp>
        <p:nvSpPr>
          <p:cNvPr id="4" name="Slide Number Placeholder 3"/>
          <p:cNvSpPr>
            <a:spLocks noGrp="1"/>
          </p:cNvSpPr>
          <p:nvPr>
            <p:ph type="sldNum" sz="quarter" idx="12"/>
          </p:nvPr>
        </p:nvSpPr>
        <p:spPr/>
        <p:txBody>
          <a:bodyPr/>
          <a:lstStyle/>
          <a:p>
            <a:fld id="{310461EF-B5FB-484D-BE3D-B56FBB876309}" type="slidenum">
              <a:rPr lang="en-US" smtClean="0"/>
              <a:pPr/>
              <a:t>23</a:t>
            </a:fld>
            <a:endParaRPr lang="en-US"/>
          </a:p>
        </p:txBody>
      </p:sp>
      <p:graphicFrame>
        <p:nvGraphicFramePr>
          <p:cNvPr id="133122" name="Object 2"/>
          <p:cNvGraphicFramePr>
            <a:graphicFrameLocks noChangeAspect="1"/>
          </p:cNvGraphicFramePr>
          <p:nvPr/>
        </p:nvGraphicFramePr>
        <p:xfrm>
          <a:off x="2057400" y="3962400"/>
          <a:ext cx="4419600" cy="990600"/>
        </p:xfrm>
        <a:graphic>
          <a:graphicData uri="http://schemas.openxmlformats.org/presentationml/2006/ole">
            <p:oleObj spid="_x0000_s133122" r:id="rId3" imgW="2561199" imgH="503966" progId="Visio.Drawing.11">
              <p:embed/>
            </p:oleObj>
          </a:graphicData>
        </a:graphic>
      </p:graphicFrame>
      <p:sp>
        <p:nvSpPr>
          <p:cNvPr id="6" name="Rectangle 5"/>
          <p:cNvSpPr/>
          <p:nvPr/>
        </p:nvSpPr>
        <p:spPr>
          <a:xfrm>
            <a:off x="1371600" y="2057400"/>
            <a:ext cx="7315200" cy="1200329"/>
          </a:xfrm>
          <a:prstGeom prst="rect">
            <a:avLst/>
          </a:prstGeom>
        </p:spPr>
        <p:txBody>
          <a:bodyPr wrap="square">
            <a:spAutoFit/>
          </a:bodyPr>
          <a:lstStyle/>
          <a:p>
            <a:pPr algn="just">
              <a:buClr>
                <a:schemeClr val="tx1"/>
              </a:buClr>
            </a:pPr>
            <a:r>
              <a:rPr lang="en-US" sz="2400" dirty="0" smtClean="0">
                <a:solidFill>
                  <a:srgbClr val="0000CC"/>
                </a:solidFill>
                <a:latin typeface="Times New Roman" pitchFamily="18" charset="0"/>
                <a:cs typeface="Times New Roman" pitchFamily="18" charset="0"/>
              </a:rPr>
              <a:t>For example, the </a:t>
            </a:r>
            <a:r>
              <a:rPr lang="en-US" sz="2400" i="1" dirty="0" err="1" smtClean="0">
                <a:solidFill>
                  <a:srgbClr val="0000CC"/>
                </a:solidFill>
                <a:latin typeface="Times New Roman" pitchFamily="18" charset="0"/>
                <a:cs typeface="Times New Roman" pitchFamily="18" charset="0"/>
              </a:rPr>
              <a:t>StringHandling</a:t>
            </a:r>
            <a:r>
              <a:rPr lang="en-US" sz="2400" dirty="0" smtClean="0">
                <a:solidFill>
                  <a:srgbClr val="0000CC"/>
                </a:solidFill>
                <a:latin typeface="Times New Roman" pitchFamily="18" charset="0"/>
                <a:cs typeface="Times New Roman" pitchFamily="18" charset="0"/>
              </a:rPr>
              <a:t> component performs string operations that will implement </a:t>
            </a:r>
            <a:r>
              <a:rPr lang="en-US" sz="2400" i="1" dirty="0" err="1" smtClean="0">
                <a:solidFill>
                  <a:srgbClr val="0000CC"/>
                </a:solidFill>
                <a:latin typeface="Times New Roman" pitchFamily="18" charset="0"/>
                <a:cs typeface="Times New Roman" pitchFamily="18" charset="0"/>
              </a:rPr>
              <a:t>stringOperations</a:t>
            </a:r>
            <a:r>
              <a:rPr lang="en-US" sz="2400" dirty="0" smtClean="0">
                <a:solidFill>
                  <a:srgbClr val="0000CC"/>
                </a:solidFill>
                <a:latin typeface="Times New Roman" pitchFamily="18" charset="0"/>
                <a:cs typeface="Times New Roman" pitchFamily="18" charset="0"/>
              </a:rPr>
              <a:t> interface.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696200" cy="639762"/>
          </a:xfrm>
        </p:spPr>
        <p:txBody>
          <a:bodyPr>
            <a:normAutofit/>
          </a:bodyPr>
          <a:lstStyle/>
          <a:p>
            <a:r>
              <a:rPr lang="en-US" sz="2800" b="1" dirty="0" smtClean="0"/>
              <a:t>PACKAGE</a:t>
            </a:r>
            <a:endParaRPr lang="en-US" sz="2800" b="1" dirty="0"/>
          </a:p>
        </p:txBody>
      </p:sp>
      <p:sp>
        <p:nvSpPr>
          <p:cNvPr id="3" name="Content Placeholder 2"/>
          <p:cNvSpPr>
            <a:spLocks noGrp="1"/>
          </p:cNvSpPr>
          <p:nvPr>
            <p:ph idx="1"/>
          </p:nvPr>
        </p:nvSpPr>
        <p:spPr>
          <a:xfrm>
            <a:off x="1295400" y="990600"/>
            <a:ext cx="7620000" cy="4525963"/>
          </a:xfrm>
        </p:spPr>
        <p:txBody>
          <a:bodyPr>
            <a:noAutofit/>
          </a:bodyPr>
          <a:lstStyle/>
          <a:p>
            <a:pPr algn="just">
              <a:buClr>
                <a:schemeClr val="tx1"/>
              </a:buClr>
            </a:pPr>
            <a:r>
              <a:rPr lang="en-US" sz="2400" dirty="0" smtClean="0">
                <a:solidFill>
                  <a:srgbClr val="0000CC"/>
                </a:solidFill>
                <a:latin typeface="Times New Roman" pitchFamily="18" charset="0"/>
                <a:cs typeface="Times New Roman" pitchFamily="18" charset="0"/>
              </a:rPr>
              <a:t>A package is used to represent the modular view of a system. </a:t>
            </a:r>
          </a:p>
          <a:p>
            <a:pPr algn="just">
              <a:buClr>
                <a:schemeClr val="tx1"/>
              </a:buClr>
            </a:pPr>
            <a:r>
              <a:rPr lang="en-US" sz="2400" dirty="0" smtClean="0">
                <a:solidFill>
                  <a:srgbClr val="0000CC"/>
                </a:solidFill>
                <a:latin typeface="Times New Roman" pitchFamily="18" charset="0"/>
                <a:cs typeface="Times New Roman" pitchFamily="18" charset="0"/>
              </a:rPr>
              <a:t>A package represents the part of a system which contains several classes and it may in turn also contain other packages. </a:t>
            </a:r>
          </a:p>
          <a:p>
            <a:pPr algn="just">
              <a:buClr>
                <a:schemeClr val="tx1"/>
              </a:buClr>
            </a:pPr>
            <a:r>
              <a:rPr lang="en-US" sz="2400" dirty="0" smtClean="0">
                <a:solidFill>
                  <a:srgbClr val="0000CC"/>
                </a:solidFill>
                <a:latin typeface="Times New Roman" pitchFamily="18" charset="0"/>
                <a:cs typeface="Times New Roman" pitchFamily="18" charset="0"/>
              </a:rPr>
              <a:t>Packages are conceptual groupings of the system and need not necessarily be implemented as cohesive software modules. </a:t>
            </a:r>
          </a:p>
          <a:p>
            <a:pPr algn="just">
              <a:buClr>
                <a:schemeClr val="tx1"/>
              </a:buClr>
            </a:pPr>
            <a:r>
              <a:rPr lang="en-US" sz="2400" dirty="0" smtClean="0">
                <a:solidFill>
                  <a:srgbClr val="0000CC"/>
                </a:solidFill>
                <a:latin typeface="Times New Roman" pitchFamily="18" charset="0"/>
                <a:cs typeface="Times New Roman" pitchFamily="18" charset="0"/>
              </a:rPr>
              <a:t>These are used to combine classes, components, nodes, and other UML constructs. As a package consists of other constructs, there exist dependencies among them. </a:t>
            </a:r>
          </a:p>
          <a:p>
            <a:pPr algn="just">
              <a:buClr>
                <a:schemeClr val="tx1"/>
              </a:buClr>
            </a:pPr>
            <a:r>
              <a:rPr lang="en-US" sz="2400" dirty="0" smtClean="0">
                <a:solidFill>
                  <a:srgbClr val="0000CC"/>
                </a:solidFill>
                <a:latin typeface="Times New Roman" pitchFamily="18" charset="0"/>
                <a:cs typeface="Times New Roman" pitchFamily="18" charset="0"/>
              </a:rPr>
              <a:t>A package is </a:t>
            </a:r>
            <a:r>
              <a:rPr lang="en-IN" sz="2400" dirty="0" smtClean="0">
                <a:solidFill>
                  <a:srgbClr val="0000CC"/>
                </a:solidFill>
                <a:latin typeface="Times New Roman" pitchFamily="18" charset="0"/>
                <a:cs typeface="Times New Roman" pitchFamily="18" charset="0"/>
              </a:rPr>
              <a:t>drawn as a rectangle with tabs on it. Dependencies are shown as dashed arrows. </a:t>
            </a:r>
            <a:endParaRPr lang="en-US" sz="2400" dirty="0" smtClean="0">
              <a:solidFill>
                <a:srgbClr val="0000CC"/>
              </a:solidFill>
              <a:latin typeface="Times New Roman" pitchFamily="18" charset="0"/>
              <a:cs typeface="Times New Roman" pitchFamily="18" charset="0"/>
            </a:endParaRPr>
          </a:p>
          <a:p>
            <a:pPr algn="just">
              <a:buClr>
                <a:schemeClr val="tx1"/>
              </a:buClr>
            </a:pPr>
            <a:endParaRPr lang="en-US" sz="2400" dirty="0">
              <a:solidFill>
                <a:srgbClr val="0000CC"/>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310461EF-B5FB-484D-BE3D-B56FBB876309}"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rgbClr val="4F271C">
                    <a:satMod val="130000"/>
                  </a:srgbClr>
                </a:solidFill>
              </a:rPr>
              <a:t>PACKAGE</a:t>
            </a:r>
            <a:endParaRPr lang="en-IN" dirty="0"/>
          </a:p>
        </p:txBody>
      </p:sp>
      <p:sp>
        <p:nvSpPr>
          <p:cNvPr id="4" name="Slide Number Placeholder 3"/>
          <p:cNvSpPr>
            <a:spLocks noGrp="1"/>
          </p:cNvSpPr>
          <p:nvPr>
            <p:ph type="sldNum" sz="quarter" idx="12"/>
          </p:nvPr>
        </p:nvSpPr>
        <p:spPr/>
        <p:txBody>
          <a:bodyPr/>
          <a:lstStyle/>
          <a:p>
            <a:fld id="{310461EF-B5FB-484D-BE3D-B56FBB876309}" type="slidenum">
              <a:rPr lang="en-US" smtClean="0"/>
              <a:pPr/>
              <a:t>25</a:t>
            </a:fld>
            <a:endParaRPr lang="en-US"/>
          </a:p>
        </p:txBody>
      </p:sp>
      <p:graphicFrame>
        <p:nvGraphicFramePr>
          <p:cNvPr id="134146" name="Object 2"/>
          <p:cNvGraphicFramePr>
            <a:graphicFrameLocks noChangeAspect="1"/>
          </p:cNvGraphicFramePr>
          <p:nvPr/>
        </p:nvGraphicFramePr>
        <p:xfrm>
          <a:off x="1752600" y="3962400"/>
          <a:ext cx="6705600" cy="1905000"/>
        </p:xfrm>
        <a:graphic>
          <a:graphicData uri="http://schemas.openxmlformats.org/presentationml/2006/ole">
            <p:oleObj spid="_x0000_s134146" r:id="rId3" imgW="2748273" imgH="916936" progId="Visio.Drawing.11">
              <p:embed/>
            </p:oleObj>
          </a:graphicData>
        </a:graphic>
      </p:graphicFrame>
      <p:sp>
        <p:nvSpPr>
          <p:cNvPr id="6" name="Rectangle 5"/>
          <p:cNvSpPr/>
          <p:nvPr/>
        </p:nvSpPr>
        <p:spPr>
          <a:xfrm>
            <a:off x="1295400" y="1752600"/>
            <a:ext cx="7543800" cy="830997"/>
          </a:xfrm>
          <a:prstGeom prst="rect">
            <a:avLst/>
          </a:prstGeom>
        </p:spPr>
        <p:txBody>
          <a:bodyPr wrap="square">
            <a:spAutoFit/>
          </a:bodyPr>
          <a:lstStyle/>
          <a:p>
            <a:r>
              <a:rPr lang="en-IN" sz="2400" dirty="0" smtClean="0">
                <a:solidFill>
                  <a:srgbClr val="0000CC"/>
                </a:solidFill>
                <a:latin typeface="Times New Roman" pitchFamily="18" charset="0"/>
                <a:cs typeface="Times New Roman" pitchFamily="18" charset="0"/>
              </a:rPr>
              <a:t>For example, the </a:t>
            </a:r>
            <a:r>
              <a:rPr lang="en-IN" sz="2400" i="1" dirty="0" smtClean="0">
                <a:solidFill>
                  <a:srgbClr val="0000CC"/>
                </a:solidFill>
                <a:latin typeface="Times New Roman" pitchFamily="18" charset="0"/>
                <a:cs typeface="Times New Roman" pitchFamily="18" charset="0"/>
              </a:rPr>
              <a:t>Result processing</a:t>
            </a:r>
            <a:r>
              <a:rPr lang="en-IN" sz="2400" dirty="0" smtClean="0">
                <a:solidFill>
                  <a:srgbClr val="0000CC"/>
                </a:solidFill>
                <a:latin typeface="Times New Roman" pitchFamily="18" charset="0"/>
                <a:cs typeface="Times New Roman" pitchFamily="18" charset="0"/>
              </a:rPr>
              <a:t> package depends on the </a:t>
            </a:r>
            <a:r>
              <a:rPr lang="en-IN" sz="2400" i="1" dirty="0" smtClean="0">
                <a:solidFill>
                  <a:srgbClr val="0000CC"/>
                </a:solidFill>
                <a:latin typeface="Times New Roman" pitchFamily="18" charset="0"/>
                <a:cs typeface="Times New Roman" pitchFamily="18" charset="0"/>
              </a:rPr>
              <a:t>Evaluation</a:t>
            </a:r>
            <a:r>
              <a:rPr lang="en-IN" sz="2400" dirty="0" smtClean="0">
                <a:solidFill>
                  <a:srgbClr val="0000CC"/>
                </a:solidFill>
                <a:latin typeface="Times New Roman" pitchFamily="18" charset="0"/>
                <a:cs typeface="Times New Roman" pitchFamily="18" charset="0"/>
              </a:rPr>
              <a:t> package. </a:t>
            </a:r>
            <a:endParaRPr lang="en-IN"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792162"/>
          </a:xfrm>
        </p:spPr>
        <p:txBody>
          <a:bodyPr>
            <a:normAutofit/>
          </a:bodyPr>
          <a:lstStyle/>
          <a:p>
            <a:r>
              <a:rPr lang="en-US" sz="2800" b="1" dirty="0" smtClean="0"/>
              <a:t>NODE</a:t>
            </a:r>
            <a:endParaRPr lang="en-US" sz="2800" b="1" dirty="0"/>
          </a:p>
        </p:txBody>
      </p:sp>
      <p:sp>
        <p:nvSpPr>
          <p:cNvPr id="3" name="Content Placeholder 2"/>
          <p:cNvSpPr>
            <a:spLocks noGrp="1"/>
          </p:cNvSpPr>
          <p:nvPr>
            <p:ph idx="1"/>
          </p:nvPr>
        </p:nvSpPr>
        <p:spPr>
          <a:xfrm>
            <a:off x="1371600" y="1143001"/>
            <a:ext cx="7391400" cy="3657600"/>
          </a:xfrm>
        </p:spPr>
        <p:txBody>
          <a:bodyPr>
            <a:noAutofit/>
          </a:bodyPr>
          <a:lstStyle/>
          <a:p>
            <a:pPr algn="just">
              <a:buClr>
                <a:schemeClr val="tx1"/>
              </a:buClr>
            </a:pPr>
            <a:r>
              <a:rPr lang="en-US" sz="2400" dirty="0" smtClean="0">
                <a:solidFill>
                  <a:srgbClr val="0000CC"/>
                </a:solidFill>
                <a:latin typeface="Times New Roman" pitchFamily="18" charset="0"/>
                <a:cs typeface="Times New Roman" pitchFamily="18" charset="0"/>
              </a:rPr>
              <a:t>A node is a physical object that can execute artifacts. </a:t>
            </a:r>
          </a:p>
          <a:p>
            <a:pPr algn="just">
              <a:buClr>
                <a:schemeClr val="tx1"/>
              </a:buClr>
            </a:pPr>
            <a:r>
              <a:rPr lang="en-US" sz="2400" dirty="0" smtClean="0">
                <a:solidFill>
                  <a:srgbClr val="0000CC"/>
                </a:solidFill>
                <a:latin typeface="Times New Roman" pitchFamily="18" charset="0"/>
                <a:cs typeface="Times New Roman" pitchFamily="18" charset="0"/>
              </a:rPr>
              <a:t>It exists at run time and represents computational resources such as </a:t>
            </a:r>
            <a:r>
              <a:rPr lang="en-IN" sz="2400" dirty="0" smtClean="0">
                <a:solidFill>
                  <a:srgbClr val="0000CC"/>
                </a:solidFill>
                <a:latin typeface="Times New Roman" pitchFamily="18" charset="0"/>
                <a:cs typeface="Times New Roman" pitchFamily="18" charset="0"/>
              </a:rPr>
              <a:t>memory and processing units.</a:t>
            </a:r>
          </a:p>
          <a:p>
            <a:pPr algn="just">
              <a:buClr>
                <a:schemeClr val="tx1"/>
              </a:buClr>
            </a:pPr>
            <a:r>
              <a:rPr lang="en-US" sz="2400" dirty="0" smtClean="0">
                <a:solidFill>
                  <a:srgbClr val="0000CC"/>
                </a:solidFill>
                <a:latin typeface="Times New Roman" pitchFamily="18" charset="0"/>
                <a:cs typeface="Times New Roman" pitchFamily="18" charset="0"/>
              </a:rPr>
              <a:t>Nodes can vary in size and capability, from a simple embedded device to a server form.</a:t>
            </a:r>
          </a:p>
          <a:p>
            <a:pPr algn="just">
              <a:buClr>
                <a:schemeClr val="tx1"/>
              </a:buClr>
            </a:pPr>
            <a:r>
              <a:rPr lang="en-US" sz="2400" dirty="0" smtClean="0">
                <a:solidFill>
                  <a:srgbClr val="0000CC"/>
                </a:solidFill>
                <a:latin typeface="Times New Roman" pitchFamily="18" charset="0"/>
                <a:cs typeface="Times New Roman" pitchFamily="18" charset="0"/>
              </a:rPr>
              <a:t>Nodes are used in deployment diagrams. They show how programs flow during their runtime environment and at what device program is to be executed. </a:t>
            </a:r>
          </a:p>
          <a:p>
            <a:pPr algn="just">
              <a:buClr>
                <a:schemeClr val="tx1"/>
              </a:buClr>
            </a:pPr>
            <a:r>
              <a:rPr lang="en-US" sz="2400" dirty="0" smtClean="0">
                <a:solidFill>
                  <a:srgbClr val="0000CC"/>
                </a:solidFill>
                <a:latin typeface="Times New Roman" pitchFamily="18" charset="0"/>
                <a:cs typeface="Times New Roman" pitchFamily="18" charset="0"/>
              </a:rPr>
              <a:t>Nodes are especially identified in the component development environment such as J2EE, .NET, etc. </a:t>
            </a:r>
          </a:p>
          <a:p>
            <a:pPr algn="just">
              <a:buClr>
                <a:schemeClr val="tx1"/>
              </a:buClr>
            </a:pPr>
            <a:r>
              <a:rPr lang="en-IN" sz="2400" dirty="0" smtClean="0">
                <a:solidFill>
                  <a:srgbClr val="0000CC"/>
                </a:solidFill>
                <a:latin typeface="Times New Roman" pitchFamily="18" charset="0"/>
                <a:cs typeface="Times New Roman" pitchFamily="18" charset="0"/>
              </a:rPr>
              <a:t>A node is shown as a stylized cube with the name of the node.</a:t>
            </a:r>
            <a:r>
              <a:rPr lang="en-US" sz="2400" dirty="0" smtClean="0">
                <a:solidFill>
                  <a:srgbClr val="0000CC"/>
                </a:solidFill>
                <a:latin typeface="Times New Roman" pitchFamily="18" charset="0"/>
                <a:cs typeface="Times New Roman" pitchFamily="18" charset="0"/>
              </a:rPr>
              <a:t> </a:t>
            </a:r>
            <a:endParaRPr lang="en-US" sz="2400" dirty="0">
              <a:solidFill>
                <a:srgbClr val="0000CC"/>
              </a:solidFill>
              <a:latin typeface="Times New Roman" pitchFamily="18" charset="0"/>
              <a:cs typeface="Times New Roman" pitchFamily="18" charset="0"/>
            </a:endParaRPr>
          </a:p>
        </p:txBody>
      </p:sp>
      <p:sp>
        <p:nvSpPr>
          <p:cNvPr id="706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Slide Number Placeholder 5"/>
          <p:cNvSpPr>
            <a:spLocks noGrp="1"/>
          </p:cNvSpPr>
          <p:nvPr>
            <p:ph type="sldNum" sz="quarter" idx="12"/>
          </p:nvPr>
        </p:nvSpPr>
        <p:spPr/>
        <p:txBody>
          <a:bodyPr/>
          <a:lstStyle/>
          <a:p>
            <a:fld id="{310461EF-B5FB-484D-BE3D-B56FBB876309}"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rgbClr val="4F271C">
                    <a:satMod val="130000"/>
                  </a:srgbClr>
                </a:solidFill>
              </a:rPr>
              <a:t>NODE</a:t>
            </a:r>
            <a:endParaRPr lang="en-IN" dirty="0"/>
          </a:p>
        </p:txBody>
      </p:sp>
      <p:sp>
        <p:nvSpPr>
          <p:cNvPr id="4" name="Slide Number Placeholder 3"/>
          <p:cNvSpPr>
            <a:spLocks noGrp="1"/>
          </p:cNvSpPr>
          <p:nvPr>
            <p:ph type="sldNum" sz="quarter" idx="12"/>
          </p:nvPr>
        </p:nvSpPr>
        <p:spPr/>
        <p:txBody>
          <a:bodyPr/>
          <a:lstStyle/>
          <a:p>
            <a:fld id="{310461EF-B5FB-484D-BE3D-B56FBB876309}" type="slidenum">
              <a:rPr lang="en-US" smtClean="0"/>
              <a:pPr/>
              <a:t>27</a:t>
            </a:fld>
            <a:endParaRPr lang="en-US"/>
          </a:p>
        </p:txBody>
      </p:sp>
      <p:graphicFrame>
        <p:nvGraphicFramePr>
          <p:cNvPr id="135170" name="Object 2"/>
          <p:cNvGraphicFramePr>
            <a:graphicFrameLocks noChangeAspect="1"/>
          </p:cNvGraphicFramePr>
          <p:nvPr/>
        </p:nvGraphicFramePr>
        <p:xfrm>
          <a:off x="1752600" y="2895600"/>
          <a:ext cx="6477000" cy="2438400"/>
        </p:xfrm>
        <a:graphic>
          <a:graphicData uri="http://schemas.openxmlformats.org/presentationml/2006/ole">
            <p:oleObj spid="_x0000_s135170" r:id="rId3" imgW="2672685" imgH="1121034" progId="Visio.Drawing.11">
              <p:embed/>
            </p:oleObj>
          </a:graphicData>
        </a:graphic>
      </p:graphicFrame>
      <p:sp>
        <p:nvSpPr>
          <p:cNvPr id="6" name="Rectangle 5"/>
          <p:cNvSpPr/>
          <p:nvPr/>
        </p:nvSpPr>
        <p:spPr>
          <a:xfrm>
            <a:off x="1295400" y="1524000"/>
            <a:ext cx="7391400" cy="830997"/>
          </a:xfrm>
          <a:prstGeom prst="rect">
            <a:avLst/>
          </a:prstGeom>
        </p:spPr>
        <p:txBody>
          <a:bodyPr wrap="square">
            <a:spAutoFit/>
          </a:bodyPr>
          <a:lstStyle/>
          <a:p>
            <a:pPr algn="just">
              <a:buClr>
                <a:schemeClr val="tx1"/>
              </a:buClr>
            </a:pPr>
            <a:r>
              <a:rPr lang="en-IN" sz="2400" dirty="0" smtClean="0">
                <a:solidFill>
                  <a:srgbClr val="0000CC"/>
                </a:solidFill>
                <a:latin typeface="Times New Roman" pitchFamily="18" charset="0"/>
                <a:cs typeface="Times New Roman" pitchFamily="18" charset="0"/>
              </a:rPr>
              <a:t>For example, a </a:t>
            </a:r>
            <a:r>
              <a:rPr lang="en-IN" sz="2400" i="1" dirty="0" smtClean="0">
                <a:solidFill>
                  <a:srgbClr val="0000CC"/>
                </a:solidFill>
                <a:latin typeface="Times New Roman" pitchFamily="18" charset="0"/>
                <a:cs typeface="Times New Roman" pitchFamily="18" charset="0"/>
              </a:rPr>
              <a:t>Web server</a:t>
            </a:r>
            <a:r>
              <a:rPr lang="en-IN" sz="2400" dirty="0" smtClean="0">
                <a:solidFill>
                  <a:srgbClr val="0000CC"/>
                </a:solidFill>
                <a:latin typeface="Times New Roman" pitchFamily="18" charset="0"/>
                <a:cs typeface="Times New Roman" pitchFamily="18" charset="0"/>
              </a:rPr>
              <a:t> running in a remote location can access </a:t>
            </a:r>
            <a:r>
              <a:rPr lang="en-IN" sz="2400" i="1" dirty="0" smtClean="0">
                <a:solidFill>
                  <a:srgbClr val="0000CC"/>
                </a:solidFill>
                <a:latin typeface="Times New Roman" pitchFamily="18" charset="0"/>
                <a:cs typeface="Times New Roman" pitchFamily="18" charset="0"/>
              </a:rPr>
              <a:t>Database server</a:t>
            </a:r>
            <a:r>
              <a:rPr lang="en-IN" sz="2400" dirty="0" smtClean="0">
                <a:solidFill>
                  <a:srgbClr val="0000CC"/>
                </a:solidFill>
                <a:latin typeface="Times New Roman" pitchFamily="18" charset="0"/>
                <a:cs typeface="Times New Roman" pitchFamily="18" charset="0"/>
              </a:rPr>
              <a:t>, as it is shown below. </a:t>
            </a:r>
            <a:endParaRPr lang="en-US" sz="2400" dirty="0" smtClean="0">
              <a:solidFill>
                <a:srgbClr val="0000CC"/>
              </a:solidFill>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620000" cy="487362"/>
          </a:xfrm>
        </p:spPr>
        <p:txBody>
          <a:bodyPr>
            <a:noAutofit/>
          </a:bodyPr>
          <a:lstStyle/>
          <a:p>
            <a:r>
              <a:rPr lang="en-US" sz="2800" b="1" dirty="0" smtClean="0"/>
              <a:t>COLLABORATION</a:t>
            </a:r>
            <a:endParaRPr lang="en-US" sz="2800" b="1" dirty="0"/>
          </a:p>
        </p:txBody>
      </p:sp>
      <p:sp>
        <p:nvSpPr>
          <p:cNvPr id="3" name="Content Placeholder 2"/>
          <p:cNvSpPr>
            <a:spLocks noGrp="1"/>
          </p:cNvSpPr>
          <p:nvPr>
            <p:ph idx="1"/>
          </p:nvPr>
        </p:nvSpPr>
        <p:spPr>
          <a:xfrm>
            <a:off x="1219200" y="914401"/>
            <a:ext cx="7696200" cy="3352799"/>
          </a:xfrm>
        </p:spPr>
        <p:txBody>
          <a:bodyPr>
            <a:noAutofit/>
          </a:bodyPr>
          <a:lstStyle/>
          <a:p>
            <a:pPr algn="just">
              <a:buClr>
                <a:schemeClr val="tx1"/>
              </a:buClr>
            </a:pPr>
            <a:r>
              <a:rPr lang="en-US" sz="2400" dirty="0" smtClean="0">
                <a:solidFill>
                  <a:srgbClr val="0000CC"/>
                </a:solidFill>
                <a:latin typeface="Times New Roman" pitchFamily="18" charset="0"/>
                <a:cs typeface="Times New Roman" pitchFamily="18" charset="0"/>
              </a:rPr>
              <a:t>Collaboration is the organization of various objects to realize the behavior in a context. </a:t>
            </a:r>
          </a:p>
          <a:p>
            <a:pPr algn="just">
              <a:buClr>
                <a:schemeClr val="tx1"/>
              </a:buClr>
            </a:pPr>
            <a:r>
              <a:rPr lang="en-US" sz="2400" dirty="0" smtClean="0">
                <a:solidFill>
                  <a:srgbClr val="0000CC"/>
                </a:solidFill>
                <a:latin typeface="Times New Roman" pitchFamily="18" charset="0"/>
                <a:cs typeface="Times New Roman" pitchFamily="18" charset="0"/>
              </a:rPr>
              <a:t>It also represents the interaction between software objects. </a:t>
            </a:r>
          </a:p>
          <a:p>
            <a:pPr algn="just">
              <a:buClr>
                <a:schemeClr val="tx1"/>
              </a:buClr>
            </a:pPr>
            <a:r>
              <a:rPr lang="en-US" sz="2400" dirty="0" smtClean="0">
                <a:solidFill>
                  <a:srgbClr val="0000CC"/>
                </a:solidFill>
                <a:latin typeface="Times New Roman" pitchFamily="18" charset="0"/>
                <a:cs typeface="Times New Roman" pitchFamily="18" charset="0"/>
              </a:rPr>
              <a:t>It illustrates messages being sent between classes and objects (instances). </a:t>
            </a:r>
          </a:p>
          <a:p>
            <a:pPr algn="just">
              <a:buClr>
                <a:schemeClr val="tx1"/>
              </a:buClr>
            </a:pPr>
            <a:r>
              <a:rPr lang="en-US" sz="2400" dirty="0" smtClean="0">
                <a:solidFill>
                  <a:srgbClr val="0000CC"/>
                </a:solidFill>
                <a:latin typeface="Times New Roman" pitchFamily="18" charset="0"/>
                <a:cs typeface="Times New Roman" pitchFamily="18" charset="0"/>
              </a:rPr>
              <a:t>All the objects and their relations are wired together using connectors to show the communication flow. </a:t>
            </a:r>
          </a:p>
          <a:p>
            <a:pPr algn="just">
              <a:buClr>
                <a:schemeClr val="tx1"/>
              </a:buClr>
            </a:pPr>
            <a:endParaRPr lang="en-US" sz="2400" dirty="0">
              <a:solidFill>
                <a:srgbClr val="0000CC"/>
              </a:solidFill>
              <a:latin typeface="Times New Roman" pitchFamily="18" charset="0"/>
              <a:cs typeface="Times New Roman" pitchFamily="18" charset="0"/>
            </a:endParaRPr>
          </a:p>
        </p:txBody>
      </p:sp>
      <p:sp>
        <p:nvSpPr>
          <p:cNvPr id="716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Slide Number Placeholder 5"/>
          <p:cNvSpPr>
            <a:spLocks noGrp="1"/>
          </p:cNvSpPr>
          <p:nvPr>
            <p:ph type="sldNum" sz="quarter" idx="12"/>
          </p:nvPr>
        </p:nvSpPr>
        <p:spPr/>
        <p:txBody>
          <a:bodyPr/>
          <a:lstStyle/>
          <a:p>
            <a:fld id="{310461EF-B5FB-484D-BE3D-B56FBB876309}"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rgbClr val="4F271C">
                    <a:satMod val="130000"/>
                  </a:srgbClr>
                </a:solidFill>
              </a:rPr>
              <a:t>COLLABORATION</a:t>
            </a:r>
            <a:endParaRPr lang="en-IN" dirty="0"/>
          </a:p>
        </p:txBody>
      </p:sp>
      <p:sp>
        <p:nvSpPr>
          <p:cNvPr id="3" name="Content Placeholder 2"/>
          <p:cNvSpPr>
            <a:spLocks noGrp="1"/>
          </p:cNvSpPr>
          <p:nvPr>
            <p:ph idx="1"/>
          </p:nvPr>
        </p:nvSpPr>
        <p:spPr>
          <a:xfrm>
            <a:off x="1435608" y="1447800"/>
            <a:ext cx="7498080" cy="2057400"/>
          </a:xfrm>
        </p:spPr>
        <p:txBody>
          <a:bodyPr>
            <a:normAutofit/>
          </a:bodyPr>
          <a:lstStyle/>
          <a:p>
            <a:r>
              <a:rPr lang="en-US" sz="2400" dirty="0" smtClean="0">
                <a:solidFill>
                  <a:srgbClr val="0000CC"/>
                </a:solidFill>
                <a:latin typeface="Times New Roman" pitchFamily="18" charset="0"/>
                <a:cs typeface="Times New Roman" pitchFamily="18" charset="0"/>
              </a:rPr>
              <a:t>Collaboration is shown as a rectangle with the object name. For example, </a:t>
            </a:r>
            <a:r>
              <a:rPr lang="en-US" sz="2400" i="1" dirty="0" smtClean="0">
                <a:solidFill>
                  <a:srgbClr val="0000CC"/>
                </a:solidFill>
                <a:latin typeface="Times New Roman" pitchFamily="18" charset="0"/>
                <a:cs typeface="Times New Roman" pitchFamily="18" charset="0"/>
              </a:rPr>
              <a:t>Temperature</a:t>
            </a:r>
            <a:r>
              <a:rPr lang="en-US" sz="2400" dirty="0" smtClean="0">
                <a:solidFill>
                  <a:srgbClr val="0000CC"/>
                </a:solidFill>
                <a:latin typeface="Times New Roman" pitchFamily="18" charset="0"/>
                <a:cs typeface="Times New Roman" pitchFamily="18" charset="0"/>
              </a:rPr>
              <a:t> is recorded through the </a:t>
            </a:r>
            <a:r>
              <a:rPr lang="en-US" sz="2400" i="1" dirty="0" err="1" smtClean="0">
                <a:solidFill>
                  <a:srgbClr val="0000CC"/>
                </a:solidFill>
                <a:latin typeface="Times New Roman" pitchFamily="18" charset="0"/>
                <a:cs typeface="Times New Roman" pitchFamily="18" charset="0"/>
              </a:rPr>
              <a:t>Thermoscope</a:t>
            </a:r>
            <a:r>
              <a:rPr lang="en-US" sz="2400" dirty="0" smtClean="0">
                <a:solidFill>
                  <a:srgbClr val="0000CC"/>
                </a:solidFill>
                <a:latin typeface="Times New Roman" pitchFamily="18" charset="0"/>
                <a:cs typeface="Times New Roman" pitchFamily="18" charset="0"/>
              </a:rPr>
              <a:t> device.</a:t>
            </a:r>
          </a:p>
          <a:p>
            <a:endParaRPr lang="en-IN" sz="2400" dirty="0"/>
          </a:p>
        </p:txBody>
      </p:sp>
      <p:sp>
        <p:nvSpPr>
          <p:cNvPr id="4" name="Slide Number Placeholder 3"/>
          <p:cNvSpPr>
            <a:spLocks noGrp="1"/>
          </p:cNvSpPr>
          <p:nvPr>
            <p:ph type="sldNum" sz="quarter" idx="12"/>
          </p:nvPr>
        </p:nvSpPr>
        <p:spPr/>
        <p:txBody>
          <a:bodyPr/>
          <a:lstStyle/>
          <a:p>
            <a:fld id="{310461EF-B5FB-484D-BE3D-B56FBB876309}" type="slidenum">
              <a:rPr lang="en-US" smtClean="0"/>
              <a:pPr/>
              <a:t>29</a:t>
            </a:fld>
            <a:endParaRPr lang="en-US"/>
          </a:p>
        </p:txBody>
      </p:sp>
      <p:graphicFrame>
        <p:nvGraphicFramePr>
          <p:cNvPr id="136194" name="Object 2"/>
          <p:cNvGraphicFramePr>
            <a:graphicFrameLocks noChangeAspect="1"/>
          </p:cNvGraphicFramePr>
          <p:nvPr/>
        </p:nvGraphicFramePr>
        <p:xfrm>
          <a:off x="1447800" y="2971800"/>
          <a:ext cx="7010400" cy="2971800"/>
        </p:xfrm>
        <a:graphic>
          <a:graphicData uri="http://schemas.openxmlformats.org/presentationml/2006/ole">
            <p:oleObj spid="_x0000_s136194" r:id="rId3" imgW="2328780" imgH="942878" progId="Visio.Drawing.11">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1026"/>
          <p:cNvSpPr>
            <a:spLocks noGrp="1" noChangeArrowheads="1"/>
          </p:cNvSpPr>
          <p:nvPr>
            <p:ph type="title"/>
          </p:nvPr>
        </p:nvSpPr>
        <p:spPr>
          <a:xfrm>
            <a:off x="1435608" y="274638"/>
            <a:ext cx="7498080" cy="868362"/>
          </a:xfrm>
          <a:noFill/>
          <a:ln/>
        </p:spPr>
        <p:txBody>
          <a:bodyPr lIns="0" tIns="0" rIns="0" bIns="0" anchor="b">
            <a:normAutofit/>
          </a:bodyPr>
          <a:lstStyle/>
          <a:p>
            <a:r>
              <a:rPr lang="en-US" sz="3200" b="1" dirty="0"/>
              <a:t>Inputs to UML</a:t>
            </a:r>
          </a:p>
        </p:txBody>
      </p:sp>
      <p:grpSp>
        <p:nvGrpSpPr>
          <p:cNvPr id="2" name="Group 1027"/>
          <p:cNvGrpSpPr>
            <a:grpSpLocks/>
          </p:cNvGrpSpPr>
          <p:nvPr/>
        </p:nvGrpSpPr>
        <p:grpSpPr bwMode="auto">
          <a:xfrm>
            <a:off x="6224588" y="2089150"/>
            <a:ext cx="2112962" cy="1033463"/>
            <a:chOff x="3895" y="1284"/>
            <a:chExt cx="1344" cy="662"/>
          </a:xfrm>
        </p:grpSpPr>
        <p:sp>
          <p:nvSpPr>
            <p:cNvPr id="459780" name="Rectangle 1028"/>
            <p:cNvSpPr>
              <a:spLocks noChangeArrowheads="1"/>
            </p:cNvSpPr>
            <p:nvPr/>
          </p:nvSpPr>
          <p:spPr bwMode="auto">
            <a:xfrm>
              <a:off x="4307" y="1284"/>
              <a:ext cx="569" cy="235"/>
            </a:xfrm>
            <a:prstGeom prst="rect">
              <a:avLst/>
            </a:prstGeom>
            <a:noFill/>
            <a:ln w="9525">
              <a:noFill/>
              <a:miter lim="800000"/>
              <a:headEnd/>
              <a:tailEnd/>
            </a:ln>
            <a:effectLst/>
          </p:spPr>
          <p:txBody>
            <a:bodyPr wrap="none" lIns="92075" tIns="46038" rIns="92075" bIns="46038">
              <a:spAutoFit/>
            </a:bodyPr>
            <a:lstStyle/>
            <a:p>
              <a:r>
                <a:rPr lang="en-US" sz="1800" b="1"/>
                <a:t>Fusion</a:t>
              </a:r>
            </a:p>
          </p:txBody>
        </p:sp>
        <p:sp>
          <p:nvSpPr>
            <p:cNvPr id="459781" name="Rectangle 1029"/>
            <p:cNvSpPr>
              <a:spLocks noChangeArrowheads="1"/>
            </p:cNvSpPr>
            <p:nvPr/>
          </p:nvSpPr>
          <p:spPr bwMode="auto">
            <a:xfrm>
              <a:off x="3895" y="1574"/>
              <a:ext cx="1344" cy="372"/>
            </a:xfrm>
            <a:prstGeom prst="rect">
              <a:avLst/>
            </a:prstGeom>
            <a:noFill/>
            <a:ln w="9525">
              <a:noFill/>
              <a:miter lim="800000"/>
              <a:headEnd/>
              <a:tailEnd/>
            </a:ln>
            <a:effectLst/>
          </p:spPr>
          <p:txBody>
            <a:bodyPr wrap="none" lIns="92075" tIns="46038" rIns="92075" bIns="46038">
              <a:spAutoFit/>
            </a:bodyPr>
            <a:lstStyle/>
            <a:p>
              <a:r>
                <a:rPr lang="en-US" sz="1600" i="1"/>
                <a:t>Operation descriptions,</a:t>
              </a:r>
            </a:p>
            <a:p>
              <a:r>
                <a:rPr lang="en-US" sz="1600" i="1"/>
                <a:t>Message numbering</a:t>
              </a:r>
            </a:p>
          </p:txBody>
        </p:sp>
      </p:grpSp>
      <p:grpSp>
        <p:nvGrpSpPr>
          <p:cNvPr id="3" name="Group 1030"/>
          <p:cNvGrpSpPr>
            <a:grpSpLocks/>
          </p:cNvGrpSpPr>
          <p:nvPr/>
        </p:nvGrpSpPr>
        <p:grpSpPr bwMode="auto">
          <a:xfrm>
            <a:off x="881063" y="2220913"/>
            <a:ext cx="1525587" cy="1035050"/>
            <a:chOff x="495" y="1368"/>
            <a:chExt cx="971" cy="663"/>
          </a:xfrm>
        </p:grpSpPr>
        <p:sp>
          <p:nvSpPr>
            <p:cNvPr id="459783" name="Rectangle 1031"/>
            <p:cNvSpPr>
              <a:spLocks noChangeArrowheads="1"/>
            </p:cNvSpPr>
            <p:nvPr/>
          </p:nvSpPr>
          <p:spPr bwMode="auto">
            <a:xfrm>
              <a:off x="711" y="1368"/>
              <a:ext cx="546" cy="235"/>
            </a:xfrm>
            <a:prstGeom prst="rect">
              <a:avLst/>
            </a:prstGeom>
            <a:noFill/>
            <a:ln w="9525">
              <a:noFill/>
              <a:miter lim="800000"/>
              <a:headEnd/>
              <a:tailEnd/>
            </a:ln>
            <a:effectLst/>
          </p:spPr>
          <p:txBody>
            <a:bodyPr wrap="none" lIns="92075" tIns="46038" rIns="92075" bIns="46038">
              <a:spAutoFit/>
            </a:bodyPr>
            <a:lstStyle/>
            <a:p>
              <a:r>
                <a:rPr lang="en-US" sz="1800" b="1"/>
                <a:t>Meyer</a:t>
              </a:r>
            </a:p>
          </p:txBody>
        </p:sp>
        <p:sp>
          <p:nvSpPr>
            <p:cNvPr id="459784" name="Rectangle 1032"/>
            <p:cNvSpPr>
              <a:spLocks noChangeArrowheads="1"/>
            </p:cNvSpPr>
            <p:nvPr/>
          </p:nvSpPr>
          <p:spPr bwMode="auto">
            <a:xfrm>
              <a:off x="495" y="1659"/>
              <a:ext cx="971" cy="372"/>
            </a:xfrm>
            <a:prstGeom prst="rect">
              <a:avLst/>
            </a:prstGeom>
            <a:noFill/>
            <a:ln w="9525">
              <a:noFill/>
              <a:miter lim="800000"/>
              <a:headEnd/>
              <a:tailEnd/>
            </a:ln>
            <a:effectLst/>
          </p:spPr>
          <p:txBody>
            <a:bodyPr wrap="none" lIns="92075" tIns="46038" rIns="92075" bIns="46038">
              <a:spAutoFit/>
            </a:bodyPr>
            <a:lstStyle/>
            <a:p>
              <a:r>
                <a:rPr lang="en-US" sz="1600" i="1"/>
                <a:t>Before and after </a:t>
              </a:r>
            </a:p>
            <a:p>
              <a:r>
                <a:rPr lang="en-US" sz="1600" i="1"/>
                <a:t>     conditions</a:t>
              </a:r>
            </a:p>
          </p:txBody>
        </p:sp>
      </p:grpSp>
      <p:grpSp>
        <p:nvGrpSpPr>
          <p:cNvPr id="4" name="Group 1033"/>
          <p:cNvGrpSpPr>
            <a:grpSpLocks/>
          </p:cNvGrpSpPr>
          <p:nvPr/>
        </p:nvGrpSpPr>
        <p:grpSpPr bwMode="auto">
          <a:xfrm>
            <a:off x="838200" y="3462338"/>
            <a:ext cx="1155700" cy="788987"/>
            <a:chOff x="468" y="2163"/>
            <a:chExt cx="736" cy="506"/>
          </a:xfrm>
        </p:grpSpPr>
        <p:sp>
          <p:nvSpPr>
            <p:cNvPr id="459786" name="Rectangle 1034"/>
            <p:cNvSpPr>
              <a:spLocks noChangeArrowheads="1"/>
            </p:cNvSpPr>
            <p:nvPr/>
          </p:nvSpPr>
          <p:spPr bwMode="auto">
            <a:xfrm>
              <a:off x="593" y="2163"/>
              <a:ext cx="482" cy="235"/>
            </a:xfrm>
            <a:prstGeom prst="rect">
              <a:avLst/>
            </a:prstGeom>
            <a:noFill/>
            <a:ln w="9525">
              <a:noFill/>
              <a:miter lim="800000"/>
              <a:headEnd/>
              <a:tailEnd/>
            </a:ln>
            <a:effectLst/>
          </p:spPr>
          <p:txBody>
            <a:bodyPr wrap="none" lIns="92075" tIns="46038" rIns="92075" bIns="46038">
              <a:spAutoFit/>
            </a:bodyPr>
            <a:lstStyle/>
            <a:p>
              <a:r>
                <a:rPr lang="en-US" sz="1800" b="1"/>
                <a:t>Harel</a:t>
              </a:r>
            </a:p>
          </p:txBody>
        </p:sp>
        <p:sp>
          <p:nvSpPr>
            <p:cNvPr id="459787" name="Rectangle 1035"/>
            <p:cNvSpPr>
              <a:spLocks noChangeArrowheads="1"/>
            </p:cNvSpPr>
            <p:nvPr/>
          </p:nvSpPr>
          <p:spPr bwMode="auto">
            <a:xfrm>
              <a:off x="468" y="2453"/>
              <a:ext cx="736" cy="216"/>
            </a:xfrm>
            <a:prstGeom prst="rect">
              <a:avLst/>
            </a:prstGeom>
            <a:noFill/>
            <a:ln w="9525">
              <a:noFill/>
              <a:miter lim="800000"/>
              <a:headEnd/>
              <a:tailEnd/>
            </a:ln>
            <a:effectLst/>
          </p:spPr>
          <p:txBody>
            <a:bodyPr wrap="none" lIns="92075" tIns="46038" rIns="92075" bIns="46038">
              <a:spAutoFit/>
            </a:bodyPr>
            <a:lstStyle/>
            <a:p>
              <a:r>
                <a:rPr lang="en-US" sz="1600" i="1"/>
                <a:t>State charts</a:t>
              </a:r>
            </a:p>
          </p:txBody>
        </p:sp>
      </p:grpSp>
      <p:grpSp>
        <p:nvGrpSpPr>
          <p:cNvPr id="5" name="Group 1036"/>
          <p:cNvGrpSpPr>
            <a:grpSpLocks/>
          </p:cNvGrpSpPr>
          <p:nvPr/>
        </p:nvGrpSpPr>
        <p:grpSpPr bwMode="auto">
          <a:xfrm>
            <a:off x="6423025" y="4559300"/>
            <a:ext cx="1511300" cy="788988"/>
            <a:chOff x="4021" y="2866"/>
            <a:chExt cx="961" cy="506"/>
          </a:xfrm>
        </p:grpSpPr>
        <p:sp>
          <p:nvSpPr>
            <p:cNvPr id="459789" name="Rectangle 1037"/>
            <p:cNvSpPr>
              <a:spLocks noChangeArrowheads="1"/>
            </p:cNvSpPr>
            <p:nvPr/>
          </p:nvSpPr>
          <p:spPr bwMode="auto">
            <a:xfrm>
              <a:off x="4041" y="2866"/>
              <a:ext cx="941" cy="235"/>
            </a:xfrm>
            <a:prstGeom prst="rect">
              <a:avLst/>
            </a:prstGeom>
            <a:noFill/>
            <a:ln w="9525">
              <a:noFill/>
              <a:miter lim="800000"/>
              <a:headEnd/>
              <a:tailEnd/>
            </a:ln>
            <a:effectLst/>
          </p:spPr>
          <p:txBody>
            <a:bodyPr wrap="none" lIns="92075" tIns="46038" rIns="92075" bIns="46038">
              <a:spAutoFit/>
            </a:bodyPr>
            <a:lstStyle/>
            <a:p>
              <a:r>
                <a:rPr lang="en-US" sz="1800" b="1"/>
                <a:t>Wirfs-Brock</a:t>
              </a:r>
            </a:p>
          </p:txBody>
        </p:sp>
        <p:sp>
          <p:nvSpPr>
            <p:cNvPr id="459790" name="Rectangle 1038"/>
            <p:cNvSpPr>
              <a:spLocks noChangeArrowheads="1"/>
            </p:cNvSpPr>
            <p:nvPr/>
          </p:nvSpPr>
          <p:spPr bwMode="auto">
            <a:xfrm>
              <a:off x="4021" y="3156"/>
              <a:ext cx="934" cy="216"/>
            </a:xfrm>
            <a:prstGeom prst="rect">
              <a:avLst/>
            </a:prstGeom>
            <a:noFill/>
            <a:ln w="9525">
              <a:noFill/>
              <a:miter lim="800000"/>
              <a:headEnd/>
              <a:tailEnd/>
            </a:ln>
            <a:effectLst/>
          </p:spPr>
          <p:txBody>
            <a:bodyPr wrap="none" lIns="92075" tIns="46038" rIns="92075" bIns="46038">
              <a:spAutoFit/>
            </a:bodyPr>
            <a:lstStyle/>
            <a:p>
              <a:r>
                <a:rPr lang="en-US" sz="1600" i="1"/>
                <a:t>Responsibilities</a:t>
              </a:r>
            </a:p>
          </p:txBody>
        </p:sp>
      </p:grpSp>
      <p:grpSp>
        <p:nvGrpSpPr>
          <p:cNvPr id="6" name="Group 1039"/>
          <p:cNvGrpSpPr>
            <a:grpSpLocks/>
          </p:cNvGrpSpPr>
          <p:nvPr/>
        </p:nvGrpSpPr>
        <p:grpSpPr bwMode="auto">
          <a:xfrm>
            <a:off x="6665913" y="3321050"/>
            <a:ext cx="1676400" cy="1033463"/>
            <a:chOff x="4175" y="2073"/>
            <a:chExt cx="1067" cy="662"/>
          </a:xfrm>
        </p:grpSpPr>
        <p:sp>
          <p:nvSpPr>
            <p:cNvPr id="459792" name="Rectangle 1040"/>
            <p:cNvSpPr>
              <a:spLocks noChangeArrowheads="1"/>
            </p:cNvSpPr>
            <p:nvPr/>
          </p:nvSpPr>
          <p:spPr bwMode="auto">
            <a:xfrm>
              <a:off x="4406" y="2073"/>
              <a:ext cx="635" cy="235"/>
            </a:xfrm>
            <a:prstGeom prst="rect">
              <a:avLst/>
            </a:prstGeom>
            <a:noFill/>
            <a:ln w="9525">
              <a:noFill/>
              <a:miter lim="800000"/>
              <a:headEnd/>
              <a:tailEnd/>
            </a:ln>
            <a:effectLst/>
          </p:spPr>
          <p:txBody>
            <a:bodyPr wrap="none" lIns="92075" tIns="46038" rIns="92075" bIns="46038">
              <a:spAutoFit/>
            </a:bodyPr>
            <a:lstStyle/>
            <a:p>
              <a:r>
                <a:rPr lang="en-US" sz="1800" b="1"/>
                <a:t>Embley</a:t>
              </a:r>
            </a:p>
          </p:txBody>
        </p:sp>
        <p:sp>
          <p:nvSpPr>
            <p:cNvPr id="459793" name="Rectangle 1041"/>
            <p:cNvSpPr>
              <a:spLocks noChangeArrowheads="1"/>
            </p:cNvSpPr>
            <p:nvPr/>
          </p:nvSpPr>
          <p:spPr bwMode="auto">
            <a:xfrm>
              <a:off x="4175" y="2363"/>
              <a:ext cx="1067" cy="372"/>
            </a:xfrm>
            <a:prstGeom prst="rect">
              <a:avLst/>
            </a:prstGeom>
            <a:noFill/>
            <a:ln w="9525">
              <a:noFill/>
              <a:miter lim="800000"/>
              <a:headEnd/>
              <a:tailEnd/>
            </a:ln>
            <a:effectLst/>
          </p:spPr>
          <p:txBody>
            <a:bodyPr wrap="none" lIns="92075" tIns="46038" rIns="92075" bIns="46038">
              <a:spAutoFit/>
            </a:bodyPr>
            <a:lstStyle/>
            <a:p>
              <a:r>
                <a:rPr lang="en-US" sz="1600" i="1"/>
                <a:t>Singleton classes, </a:t>
              </a:r>
            </a:p>
            <a:p>
              <a:r>
                <a:rPr lang="en-US" sz="1600" i="1"/>
                <a:t>High-level view</a:t>
              </a:r>
            </a:p>
          </p:txBody>
        </p:sp>
      </p:grpSp>
      <p:grpSp>
        <p:nvGrpSpPr>
          <p:cNvPr id="7" name="Group 1042"/>
          <p:cNvGrpSpPr>
            <a:grpSpLocks/>
          </p:cNvGrpSpPr>
          <p:nvPr/>
        </p:nvGrpSpPr>
        <p:grpSpPr bwMode="auto">
          <a:xfrm>
            <a:off x="5033963" y="5124450"/>
            <a:ext cx="1298575" cy="788988"/>
            <a:chOff x="3137" y="3228"/>
            <a:chExt cx="826" cy="506"/>
          </a:xfrm>
        </p:grpSpPr>
        <p:sp>
          <p:nvSpPr>
            <p:cNvPr id="459795" name="Rectangle 1043"/>
            <p:cNvSpPr>
              <a:spLocks noChangeArrowheads="1"/>
            </p:cNvSpPr>
            <p:nvPr/>
          </p:nvSpPr>
          <p:spPr bwMode="auto">
            <a:xfrm>
              <a:off x="3280" y="3228"/>
              <a:ext cx="481" cy="235"/>
            </a:xfrm>
            <a:prstGeom prst="rect">
              <a:avLst/>
            </a:prstGeom>
            <a:noFill/>
            <a:ln w="9525">
              <a:noFill/>
              <a:miter lim="800000"/>
              <a:headEnd/>
              <a:tailEnd/>
            </a:ln>
            <a:effectLst/>
          </p:spPr>
          <p:txBody>
            <a:bodyPr wrap="none" lIns="92075" tIns="46038" rIns="92075" bIns="46038">
              <a:spAutoFit/>
            </a:bodyPr>
            <a:lstStyle/>
            <a:p>
              <a:r>
                <a:rPr lang="en-US" sz="1800" b="1"/>
                <a:t>Odell</a:t>
              </a:r>
            </a:p>
          </p:txBody>
        </p:sp>
        <p:sp>
          <p:nvSpPr>
            <p:cNvPr id="459796" name="Rectangle 1044"/>
            <p:cNvSpPr>
              <a:spLocks noChangeArrowheads="1"/>
            </p:cNvSpPr>
            <p:nvPr/>
          </p:nvSpPr>
          <p:spPr bwMode="auto">
            <a:xfrm>
              <a:off x="3137" y="3518"/>
              <a:ext cx="826" cy="216"/>
            </a:xfrm>
            <a:prstGeom prst="rect">
              <a:avLst/>
            </a:prstGeom>
            <a:noFill/>
            <a:ln w="9525">
              <a:noFill/>
              <a:miter lim="800000"/>
              <a:headEnd/>
              <a:tailEnd/>
            </a:ln>
            <a:effectLst/>
          </p:spPr>
          <p:txBody>
            <a:bodyPr wrap="none" lIns="92075" tIns="46038" rIns="92075" bIns="46038">
              <a:spAutoFit/>
            </a:bodyPr>
            <a:lstStyle/>
            <a:p>
              <a:r>
                <a:rPr lang="en-US" sz="1600" i="1"/>
                <a:t>Classification</a:t>
              </a:r>
            </a:p>
          </p:txBody>
        </p:sp>
      </p:grpSp>
      <p:grpSp>
        <p:nvGrpSpPr>
          <p:cNvPr id="8" name="Group 1045"/>
          <p:cNvGrpSpPr>
            <a:grpSpLocks/>
          </p:cNvGrpSpPr>
          <p:nvPr/>
        </p:nvGrpSpPr>
        <p:grpSpPr bwMode="auto">
          <a:xfrm>
            <a:off x="2946400" y="5165725"/>
            <a:ext cx="1758950" cy="784225"/>
            <a:chOff x="1809" y="3255"/>
            <a:chExt cx="1119" cy="502"/>
          </a:xfrm>
        </p:grpSpPr>
        <p:sp>
          <p:nvSpPr>
            <p:cNvPr id="459798" name="Rectangle 1046"/>
            <p:cNvSpPr>
              <a:spLocks noChangeArrowheads="1"/>
            </p:cNvSpPr>
            <p:nvPr/>
          </p:nvSpPr>
          <p:spPr bwMode="auto">
            <a:xfrm>
              <a:off x="1809" y="3255"/>
              <a:ext cx="1119" cy="235"/>
            </a:xfrm>
            <a:prstGeom prst="rect">
              <a:avLst/>
            </a:prstGeom>
            <a:noFill/>
            <a:ln w="9525">
              <a:noFill/>
              <a:miter lim="800000"/>
              <a:headEnd/>
              <a:tailEnd/>
            </a:ln>
            <a:effectLst/>
          </p:spPr>
          <p:txBody>
            <a:bodyPr wrap="none" lIns="92075" tIns="46038" rIns="92075" bIns="46038">
              <a:spAutoFit/>
            </a:bodyPr>
            <a:lstStyle/>
            <a:p>
              <a:r>
                <a:rPr lang="en-US" sz="1800" b="1"/>
                <a:t>Shlaer - Mellor</a:t>
              </a:r>
            </a:p>
          </p:txBody>
        </p:sp>
        <p:sp>
          <p:nvSpPr>
            <p:cNvPr id="459799" name="Rectangle 1047"/>
            <p:cNvSpPr>
              <a:spLocks noChangeArrowheads="1"/>
            </p:cNvSpPr>
            <p:nvPr/>
          </p:nvSpPr>
          <p:spPr bwMode="auto">
            <a:xfrm>
              <a:off x="1872" y="3542"/>
              <a:ext cx="994" cy="215"/>
            </a:xfrm>
            <a:prstGeom prst="rect">
              <a:avLst/>
            </a:prstGeom>
            <a:noFill/>
            <a:ln w="9525">
              <a:noFill/>
              <a:miter lim="800000"/>
              <a:headEnd/>
              <a:tailEnd/>
            </a:ln>
            <a:effectLst/>
          </p:spPr>
          <p:txBody>
            <a:bodyPr wrap="none" lIns="92075" tIns="46038" rIns="92075" bIns="46038">
              <a:spAutoFit/>
            </a:bodyPr>
            <a:lstStyle/>
            <a:p>
              <a:r>
                <a:rPr lang="en-US" sz="1600" i="1"/>
                <a:t>Object Lifecycles</a:t>
              </a:r>
            </a:p>
          </p:txBody>
        </p:sp>
      </p:grpSp>
      <p:grpSp>
        <p:nvGrpSpPr>
          <p:cNvPr id="9" name="Group 1048"/>
          <p:cNvGrpSpPr>
            <a:grpSpLocks/>
          </p:cNvGrpSpPr>
          <p:nvPr/>
        </p:nvGrpSpPr>
        <p:grpSpPr bwMode="auto">
          <a:xfrm>
            <a:off x="992188" y="4429125"/>
            <a:ext cx="2022475" cy="1031875"/>
            <a:chOff x="566" y="2783"/>
            <a:chExt cx="1286" cy="661"/>
          </a:xfrm>
        </p:grpSpPr>
        <p:sp>
          <p:nvSpPr>
            <p:cNvPr id="459801" name="Rectangle 1049"/>
            <p:cNvSpPr>
              <a:spLocks noChangeArrowheads="1"/>
            </p:cNvSpPr>
            <p:nvPr/>
          </p:nvSpPr>
          <p:spPr bwMode="auto">
            <a:xfrm>
              <a:off x="717" y="2783"/>
              <a:ext cx="994" cy="235"/>
            </a:xfrm>
            <a:prstGeom prst="rect">
              <a:avLst/>
            </a:prstGeom>
            <a:noFill/>
            <a:ln w="9525">
              <a:noFill/>
              <a:miter lim="800000"/>
              <a:headEnd/>
              <a:tailEnd/>
            </a:ln>
            <a:effectLst/>
          </p:spPr>
          <p:txBody>
            <a:bodyPr wrap="none" lIns="92075" tIns="46038" rIns="92075" bIns="46038">
              <a:spAutoFit/>
            </a:bodyPr>
            <a:lstStyle/>
            <a:p>
              <a:r>
                <a:rPr lang="en-US" sz="1800" b="1"/>
                <a:t>Gamma, et.al</a:t>
              </a:r>
            </a:p>
          </p:txBody>
        </p:sp>
        <p:sp>
          <p:nvSpPr>
            <p:cNvPr id="459802" name="Rectangle 1050"/>
            <p:cNvSpPr>
              <a:spLocks noChangeArrowheads="1"/>
            </p:cNvSpPr>
            <p:nvPr/>
          </p:nvSpPr>
          <p:spPr bwMode="auto">
            <a:xfrm>
              <a:off x="566" y="3072"/>
              <a:ext cx="1286" cy="372"/>
            </a:xfrm>
            <a:prstGeom prst="rect">
              <a:avLst/>
            </a:prstGeom>
            <a:noFill/>
            <a:ln w="9525">
              <a:noFill/>
              <a:miter lim="800000"/>
              <a:headEnd/>
              <a:tailEnd/>
            </a:ln>
            <a:effectLst/>
          </p:spPr>
          <p:txBody>
            <a:bodyPr wrap="none" lIns="92075" tIns="46038" rIns="92075" bIns="46038">
              <a:spAutoFit/>
            </a:bodyPr>
            <a:lstStyle/>
            <a:p>
              <a:pPr algn="ctr"/>
              <a:r>
                <a:rPr lang="en-US" sz="1600" i="1"/>
                <a:t>Frameworks, patterns,</a:t>
              </a:r>
            </a:p>
            <a:p>
              <a:pPr algn="ctr"/>
              <a:r>
                <a:rPr lang="en-US" sz="1600" i="1"/>
                <a:t>notes</a:t>
              </a:r>
            </a:p>
          </p:txBody>
        </p:sp>
      </p:grpSp>
      <p:sp>
        <p:nvSpPr>
          <p:cNvPr id="459803" name="Rectangle 1051"/>
          <p:cNvSpPr>
            <a:spLocks noChangeArrowheads="1"/>
          </p:cNvSpPr>
          <p:nvPr/>
        </p:nvSpPr>
        <p:spPr bwMode="auto">
          <a:xfrm>
            <a:off x="3894138" y="1371600"/>
            <a:ext cx="1131887" cy="457200"/>
          </a:xfrm>
          <a:prstGeom prst="rect">
            <a:avLst/>
          </a:prstGeom>
          <a:noFill/>
          <a:ln w="9525">
            <a:noFill/>
            <a:miter lim="800000"/>
            <a:headEnd/>
            <a:tailEnd/>
          </a:ln>
          <a:effectLst/>
        </p:spPr>
        <p:txBody>
          <a:bodyPr wrap="none" lIns="92075" tIns="46038" rIns="92075" bIns="46038">
            <a:spAutoFit/>
          </a:bodyPr>
          <a:lstStyle/>
          <a:p>
            <a:r>
              <a:rPr lang="en-US" sz="2400" b="1">
                <a:solidFill>
                  <a:schemeClr val="tx2"/>
                </a:solidFill>
              </a:rPr>
              <a:t>Booch</a:t>
            </a:r>
          </a:p>
        </p:txBody>
      </p:sp>
      <p:sp>
        <p:nvSpPr>
          <p:cNvPr id="459804" name="Rectangle 1052"/>
          <p:cNvSpPr>
            <a:spLocks noChangeArrowheads="1"/>
          </p:cNvSpPr>
          <p:nvPr/>
        </p:nvSpPr>
        <p:spPr bwMode="auto">
          <a:xfrm>
            <a:off x="5018088" y="1804988"/>
            <a:ext cx="1606550" cy="457200"/>
          </a:xfrm>
          <a:prstGeom prst="rect">
            <a:avLst/>
          </a:prstGeom>
          <a:noFill/>
          <a:ln w="9525">
            <a:noFill/>
            <a:miter lim="800000"/>
            <a:headEnd/>
            <a:tailEnd/>
          </a:ln>
          <a:effectLst/>
        </p:spPr>
        <p:txBody>
          <a:bodyPr wrap="none" lIns="92075" tIns="46038" rIns="92075" bIns="46038">
            <a:spAutoFit/>
          </a:bodyPr>
          <a:lstStyle/>
          <a:p>
            <a:r>
              <a:rPr lang="en-US" sz="2400" b="1">
                <a:solidFill>
                  <a:schemeClr val="tx2"/>
                </a:solidFill>
              </a:rPr>
              <a:t>Jacobson</a:t>
            </a:r>
          </a:p>
        </p:txBody>
      </p:sp>
      <p:sp>
        <p:nvSpPr>
          <p:cNvPr id="459805" name="Rectangle 1053"/>
          <p:cNvSpPr>
            <a:spLocks noChangeArrowheads="1"/>
          </p:cNvSpPr>
          <p:nvPr/>
        </p:nvSpPr>
        <p:spPr bwMode="auto">
          <a:xfrm>
            <a:off x="2336800" y="1755775"/>
            <a:ext cx="1774825" cy="457200"/>
          </a:xfrm>
          <a:prstGeom prst="rect">
            <a:avLst/>
          </a:prstGeom>
          <a:noFill/>
          <a:ln w="9525">
            <a:noFill/>
            <a:miter lim="800000"/>
            <a:headEnd/>
            <a:tailEnd/>
          </a:ln>
          <a:effectLst/>
        </p:spPr>
        <p:txBody>
          <a:bodyPr wrap="none" lIns="92075" tIns="46038" rIns="92075" bIns="46038">
            <a:spAutoFit/>
          </a:bodyPr>
          <a:lstStyle/>
          <a:p>
            <a:r>
              <a:rPr lang="en-US" sz="2400" b="1">
                <a:solidFill>
                  <a:schemeClr val="tx2"/>
                </a:solidFill>
              </a:rPr>
              <a:t>Rumbaugh</a:t>
            </a:r>
          </a:p>
        </p:txBody>
      </p:sp>
      <p:sp>
        <p:nvSpPr>
          <p:cNvPr id="459806" name="Line 1054"/>
          <p:cNvSpPr>
            <a:spLocks noChangeShapeType="1"/>
          </p:cNvSpPr>
          <p:nvPr/>
        </p:nvSpPr>
        <p:spPr bwMode="auto">
          <a:xfrm>
            <a:off x="3043238" y="2152650"/>
            <a:ext cx="612775" cy="908050"/>
          </a:xfrm>
          <a:prstGeom prst="line">
            <a:avLst/>
          </a:prstGeom>
          <a:noFill/>
          <a:ln w="38100">
            <a:solidFill>
              <a:schemeClr val="tx2"/>
            </a:solidFill>
            <a:round/>
            <a:headEnd type="none" w="sm" len="sm"/>
            <a:tailEnd type="stealth" w="med" len="lg"/>
          </a:ln>
          <a:effectLst/>
        </p:spPr>
        <p:txBody>
          <a:bodyPr wrap="none" anchor="ctr"/>
          <a:lstStyle/>
          <a:p>
            <a:endParaRPr lang="en-IN"/>
          </a:p>
        </p:txBody>
      </p:sp>
      <p:sp>
        <p:nvSpPr>
          <p:cNvPr id="459807" name="Line 1055"/>
          <p:cNvSpPr>
            <a:spLocks noChangeShapeType="1"/>
          </p:cNvSpPr>
          <p:nvPr/>
        </p:nvSpPr>
        <p:spPr bwMode="auto">
          <a:xfrm>
            <a:off x="4329113" y="1770063"/>
            <a:ext cx="14287" cy="1277937"/>
          </a:xfrm>
          <a:prstGeom prst="line">
            <a:avLst/>
          </a:prstGeom>
          <a:noFill/>
          <a:ln w="38100">
            <a:solidFill>
              <a:schemeClr val="tx2"/>
            </a:solidFill>
            <a:round/>
            <a:headEnd type="none" w="sm" len="sm"/>
            <a:tailEnd type="stealth" w="med" len="lg"/>
          </a:ln>
          <a:effectLst/>
        </p:spPr>
        <p:txBody>
          <a:bodyPr wrap="none" anchor="ctr"/>
          <a:lstStyle/>
          <a:p>
            <a:endParaRPr lang="en-IN"/>
          </a:p>
        </p:txBody>
      </p:sp>
      <p:sp>
        <p:nvSpPr>
          <p:cNvPr id="459808" name="Line 1056"/>
          <p:cNvSpPr>
            <a:spLocks noChangeShapeType="1"/>
          </p:cNvSpPr>
          <p:nvPr/>
        </p:nvSpPr>
        <p:spPr bwMode="auto">
          <a:xfrm flipH="1">
            <a:off x="4914900" y="2181225"/>
            <a:ext cx="614363" cy="879475"/>
          </a:xfrm>
          <a:prstGeom prst="line">
            <a:avLst/>
          </a:prstGeom>
          <a:noFill/>
          <a:ln w="38100">
            <a:solidFill>
              <a:schemeClr val="tx2"/>
            </a:solidFill>
            <a:round/>
            <a:headEnd type="none" w="sm" len="sm"/>
            <a:tailEnd type="stealth" w="med" len="lg"/>
          </a:ln>
          <a:effectLst/>
        </p:spPr>
        <p:txBody>
          <a:bodyPr wrap="none" anchor="ctr"/>
          <a:lstStyle/>
          <a:p>
            <a:endParaRPr lang="en-IN"/>
          </a:p>
        </p:txBody>
      </p:sp>
      <p:sp>
        <p:nvSpPr>
          <p:cNvPr id="459809" name="Line 1057"/>
          <p:cNvSpPr>
            <a:spLocks noChangeShapeType="1"/>
          </p:cNvSpPr>
          <p:nvPr/>
        </p:nvSpPr>
        <p:spPr bwMode="auto">
          <a:xfrm flipH="1">
            <a:off x="5334000" y="3005138"/>
            <a:ext cx="766763" cy="347662"/>
          </a:xfrm>
          <a:prstGeom prst="line">
            <a:avLst/>
          </a:prstGeom>
          <a:noFill/>
          <a:ln w="25400">
            <a:solidFill>
              <a:schemeClr val="tx1"/>
            </a:solidFill>
            <a:round/>
            <a:headEnd type="none" w="sm" len="sm"/>
            <a:tailEnd type="stealth" w="med" len="lg"/>
          </a:ln>
          <a:effectLst/>
        </p:spPr>
        <p:txBody>
          <a:bodyPr wrap="none" anchor="ctr"/>
          <a:lstStyle/>
          <a:p>
            <a:endParaRPr lang="en-IN"/>
          </a:p>
        </p:txBody>
      </p:sp>
      <p:sp>
        <p:nvSpPr>
          <p:cNvPr id="459810" name="Line 1058"/>
          <p:cNvSpPr>
            <a:spLocks noChangeShapeType="1"/>
          </p:cNvSpPr>
          <p:nvPr/>
        </p:nvSpPr>
        <p:spPr bwMode="auto">
          <a:xfrm flipH="1">
            <a:off x="5402263" y="3629025"/>
            <a:ext cx="1384300" cy="0"/>
          </a:xfrm>
          <a:prstGeom prst="line">
            <a:avLst/>
          </a:prstGeom>
          <a:noFill/>
          <a:ln w="25400">
            <a:solidFill>
              <a:schemeClr val="tx1"/>
            </a:solidFill>
            <a:round/>
            <a:headEnd type="none" w="sm" len="sm"/>
            <a:tailEnd type="stealth" w="med" len="lg"/>
          </a:ln>
          <a:effectLst/>
        </p:spPr>
        <p:txBody>
          <a:bodyPr wrap="none" anchor="ctr"/>
          <a:lstStyle/>
          <a:p>
            <a:endParaRPr lang="en-IN"/>
          </a:p>
        </p:txBody>
      </p:sp>
      <p:sp>
        <p:nvSpPr>
          <p:cNvPr id="459811" name="Line 1059"/>
          <p:cNvSpPr>
            <a:spLocks noChangeShapeType="1"/>
          </p:cNvSpPr>
          <p:nvPr/>
        </p:nvSpPr>
        <p:spPr bwMode="auto">
          <a:xfrm flipH="1" flipV="1">
            <a:off x="5402263" y="4025900"/>
            <a:ext cx="969962" cy="609600"/>
          </a:xfrm>
          <a:prstGeom prst="line">
            <a:avLst/>
          </a:prstGeom>
          <a:noFill/>
          <a:ln w="25400">
            <a:solidFill>
              <a:schemeClr val="tx1"/>
            </a:solidFill>
            <a:round/>
            <a:headEnd type="none" w="sm" len="sm"/>
            <a:tailEnd type="stealth" w="med" len="lg"/>
          </a:ln>
          <a:effectLst/>
        </p:spPr>
        <p:txBody>
          <a:bodyPr wrap="none" anchor="ctr"/>
          <a:lstStyle/>
          <a:p>
            <a:endParaRPr lang="en-IN"/>
          </a:p>
        </p:txBody>
      </p:sp>
      <p:sp>
        <p:nvSpPr>
          <p:cNvPr id="459812" name="Line 1060"/>
          <p:cNvSpPr>
            <a:spLocks noChangeShapeType="1"/>
          </p:cNvSpPr>
          <p:nvPr/>
        </p:nvSpPr>
        <p:spPr bwMode="auto">
          <a:xfrm flipH="1" flipV="1">
            <a:off x="4986338" y="4281488"/>
            <a:ext cx="428625" cy="793750"/>
          </a:xfrm>
          <a:prstGeom prst="line">
            <a:avLst/>
          </a:prstGeom>
          <a:noFill/>
          <a:ln w="25400">
            <a:solidFill>
              <a:schemeClr val="tx1"/>
            </a:solidFill>
            <a:round/>
            <a:headEnd type="none" w="sm" len="sm"/>
            <a:tailEnd type="stealth" w="med" len="lg"/>
          </a:ln>
          <a:effectLst/>
        </p:spPr>
        <p:txBody>
          <a:bodyPr wrap="none" anchor="ctr"/>
          <a:lstStyle/>
          <a:p>
            <a:endParaRPr lang="en-IN"/>
          </a:p>
        </p:txBody>
      </p:sp>
      <p:sp>
        <p:nvSpPr>
          <p:cNvPr id="459813" name="Line 1061"/>
          <p:cNvSpPr>
            <a:spLocks noChangeShapeType="1"/>
          </p:cNvSpPr>
          <p:nvPr/>
        </p:nvSpPr>
        <p:spPr bwMode="auto">
          <a:xfrm>
            <a:off x="2343150" y="2876550"/>
            <a:ext cx="781050" cy="400050"/>
          </a:xfrm>
          <a:prstGeom prst="line">
            <a:avLst/>
          </a:prstGeom>
          <a:noFill/>
          <a:ln w="25400">
            <a:solidFill>
              <a:schemeClr val="tx1"/>
            </a:solidFill>
            <a:round/>
            <a:headEnd type="none" w="sm" len="sm"/>
            <a:tailEnd type="stealth" w="med" len="lg"/>
          </a:ln>
          <a:effectLst/>
        </p:spPr>
        <p:txBody>
          <a:bodyPr wrap="none" anchor="ctr"/>
          <a:lstStyle/>
          <a:p>
            <a:endParaRPr lang="en-IN"/>
          </a:p>
        </p:txBody>
      </p:sp>
      <p:sp>
        <p:nvSpPr>
          <p:cNvPr id="459814" name="Line 1062"/>
          <p:cNvSpPr>
            <a:spLocks noChangeShapeType="1"/>
          </p:cNvSpPr>
          <p:nvPr/>
        </p:nvSpPr>
        <p:spPr bwMode="auto">
          <a:xfrm flipV="1">
            <a:off x="1882775" y="3698875"/>
            <a:ext cx="1358900" cy="128588"/>
          </a:xfrm>
          <a:prstGeom prst="line">
            <a:avLst/>
          </a:prstGeom>
          <a:noFill/>
          <a:ln w="25400">
            <a:solidFill>
              <a:schemeClr val="tx1"/>
            </a:solidFill>
            <a:round/>
            <a:headEnd type="none" w="sm" len="sm"/>
            <a:tailEnd type="stealth" w="med" len="lg"/>
          </a:ln>
          <a:effectLst/>
        </p:spPr>
        <p:txBody>
          <a:bodyPr wrap="none" anchor="ctr"/>
          <a:lstStyle/>
          <a:p>
            <a:endParaRPr lang="en-IN"/>
          </a:p>
        </p:txBody>
      </p:sp>
      <p:sp>
        <p:nvSpPr>
          <p:cNvPr id="459815" name="Line 1063"/>
          <p:cNvSpPr>
            <a:spLocks noChangeShapeType="1"/>
          </p:cNvSpPr>
          <p:nvPr/>
        </p:nvSpPr>
        <p:spPr bwMode="auto">
          <a:xfrm flipV="1">
            <a:off x="2927350" y="4267200"/>
            <a:ext cx="501650" cy="411163"/>
          </a:xfrm>
          <a:prstGeom prst="line">
            <a:avLst/>
          </a:prstGeom>
          <a:noFill/>
          <a:ln w="25400">
            <a:solidFill>
              <a:schemeClr val="tx1"/>
            </a:solidFill>
            <a:round/>
            <a:headEnd type="none" w="sm" len="sm"/>
            <a:tailEnd type="stealth" w="med" len="lg"/>
          </a:ln>
          <a:effectLst/>
        </p:spPr>
        <p:txBody>
          <a:bodyPr wrap="none" anchor="ctr"/>
          <a:lstStyle/>
          <a:p>
            <a:endParaRPr lang="en-IN"/>
          </a:p>
        </p:txBody>
      </p:sp>
      <p:sp>
        <p:nvSpPr>
          <p:cNvPr id="459816" name="Line 1064"/>
          <p:cNvSpPr>
            <a:spLocks noChangeShapeType="1"/>
          </p:cNvSpPr>
          <p:nvPr/>
        </p:nvSpPr>
        <p:spPr bwMode="auto">
          <a:xfrm flipV="1">
            <a:off x="3900488" y="4295775"/>
            <a:ext cx="300037" cy="793750"/>
          </a:xfrm>
          <a:prstGeom prst="line">
            <a:avLst/>
          </a:prstGeom>
          <a:noFill/>
          <a:ln w="25400">
            <a:solidFill>
              <a:schemeClr val="tx1"/>
            </a:solidFill>
            <a:round/>
            <a:headEnd type="none" w="sm" len="sm"/>
            <a:tailEnd type="stealth" w="med" len="lg"/>
          </a:ln>
          <a:effectLst/>
        </p:spPr>
        <p:txBody>
          <a:bodyPr wrap="none" anchor="ctr"/>
          <a:lstStyle/>
          <a:p>
            <a:endParaRPr lang="en-IN"/>
          </a:p>
        </p:txBody>
      </p:sp>
      <p:graphicFrame>
        <p:nvGraphicFramePr>
          <p:cNvPr id="459817" name="Object 1065"/>
          <p:cNvGraphicFramePr>
            <a:graphicFrameLocks/>
          </p:cNvGraphicFramePr>
          <p:nvPr/>
        </p:nvGraphicFramePr>
        <p:xfrm>
          <a:off x="3200400" y="3048000"/>
          <a:ext cx="2133600" cy="1200150"/>
        </p:xfrm>
        <a:graphic>
          <a:graphicData uri="http://schemas.openxmlformats.org/presentationml/2006/ole">
            <p:oleObj spid="_x0000_s224258" name="Bitmap Image" r:id="rId4" imgW="3914939" imgH="3047877" progId="PBrush">
              <p:embed/>
            </p:oleObj>
          </a:graphicData>
        </a:graphic>
      </p:graphicFrame>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33400"/>
            <a:ext cx="7696200" cy="715962"/>
          </a:xfrm>
        </p:spPr>
        <p:txBody>
          <a:bodyPr>
            <a:normAutofit/>
          </a:bodyPr>
          <a:lstStyle/>
          <a:p>
            <a:r>
              <a:rPr lang="en-US" sz="2800" b="1" dirty="0" smtClean="0"/>
              <a:t>INTERACTION</a:t>
            </a:r>
            <a:endParaRPr lang="en-US" sz="2800" b="1" dirty="0"/>
          </a:p>
        </p:txBody>
      </p:sp>
      <p:sp>
        <p:nvSpPr>
          <p:cNvPr id="3" name="Content Placeholder 2"/>
          <p:cNvSpPr>
            <a:spLocks noGrp="1"/>
          </p:cNvSpPr>
          <p:nvPr>
            <p:ph idx="1"/>
          </p:nvPr>
        </p:nvSpPr>
        <p:spPr>
          <a:xfrm>
            <a:off x="1143000" y="1371600"/>
            <a:ext cx="7696200" cy="4221163"/>
          </a:xfrm>
        </p:spPr>
        <p:txBody>
          <a:bodyPr>
            <a:noAutofit/>
          </a:bodyPr>
          <a:lstStyle/>
          <a:p>
            <a:pPr algn="just">
              <a:buClr>
                <a:schemeClr val="tx1"/>
              </a:buClr>
            </a:pPr>
            <a:r>
              <a:rPr lang="en-IN" sz="2400" dirty="0" smtClean="0">
                <a:solidFill>
                  <a:srgbClr val="0000CC"/>
                </a:solidFill>
                <a:latin typeface="Times New Roman" pitchFamily="18" charset="0"/>
                <a:cs typeface="Times New Roman" pitchFamily="18" charset="0"/>
              </a:rPr>
              <a:t>The purpose of interaction is to show the messages exchanged among objects. </a:t>
            </a:r>
          </a:p>
          <a:p>
            <a:pPr algn="just">
              <a:buClr>
                <a:schemeClr val="tx1"/>
              </a:buClr>
            </a:pPr>
            <a:r>
              <a:rPr lang="en-IN" sz="2400" dirty="0" smtClean="0">
                <a:solidFill>
                  <a:srgbClr val="0000CC"/>
                </a:solidFill>
                <a:latin typeface="Times New Roman" pitchFamily="18" charset="0"/>
                <a:cs typeface="Times New Roman" pitchFamily="18" charset="0"/>
              </a:rPr>
              <a:t>Each message is exchanged between objects in a specified context. </a:t>
            </a:r>
          </a:p>
          <a:p>
            <a:pPr algn="just">
              <a:buClr>
                <a:schemeClr val="tx1"/>
              </a:buClr>
            </a:pPr>
            <a:r>
              <a:rPr lang="en-IN" sz="2400" dirty="0" smtClean="0">
                <a:solidFill>
                  <a:srgbClr val="0000CC"/>
                </a:solidFill>
                <a:latin typeface="Times New Roman" pitchFamily="18" charset="0"/>
                <a:cs typeface="Times New Roman" pitchFamily="18" charset="0"/>
              </a:rPr>
              <a:t>Interaction represents the dynamic </a:t>
            </a:r>
            <a:r>
              <a:rPr lang="en-IN" sz="2400" dirty="0" err="1" smtClean="0">
                <a:solidFill>
                  <a:srgbClr val="0000CC"/>
                </a:solidFill>
                <a:latin typeface="Times New Roman" pitchFamily="18" charset="0"/>
                <a:cs typeface="Times New Roman" pitchFamily="18" charset="0"/>
              </a:rPr>
              <a:t>behavior</a:t>
            </a:r>
            <a:r>
              <a:rPr lang="en-IN" sz="2400" dirty="0" smtClean="0">
                <a:solidFill>
                  <a:srgbClr val="0000CC"/>
                </a:solidFill>
                <a:latin typeface="Times New Roman" pitchFamily="18" charset="0"/>
                <a:cs typeface="Times New Roman" pitchFamily="18" charset="0"/>
              </a:rPr>
              <a:t> of the system. </a:t>
            </a:r>
          </a:p>
          <a:p>
            <a:pPr algn="just">
              <a:buClr>
                <a:schemeClr val="tx1"/>
              </a:buClr>
            </a:pPr>
            <a:r>
              <a:rPr lang="en-IN" sz="2400" dirty="0" smtClean="0">
                <a:solidFill>
                  <a:srgbClr val="0000CC"/>
                </a:solidFill>
                <a:latin typeface="Times New Roman" pitchFamily="18" charset="0"/>
                <a:cs typeface="Times New Roman" pitchFamily="18" charset="0"/>
              </a:rPr>
              <a:t>It shows the flow of control across objects. </a:t>
            </a:r>
          </a:p>
          <a:p>
            <a:pPr algn="just">
              <a:buClr>
                <a:schemeClr val="tx1"/>
              </a:buClr>
            </a:pPr>
            <a:r>
              <a:rPr lang="en-IN" sz="2400" dirty="0" smtClean="0">
                <a:solidFill>
                  <a:srgbClr val="0000CC"/>
                </a:solidFill>
                <a:latin typeface="Times New Roman" pitchFamily="18" charset="0"/>
                <a:cs typeface="Times New Roman" pitchFamily="18" charset="0"/>
              </a:rPr>
              <a:t>It is represented by an arrow with the message name exchanged between the objects and it is shown as follows. </a:t>
            </a:r>
            <a:endParaRPr lang="en-US" sz="2400" dirty="0" smtClean="0">
              <a:solidFill>
                <a:srgbClr val="0000CC"/>
              </a:solidFill>
              <a:latin typeface="Times New Roman" pitchFamily="18" charset="0"/>
              <a:cs typeface="Times New Roman" pitchFamily="18" charset="0"/>
            </a:endParaRPr>
          </a:p>
          <a:p>
            <a:pPr algn="just">
              <a:buClr>
                <a:schemeClr val="tx1"/>
              </a:buClr>
            </a:pPr>
            <a:endParaRPr lang="en-US" sz="2400" dirty="0">
              <a:solidFill>
                <a:srgbClr val="0000CC"/>
              </a:solidFill>
              <a:latin typeface="Times New Roman" pitchFamily="18" charset="0"/>
              <a:cs typeface="Times New Roman" pitchFamily="18" charset="0"/>
            </a:endParaRPr>
          </a:p>
        </p:txBody>
      </p:sp>
      <p:sp>
        <p:nvSpPr>
          <p:cNvPr id="727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Slide Number Placeholder 5"/>
          <p:cNvSpPr>
            <a:spLocks noGrp="1"/>
          </p:cNvSpPr>
          <p:nvPr>
            <p:ph type="sldNum" sz="quarter" idx="12"/>
          </p:nvPr>
        </p:nvSpPr>
        <p:spPr/>
        <p:txBody>
          <a:bodyPr/>
          <a:lstStyle/>
          <a:p>
            <a:fld id="{310461EF-B5FB-484D-BE3D-B56FBB876309}"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rgbClr val="4F271C">
                    <a:satMod val="130000"/>
                  </a:srgbClr>
                </a:solidFill>
              </a:rPr>
              <a:t>INTERACTION EXAMPLE</a:t>
            </a:r>
            <a:endParaRPr lang="en-IN" dirty="0"/>
          </a:p>
        </p:txBody>
      </p:sp>
      <p:sp>
        <p:nvSpPr>
          <p:cNvPr id="4" name="Slide Number Placeholder 3"/>
          <p:cNvSpPr>
            <a:spLocks noGrp="1"/>
          </p:cNvSpPr>
          <p:nvPr>
            <p:ph type="sldNum" sz="quarter" idx="12"/>
          </p:nvPr>
        </p:nvSpPr>
        <p:spPr/>
        <p:txBody>
          <a:bodyPr/>
          <a:lstStyle/>
          <a:p>
            <a:fld id="{310461EF-B5FB-484D-BE3D-B56FBB876309}" type="slidenum">
              <a:rPr lang="en-US" smtClean="0"/>
              <a:pPr/>
              <a:t>31</a:t>
            </a:fld>
            <a:endParaRPr lang="en-US"/>
          </a:p>
        </p:txBody>
      </p:sp>
      <p:graphicFrame>
        <p:nvGraphicFramePr>
          <p:cNvPr id="137218" name="Object 2"/>
          <p:cNvGraphicFramePr>
            <a:graphicFrameLocks noChangeAspect="1"/>
          </p:cNvGraphicFramePr>
          <p:nvPr>
            <p:ph idx="1"/>
          </p:nvPr>
        </p:nvGraphicFramePr>
        <p:xfrm>
          <a:off x="1905000" y="2362200"/>
          <a:ext cx="4724400" cy="1443038"/>
        </p:xfrm>
        <a:graphic>
          <a:graphicData uri="http://schemas.openxmlformats.org/presentationml/2006/ole">
            <p:oleObj spid="_x0000_s137218" r:id="rId3" imgW="906192" imgH="370889" progId="Visio.Drawing.11">
              <p:embed/>
            </p:oleObj>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457200"/>
            <a:ext cx="7391400" cy="639762"/>
          </a:xfrm>
        </p:spPr>
        <p:txBody>
          <a:bodyPr>
            <a:normAutofit/>
          </a:bodyPr>
          <a:lstStyle/>
          <a:p>
            <a:r>
              <a:rPr lang="en-US" sz="2800" b="1" dirty="0" smtClean="0"/>
              <a:t>STATE MACHINE</a:t>
            </a:r>
            <a:endParaRPr lang="en-US" sz="2800" b="1" dirty="0"/>
          </a:p>
        </p:txBody>
      </p:sp>
      <p:sp>
        <p:nvSpPr>
          <p:cNvPr id="3" name="Content Placeholder 2"/>
          <p:cNvSpPr>
            <a:spLocks noGrp="1"/>
          </p:cNvSpPr>
          <p:nvPr>
            <p:ph idx="1"/>
          </p:nvPr>
        </p:nvSpPr>
        <p:spPr>
          <a:xfrm>
            <a:off x="1219200" y="1295400"/>
            <a:ext cx="7620000" cy="4525963"/>
          </a:xfrm>
        </p:spPr>
        <p:txBody>
          <a:bodyPr>
            <a:noAutofit/>
          </a:bodyPr>
          <a:lstStyle/>
          <a:p>
            <a:pPr algn="just">
              <a:buClr>
                <a:schemeClr val="tx1"/>
              </a:buClr>
            </a:pPr>
            <a:r>
              <a:rPr lang="en-IN" sz="2400" dirty="0" smtClean="0">
                <a:solidFill>
                  <a:srgbClr val="0000CC"/>
                </a:solidFill>
                <a:latin typeface="Times New Roman" pitchFamily="18" charset="0"/>
                <a:cs typeface="Times New Roman" pitchFamily="18" charset="0"/>
              </a:rPr>
              <a:t>State machine represents the </a:t>
            </a:r>
            <a:r>
              <a:rPr lang="en-IN" sz="2400" dirty="0" err="1" smtClean="0">
                <a:solidFill>
                  <a:srgbClr val="0000CC"/>
                </a:solidFill>
                <a:latin typeface="Times New Roman" pitchFamily="18" charset="0"/>
                <a:cs typeface="Times New Roman" pitchFamily="18" charset="0"/>
              </a:rPr>
              <a:t>behavior</a:t>
            </a:r>
            <a:r>
              <a:rPr lang="en-IN" sz="2400" dirty="0" smtClean="0">
                <a:solidFill>
                  <a:srgbClr val="0000CC"/>
                </a:solidFill>
                <a:latin typeface="Times New Roman" pitchFamily="18" charset="0"/>
                <a:cs typeface="Times New Roman" pitchFamily="18" charset="0"/>
              </a:rPr>
              <a:t> of an object during its lifetime. </a:t>
            </a:r>
          </a:p>
          <a:p>
            <a:pPr algn="just">
              <a:buClr>
                <a:schemeClr val="tx1"/>
              </a:buClr>
            </a:pPr>
            <a:r>
              <a:rPr lang="en-IN" sz="2400" dirty="0" smtClean="0">
                <a:solidFill>
                  <a:srgbClr val="0000CC"/>
                </a:solidFill>
                <a:latin typeface="Times New Roman" pitchFamily="18" charset="0"/>
                <a:cs typeface="Times New Roman" pitchFamily="18" charset="0"/>
              </a:rPr>
              <a:t>The state machine describes the single snapshot of the execution of a system where objects interact with each other. </a:t>
            </a:r>
          </a:p>
          <a:p>
            <a:pPr algn="just">
              <a:buClr>
                <a:schemeClr val="tx1"/>
              </a:buClr>
            </a:pPr>
            <a:r>
              <a:rPr lang="en-IN" sz="2400" dirty="0" smtClean="0">
                <a:solidFill>
                  <a:srgbClr val="0000CC"/>
                </a:solidFill>
                <a:latin typeface="Times New Roman" pitchFamily="18" charset="0"/>
                <a:cs typeface="Times New Roman" pitchFamily="18" charset="0"/>
              </a:rPr>
              <a:t>The state machine has events and states.</a:t>
            </a:r>
          </a:p>
          <a:p>
            <a:pPr algn="just">
              <a:buClr>
                <a:schemeClr val="tx1"/>
              </a:buClr>
            </a:pPr>
            <a:r>
              <a:rPr lang="en-IN" sz="2400" dirty="0" smtClean="0">
                <a:solidFill>
                  <a:srgbClr val="0000CC"/>
                </a:solidFill>
                <a:latin typeface="Times New Roman" pitchFamily="18" charset="0"/>
                <a:cs typeface="Times New Roman" pitchFamily="18" charset="0"/>
              </a:rPr>
              <a:t>A state is drawn as a rectangle with rounded corners. The transitions between states are shown through arrows with the actions performed by objects.</a:t>
            </a:r>
          </a:p>
          <a:p>
            <a:pPr algn="just">
              <a:buClr>
                <a:schemeClr val="tx1"/>
              </a:buClr>
            </a:pPr>
            <a:endParaRPr lang="en-US" sz="2400" dirty="0">
              <a:solidFill>
                <a:srgbClr val="0000CC"/>
              </a:solidFill>
              <a:latin typeface="Times New Roman" pitchFamily="18" charset="0"/>
              <a:cs typeface="Times New Roman" pitchFamily="18" charset="0"/>
            </a:endParaRPr>
          </a:p>
        </p:txBody>
      </p:sp>
      <p:sp>
        <p:nvSpPr>
          <p:cNvPr id="737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Slide Number Placeholder 5"/>
          <p:cNvSpPr>
            <a:spLocks noGrp="1"/>
          </p:cNvSpPr>
          <p:nvPr>
            <p:ph type="sldNum" sz="quarter" idx="12"/>
          </p:nvPr>
        </p:nvSpPr>
        <p:spPr/>
        <p:txBody>
          <a:bodyPr/>
          <a:lstStyle/>
          <a:p>
            <a:fld id="{310461EF-B5FB-484D-BE3D-B56FBB876309}"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rgbClr val="4F271C">
                    <a:satMod val="130000"/>
                  </a:srgbClr>
                </a:solidFill>
              </a:rPr>
              <a:t>STATE MACHINE</a:t>
            </a:r>
            <a:endParaRPr lang="en-IN" dirty="0"/>
          </a:p>
        </p:txBody>
      </p:sp>
      <p:sp>
        <p:nvSpPr>
          <p:cNvPr id="4" name="Slide Number Placeholder 3"/>
          <p:cNvSpPr>
            <a:spLocks noGrp="1"/>
          </p:cNvSpPr>
          <p:nvPr>
            <p:ph type="sldNum" sz="quarter" idx="12"/>
          </p:nvPr>
        </p:nvSpPr>
        <p:spPr/>
        <p:txBody>
          <a:bodyPr/>
          <a:lstStyle/>
          <a:p>
            <a:fld id="{310461EF-B5FB-484D-BE3D-B56FBB876309}" type="slidenum">
              <a:rPr lang="en-US" smtClean="0"/>
              <a:pPr/>
              <a:t>33</a:t>
            </a:fld>
            <a:endParaRPr lang="en-US"/>
          </a:p>
        </p:txBody>
      </p:sp>
      <p:graphicFrame>
        <p:nvGraphicFramePr>
          <p:cNvPr id="138242" name="Object 2"/>
          <p:cNvGraphicFramePr>
            <a:graphicFrameLocks noChangeAspect="1"/>
          </p:cNvGraphicFramePr>
          <p:nvPr/>
        </p:nvGraphicFramePr>
        <p:xfrm>
          <a:off x="1447800" y="3200400"/>
          <a:ext cx="7086600" cy="2133600"/>
        </p:xfrm>
        <a:graphic>
          <a:graphicData uri="http://schemas.openxmlformats.org/presentationml/2006/ole">
            <p:oleObj spid="_x0000_s138242" r:id="rId3" imgW="2104189" imgH="446200" progId="Visio.Drawing.11">
              <p:embed/>
            </p:oleObj>
          </a:graphicData>
        </a:graphic>
      </p:graphicFrame>
      <p:sp>
        <p:nvSpPr>
          <p:cNvPr id="6" name="Rectangle 5"/>
          <p:cNvSpPr/>
          <p:nvPr/>
        </p:nvSpPr>
        <p:spPr>
          <a:xfrm>
            <a:off x="1295400" y="1981200"/>
            <a:ext cx="7391400" cy="1200329"/>
          </a:xfrm>
          <a:prstGeom prst="rect">
            <a:avLst/>
          </a:prstGeom>
        </p:spPr>
        <p:txBody>
          <a:bodyPr wrap="square">
            <a:spAutoFit/>
          </a:bodyPr>
          <a:lstStyle/>
          <a:p>
            <a:pPr algn="just">
              <a:buClr>
                <a:schemeClr val="tx1"/>
              </a:buClr>
            </a:pPr>
            <a:r>
              <a:rPr lang="en-IN" sz="2400" dirty="0" smtClean="0">
                <a:solidFill>
                  <a:srgbClr val="0000CC"/>
                </a:solidFill>
                <a:latin typeface="Times New Roman" pitchFamily="18" charset="0"/>
                <a:cs typeface="Times New Roman" pitchFamily="18" charset="0"/>
              </a:rPr>
              <a:t>The following example shows the state machine in which an </a:t>
            </a:r>
            <a:r>
              <a:rPr lang="en-IN" sz="2400" i="1" dirty="0" smtClean="0">
                <a:solidFill>
                  <a:srgbClr val="0000CC"/>
                </a:solidFill>
                <a:latin typeface="Times New Roman" pitchFamily="18" charset="0"/>
                <a:cs typeface="Times New Roman" pitchFamily="18" charset="0"/>
              </a:rPr>
              <a:t>Idle</a:t>
            </a:r>
            <a:r>
              <a:rPr lang="en-IN" sz="2400" dirty="0" smtClean="0">
                <a:solidFill>
                  <a:srgbClr val="0000CC"/>
                </a:solidFill>
                <a:latin typeface="Times New Roman" pitchFamily="18" charset="0"/>
                <a:cs typeface="Times New Roman" pitchFamily="18" charset="0"/>
              </a:rPr>
              <a:t> computer machine moves to the </a:t>
            </a:r>
            <a:r>
              <a:rPr lang="en-IN" sz="2400" i="1" dirty="0" smtClean="0">
                <a:solidFill>
                  <a:srgbClr val="0000CC"/>
                </a:solidFill>
                <a:latin typeface="Times New Roman" pitchFamily="18" charset="0"/>
                <a:cs typeface="Times New Roman" pitchFamily="18" charset="0"/>
              </a:rPr>
              <a:t>Booting</a:t>
            </a:r>
            <a:r>
              <a:rPr lang="en-IN" sz="2400" dirty="0" smtClean="0">
                <a:solidFill>
                  <a:srgbClr val="0000CC"/>
                </a:solidFill>
                <a:latin typeface="Times New Roman" pitchFamily="18" charset="0"/>
                <a:cs typeface="Times New Roman" pitchFamily="18" charset="0"/>
              </a:rPr>
              <a:t> state as you switch it on.  </a:t>
            </a:r>
            <a:endParaRPr lang="en-US" sz="2400" dirty="0" smtClean="0">
              <a:solidFill>
                <a:srgbClr val="0000CC"/>
              </a:solidFill>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1143000"/>
          </a:xfrm>
        </p:spPr>
        <p:txBody>
          <a:bodyPr>
            <a:normAutofit/>
          </a:bodyPr>
          <a:lstStyle/>
          <a:p>
            <a:r>
              <a:rPr lang="en-US" sz="2800" b="1" dirty="0" smtClean="0"/>
              <a:t>NOTE</a:t>
            </a:r>
            <a:endParaRPr lang="en-US" sz="2800" b="1" dirty="0"/>
          </a:p>
        </p:txBody>
      </p:sp>
      <p:sp>
        <p:nvSpPr>
          <p:cNvPr id="3" name="Content Placeholder 2"/>
          <p:cNvSpPr>
            <a:spLocks noGrp="1"/>
          </p:cNvSpPr>
          <p:nvPr>
            <p:ph idx="1"/>
          </p:nvPr>
        </p:nvSpPr>
        <p:spPr>
          <a:xfrm>
            <a:off x="1219200" y="1600201"/>
            <a:ext cx="7772400" cy="2133600"/>
          </a:xfrm>
        </p:spPr>
        <p:txBody>
          <a:bodyPr>
            <a:noAutofit/>
          </a:bodyPr>
          <a:lstStyle/>
          <a:p>
            <a:pPr algn="just">
              <a:buClr>
                <a:schemeClr val="tx1"/>
              </a:buClr>
            </a:pPr>
            <a:r>
              <a:rPr lang="en-IN" sz="2400" dirty="0" smtClean="0">
                <a:solidFill>
                  <a:srgbClr val="0000CC"/>
                </a:solidFill>
                <a:latin typeface="Times New Roman" pitchFamily="18" charset="0"/>
                <a:cs typeface="Times New Roman" pitchFamily="18" charset="0"/>
              </a:rPr>
              <a:t>A note is used to provide comments. </a:t>
            </a:r>
            <a:r>
              <a:rPr lang="en-US" sz="2400" dirty="0" smtClean="0">
                <a:solidFill>
                  <a:srgbClr val="0000CC"/>
                </a:solidFill>
                <a:latin typeface="Times New Roman" pitchFamily="18" charset="0"/>
                <a:cs typeface="Times New Roman" pitchFamily="18" charset="0"/>
              </a:rPr>
              <a:t>Textual information such as a comment, constraint definition, or method body in UML diagrams can be described through notes.  </a:t>
            </a:r>
          </a:p>
          <a:p>
            <a:pPr algn="just">
              <a:buClr>
                <a:schemeClr val="tx1"/>
              </a:buClr>
            </a:pPr>
            <a:r>
              <a:rPr lang="en-US" sz="2400" dirty="0" smtClean="0">
                <a:solidFill>
                  <a:srgbClr val="0000CC"/>
                </a:solidFill>
                <a:latin typeface="Times New Roman" pitchFamily="18" charset="0"/>
                <a:cs typeface="Times New Roman" pitchFamily="18" charset="0"/>
              </a:rPr>
              <a:t>Notes are depicted by a rectangle with the top-right corner folded over. </a:t>
            </a:r>
          </a:p>
          <a:p>
            <a:pPr algn="just">
              <a:buClr>
                <a:schemeClr val="tx1"/>
              </a:buClr>
            </a:pPr>
            <a:r>
              <a:rPr lang="en-US" sz="2400" dirty="0" smtClean="0">
                <a:solidFill>
                  <a:srgbClr val="0000CC"/>
                </a:solidFill>
                <a:latin typeface="Times New Roman" pitchFamily="18" charset="0"/>
                <a:cs typeface="Times New Roman" pitchFamily="18" charset="0"/>
              </a:rPr>
              <a:t>A note is illustrated as follows.  </a:t>
            </a:r>
          </a:p>
          <a:p>
            <a:pPr>
              <a:buClr>
                <a:schemeClr val="tx1"/>
              </a:buClr>
            </a:pPr>
            <a:endParaRPr lang="en-US" sz="2400" dirty="0">
              <a:solidFill>
                <a:srgbClr val="0000CC"/>
              </a:solidFill>
              <a:latin typeface="Times New Roman" pitchFamily="18" charset="0"/>
              <a:cs typeface="Times New Roman" pitchFamily="18" charset="0"/>
            </a:endParaRPr>
          </a:p>
        </p:txBody>
      </p:sp>
      <p:sp>
        <p:nvSpPr>
          <p:cNvPr id="747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4753" name="Object 1"/>
          <p:cNvGraphicFramePr>
            <a:graphicFrameLocks noChangeAspect="1"/>
          </p:cNvGraphicFramePr>
          <p:nvPr/>
        </p:nvGraphicFramePr>
        <p:xfrm>
          <a:off x="3048000" y="4495800"/>
          <a:ext cx="4495800" cy="1676400"/>
        </p:xfrm>
        <a:graphic>
          <a:graphicData uri="http://schemas.openxmlformats.org/presentationml/2006/ole">
            <p:oleObj spid="_x0000_s74753" r:id="rId3" imgW="1172893" imgH="491819" progId="Visio.Drawing.11">
              <p:embed/>
            </p:oleObj>
          </a:graphicData>
        </a:graphic>
      </p:graphicFrame>
      <p:sp>
        <p:nvSpPr>
          <p:cNvPr id="6" name="Slide Number Placeholder 5"/>
          <p:cNvSpPr>
            <a:spLocks noGrp="1"/>
          </p:cNvSpPr>
          <p:nvPr>
            <p:ph type="sldNum" sz="quarter" idx="12"/>
          </p:nvPr>
        </p:nvSpPr>
        <p:spPr/>
        <p:txBody>
          <a:bodyPr/>
          <a:lstStyle/>
          <a:p>
            <a:fld id="{310461EF-B5FB-484D-BE3D-B56FBB876309}" type="slidenum">
              <a:rPr lang="en-US" smtClean="0"/>
              <a:pPr/>
              <a:t>34</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4F271C">
                    <a:satMod val="130000"/>
                  </a:srgbClr>
                </a:solidFill>
              </a:rPr>
              <a:t>EVOLUTION OF UML</a:t>
            </a:r>
            <a:endParaRPr lang="en-IN" sz="3200" dirty="0"/>
          </a:p>
        </p:txBody>
      </p:sp>
      <p:sp>
        <p:nvSpPr>
          <p:cNvPr id="3" name="Content Placeholder 2"/>
          <p:cNvSpPr>
            <a:spLocks noGrp="1"/>
          </p:cNvSpPr>
          <p:nvPr>
            <p:ph idx="1"/>
          </p:nvPr>
        </p:nvSpPr>
        <p:spPr>
          <a:xfrm>
            <a:off x="1447800" y="1295400"/>
            <a:ext cx="7498080" cy="4800600"/>
          </a:xfrm>
        </p:spPr>
        <p:txBody>
          <a:bodyPr>
            <a:noAutofit/>
          </a:bodyPr>
          <a:lstStyle/>
          <a:p>
            <a:pPr algn="just">
              <a:spcBef>
                <a:spcPts val="0"/>
              </a:spcBef>
              <a:buClr>
                <a:schemeClr val="tx1"/>
              </a:buClr>
            </a:pPr>
            <a:r>
              <a:rPr lang="en-US" sz="2400" dirty="0" smtClean="0">
                <a:solidFill>
                  <a:srgbClr val="0000CC"/>
                </a:solidFill>
                <a:latin typeface="Times New Roman" pitchFamily="18" charset="0"/>
                <a:cs typeface="Times New Roman" pitchFamily="18" charset="0"/>
              </a:rPr>
              <a:t>There are three methods of UML.</a:t>
            </a:r>
          </a:p>
          <a:p>
            <a:pPr lvl="0" algn="just">
              <a:spcBef>
                <a:spcPts val="0"/>
              </a:spcBef>
              <a:buClr>
                <a:schemeClr val="tx1"/>
              </a:buClr>
            </a:pPr>
            <a:r>
              <a:rPr lang="en-IN" sz="2400" i="1" dirty="0" smtClean="0">
                <a:solidFill>
                  <a:srgbClr val="0000CC"/>
                </a:solidFill>
                <a:latin typeface="Times New Roman" pitchFamily="18" charset="0"/>
                <a:cs typeface="Times New Roman" pitchFamily="18" charset="0"/>
              </a:rPr>
              <a:t>The </a:t>
            </a:r>
            <a:r>
              <a:rPr lang="en-IN" sz="2400" i="1" dirty="0" err="1" smtClean="0">
                <a:solidFill>
                  <a:srgbClr val="0000CC"/>
                </a:solidFill>
                <a:latin typeface="Times New Roman" pitchFamily="18" charset="0"/>
                <a:cs typeface="Times New Roman" pitchFamily="18" charset="0"/>
              </a:rPr>
              <a:t>Booch</a:t>
            </a:r>
            <a:r>
              <a:rPr lang="en-IN" sz="2400" i="1" dirty="0" smtClean="0">
                <a:solidFill>
                  <a:srgbClr val="0000CC"/>
                </a:solidFill>
                <a:latin typeface="Times New Roman" pitchFamily="18" charset="0"/>
                <a:cs typeface="Times New Roman" pitchFamily="18" charset="0"/>
              </a:rPr>
              <a:t> Method:</a:t>
            </a:r>
            <a:r>
              <a:rPr lang="en-IN" sz="2400" dirty="0" smtClean="0">
                <a:solidFill>
                  <a:srgbClr val="0000CC"/>
                </a:solidFill>
                <a:latin typeface="Times New Roman" pitchFamily="18" charset="0"/>
                <a:cs typeface="Times New Roman" pitchFamily="18" charset="0"/>
              </a:rPr>
              <a:t> It was developed by Grady </a:t>
            </a:r>
            <a:r>
              <a:rPr lang="en-IN" sz="2400" dirty="0" err="1" smtClean="0">
                <a:solidFill>
                  <a:srgbClr val="0000CC"/>
                </a:solidFill>
                <a:latin typeface="Times New Roman" pitchFamily="18" charset="0"/>
                <a:cs typeface="Times New Roman" pitchFamily="18" charset="0"/>
              </a:rPr>
              <a:t>Booch</a:t>
            </a:r>
            <a:r>
              <a:rPr lang="en-IN" sz="2400" dirty="0" smtClean="0">
                <a:solidFill>
                  <a:srgbClr val="0000CC"/>
                </a:solidFill>
                <a:latin typeface="Times New Roman" pitchFamily="18" charset="0"/>
                <a:cs typeface="Times New Roman" pitchFamily="18" charset="0"/>
              </a:rPr>
              <a:t>. </a:t>
            </a:r>
          </a:p>
          <a:p>
            <a:pPr lvl="1" algn="just">
              <a:spcBef>
                <a:spcPts val="0"/>
              </a:spcBef>
              <a:buClr>
                <a:schemeClr val="tx1"/>
              </a:buClr>
            </a:pPr>
            <a:r>
              <a:rPr lang="en-IN" sz="2000" dirty="0" smtClean="0">
                <a:solidFill>
                  <a:srgbClr val="0000CC"/>
                </a:solidFill>
                <a:latin typeface="Times New Roman" pitchFamily="18" charset="0"/>
                <a:cs typeface="Times New Roman" pitchFamily="18" charset="0"/>
              </a:rPr>
              <a:t>This approach was excellent for design and implementation of projects. </a:t>
            </a:r>
            <a:r>
              <a:rPr lang="en-IN" sz="2000" dirty="0" err="1" smtClean="0">
                <a:solidFill>
                  <a:srgbClr val="0000CC"/>
                </a:solidFill>
                <a:latin typeface="Times New Roman" pitchFamily="18" charset="0"/>
                <a:cs typeface="Times New Roman" pitchFamily="18" charset="0"/>
              </a:rPr>
              <a:t>Booch</a:t>
            </a:r>
            <a:r>
              <a:rPr lang="en-IN" sz="2000" dirty="0" smtClean="0">
                <a:solidFill>
                  <a:srgbClr val="0000CC"/>
                </a:solidFill>
                <a:latin typeface="Times New Roman" pitchFamily="18" charset="0"/>
                <a:cs typeface="Times New Roman" pitchFamily="18" charset="0"/>
              </a:rPr>
              <a:t> was a primary player in the development of object-oriented technique and primarily he was working in </a:t>
            </a:r>
            <a:r>
              <a:rPr lang="en-IN" sz="2000" dirty="0" err="1" smtClean="0">
                <a:solidFill>
                  <a:srgbClr val="0000CC"/>
                </a:solidFill>
                <a:latin typeface="Times New Roman" pitchFamily="18" charset="0"/>
                <a:cs typeface="Times New Roman" pitchFamily="18" charset="0"/>
              </a:rPr>
              <a:t>Ada</a:t>
            </a:r>
            <a:r>
              <a:rPr lang="en-IN" sz="2000" dirty="0" smtClean="0">
                <a:solidFill>
                  <a:srgbClr val="0000CC"/>
                </a:solidFill>
                <a:latin typeface="Times New Roman" pitchFamily="18" charset="0"/>
                <a:cs typeface="Times New Roman" pitchFamily="18" charset="0"/>
              </a:rPr>
              <a:t> language. </a:t>
            </a:r>
            <a:endParaRPr lang="en-US" sz="2000" dirty="0" smtClean="0">
              <a:solidFill>
                <a:srgbClr val="0000CC"/>
              </a:solidFill>
              <a:latin typeface="Times New Roman" pitchFamily="18" charset="0"/>
              <a:cs typeface="Times New Roman" pitchFamily="18" charset="0"/>
            </a:endParaRPr>
          </a:p>
          <a:p>
            <a:pPr algn="just">
              <a:spcBef>
                <a:spcPts val="0"/>
              </a:spcBef>
              <a:buClr>
                <a:schemeClr val="tx1"/>
              </a:buClr>
            </a:pPr>
            <a:r>
              <a:rPr lang="en-IN" sz="2400" dirty="0" smtClean="0">
                <a:solidFill>
                  <a:srgbClr val="0000CC"/>
                </a:solidFill>
                <a:latin typeface="Times New Roman" pitchFamily="18" charset="0"/>
                <a:cs typeface="Times New Roman" pitchFamily="18" charset="0"/>
              </a:rPr>
              <a:t> </a:t>
            </a:r>
            <a:r>
              <a:rPr lang="en-IN" sz="2400" i="1" dirty="0" smtClean="0">
                <a:solidFill>
                  <a:srgbClr val="0000CC"/>
                </a:solidFill>
                <a:latin typeface="Times New Roman" pitchFamily="18" charset="0"/>
                <a:cs typeface="Times New Roman" pitchFamily="18" charset="0"/>
              </a:rPr>
              <a:t>The OMT (Object </a:t>
            </a:r>
            <a:r>
              <a:rPr lang="en-IN" sz="2400" i="1" dirty="0" err="1" smtClean="0">
                <a:solidFill>
                  <a:srgbClr val="0000CC"/>
                </a:solidFill>
                <a:latin typeface="Times New Roman" pitchFamily="18" charset="0"/>
                <a:cs typeface="Times New Roman" pitchFamily="18" charset="0"/>
              </a:rPr>
              <a:t>Modeling</a:t>
            </a:r>
            <a:r>
              <a:rPr lang="en-IN" sz="2400" i="1" dirty="0" smtClean="0">
                <a:solidFill>
                  <a:srgbClr val="0000CC"/>
                </a:solidFill>
                <a:latin typeface="Times New Roman" pitchFamily="18" charset="0"/>
                <a:cs typeface="Times New Roman" pitchFamily="18" charset="0"/>
              </a:rPr>
              <a:t> Technique):</a:t>
            </a:r>
            <a:r>
              <a:rPr lang="en-IN" sz="2400" dirty="0" smtClean="0">
                <a:solidFill>
                  <a:srgbClr val="0000CC"/>
                </a:solidFill>
                <a:latin typeface="Times New Roman" pitchFamily="18" charset="0"/>
                <a:cs typeface="Times New Roman" pitchFamily="18" charset="0"/>
              </a:rPr>
              <a:t> This technique was explored by J. </a:t>
            </a:r>
            <a:r>
              <a:rPr lang="en-IN" sz="2400" dirty="0" err="1" smtClean="0">
                <a:solidFill>
                  <a:srgbClr val="0000CC"/>
                </a:solidFill>
                <a:latin typeface="Times New Roman" pitchFamily="18" charset="0"/>
                <a:cs typeface="Times New Roman" pitchFamily="18" charset="0"/>
              </a:rPr>
              <a:t>Rambaugh</a:t>
            </a:r>
            <a:r>
              <a:rPr lang="en-IN" sz="2400" dirty="0" smtClean="0">
                <a:solidFill>
                  <a:srgbClr val="0000CC"/>
                </a:solidFill>
                <a:latin typeface="Times New Roman" pitchFamily="18" charset="0"/>
                <a:cs typeface="Times New Roman" pitchFamily="18" charset="0"/>
              </a:rPr>
              <a:t> et al. </a:t>
            </a:r>
          </a:p>
          <a:p>
            <a:pPr lvl="1" algn="just">
              <a:spcBef>
                <a:spcPts val="0"/>
              </a:spcBef>
              <a:buClr>
                <a:schemeClr val="tx1"/>
              </a:buClr>
            </a:pPr>
            <a:r>
              <a:rPr lang="en-IN" sz="2000" dirty="0" smtClean="0">
                <a:solidFill>
                  <a:srgbClr val="0000CC"/>
                </a:solidFill>
                <a:latin typeface="Times New Roman" pitchFamily="18" charset="0"/>
                <a:cs typeface="Times New Roman" pitchFamily="18" charset="0"/>
              </a:rPr>
              <a:t>This was most suitable for analysis and data intensive information systems.</a:t>
            </a:r>
            <a:endParaRPr lang="en-US" sz="2000" dirty="0" smtClean="0">
              <a:solidFill>
                <a:srgbClr val="0000CC"/>
              </a:solidFill>
              <a:latin typeface="Times New Roman" pitchFamily="18" charset="0"/>
              <a:cs typeface="Times New Roman" pitchFamily="18" charset="0"/>
            </a:endParaRPr>
          </a:p>
          <a:p>
            <a:pPr lvl="0" algn="just">
              <a:spcBef>
                <a:spcPts val="0"/>
              </a:spcBef>
              <a:buClr>
                <a:schemeClr val="tx1"/>
              </a:buClr>
            </a:pPr>
            <a:r>
              <a:rPr lang="en-IN" sz="2400" i="1" dirty="0" smtClean="0">
                <a:solidFill>
                  <a:srgbClr val="0000CC"/>
                </a:solidFill>
                <a:latin typeface="Times New Roman" pitchFamily="18" charset="0"/>
                <a:cs typeface="Times New Roman" pitchFamily="18" charset="0"/>
              </a:rPr>
              <a:t>The </a:t>
            </a:r>
            <a:r>
              <a:rPr lang="en-IN" sz="2400" i="1" dirty="0" err="1" smtClean="0">
                <a:solidFill>
                  <a:srgbClr val="0000CC"/>
                </a:solidFill>
                <a:latin typeface="Times New Roman" pitchFamily="18" charset="0"/>
                <a:cs typeface="Times New Roman" pitchFamily="18" charset="0"/>
              </a:rPr>
              <a:t>Objectory</a:t>
            </a:r>
            <a:r>
              <a:rPr lang="en-IN" sz="2400" i="1" dirty="0" smtClean="0">
                <a:solidFill>
                  <a:srgbClr val="0000CC"/>
                </a:solidFill>
                <a:latin typeface="Times New Roman" pitchFamily="18" charset="0"/>
                <a:cs typeface="Times New Roman" pitchFamily="18" charset="0"/>
              </a:rPr>
              <a:t>:</a:t>
            </a:r>
            <a:r>
              <a:rPr lang="en-IN" sz="2400" dirty="0" smtClean="0">
                <a:solidFill>
                  <a:srgbClr val="0000CC"/>
                </a:solidFill>
                <a:latin typeface="Times New Roman" pitchFamily="18" charset="0"/>
                <a:cs typeface="Times New Roman" pitchFamily="18" charset="0"/>
              </a:rPr>
              <a:t> This is an object-oriented software engineering approach and it was developed by </a:t>
            </a:r>
            <a:r>
              <a:rPr lang="en-IN" sz="2400" dirty="0" err="1" smtClean="0">
                <a:solidFill>
                  <a:srgbClr val="0000CC"/>
                </a:solidFill>
                <a:latin typeface="Times New Roman" pitchFamily="18" charset="0"/>
                <a:cs typeface="Times New Roman" pitchFamily="18" charset="0"/>
              </a:rPr>
              <a:t>Ivar</a:t>
            </a:r>
            <a:r>
              <a:rPr lang="en-IN" sz="2400" dirty="0" smtClean="0">
                <a:solidFill>
                  <a:srgbClr val="0000CC"/>
                </a:solidFill>
                <a:latin typeface="Times New Roman" pitchFamily="18" charset="0"/>
                <a:cs typeface="Times New Roman" pitchFamily="18" charset="0"/>
              </a:rPr>
              <a:t> Jacobson.  </a:t>
            </a:r>
          </a:p>
          <a:p>
            <a:pPr lvl="1" algn="just">
              <a:spcBef>
                <a:spcPts val="0"/>
              </a:spcBef>
              <a:buClr>
                <a:schemeClr val="tx1"/>
              </a:buClr>
            </a:pPr>
            <a:r>
              <a:rPr lang="en-IN" sz="2000" dirty="0" smtClean="0">
                <a:solidFill>
                  <a:srgbClr val="0000CC"/>
                </a:solidFill>
                <a:latin typeface="Times New Roman" pitchFamily="18" charset="0"/>
                <a:cs typeface="Times New Roman" pitchFamily="18" charset="0"/>
              </a:rPr>
              <a:t>This method uses use cases for understanding the </a:t>
            </a:r>
            <a:r>
              <a:rPr lang="en-IN" sz="2000" dirty="0" err="1" smtClean="0">
                <a:solidFill>
                  <a:srgbClr val="0000CC"/>
                </a:solidFill>
                <a:latin typeface="Times New Roman" pitchFamily="18" charset="0"/>
                <a:cs typeface="Times New Roman" pitchFamily="18" charset="0"/>
              </a:rPr>
              <a:t>behavior</a:t>
            </a:r>
            <a:r>
              <a:rPr lang="en-IN" sz="2000" dirty="0" smtClean="0">
                <a:solidFill>
                  <a:srgbClr val="0000CC"/>
                </a:solidFill>
                <a:latin typeface="Times New Roman" pitchFamily="18" charset="0"/>
                <a:cs typeface="Times New Roman" pitchFamily="18" charset="0"/>
              </a:rPr>
              <a:t> of a system. This method is useful in requirements capturing, analysis, and high-level designs.</a:t>
            </a:r>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10461EF-B5FB-484D-BE3D-B56FBB87630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1026"/>
          <p:cNvSpPr>
            <a:spLocks noGrp="1" noChangeArrowheads="1"/>
          </p:cNvSpPr>
          <p:nvPr>
            <p:ph type="title"/>
          </p:nvPr>
        </p:nvSpPr>
        <p:spPr>
          <a:xfrm>
            <a:off x="1435608" y="274320"/>
            <a:ext cx="7498080" cy="1021080"/>
          </a:xfrm>
        </p:spPr>
        <p:txBody>
          <a:bodyPr>
            <a:normAutofit/>
          </a:bodyPr>
          <a:lstStyle/>
          <a:p>
            <a:r>
              <a:rPr lang="en-US" sz="3200" b="1" dirty="0"/>
              <a:t>UML History</a:t>
            </a:r>
          </a:p>
        </p:txBody>
      </p:sp>
      <p:grpSp>
        <p:nvGrpSpPr>
          <p:cNvPr id="4" name="Group 4"/>
          <p:cNvGrpSpPr>
            <a:grpSpLocks/>
          </p:cNvGrpSpPr>
          <p:nvPr/>
        </p:nvGrpSpPr>
        <p:grpSpPr bwMode="auto">
          <a:xfrm>
            <a:off x="1676400" y="1524000"/>
            <a:ext cx="6553200" cy="4624388"/>
            <a:chOff x="1344" y="1152"/>
            <a:chExt cx="3468" cy="2721"/>
          </a:xfrm>
        </p:grpSpPr>
        <p:sp>
          <p:nvSpPr>
            <p:cNvPr id="5" name="Text Box 5"/>
            <p:cNvSpPr txBox="1">
              <a:spLocks noChangeArrowheads="1"/>
            </p:cNvSpPr>
            <p:nvPr/>
          </p:nvSpPr>
          <p:spPr bwMode="auto">
            <a:xfrm>
              <a:off x="2160" y="2060"/>
              <a:ext cx="2652" cy="674"/>
            </a:xfrm>
            <a:prstGeom prst="rect">
              <a:avLst/>
            </a:prstGeom>
            <a:noFill/>
            <a:ln w="9525">
              <a:noFill/>
              <a:miter lim="800000"/>
              <a:headEnd/>
              <a:tailEnd/>
            </a:ln>
          </p:spPr>
          <p:txBody>
            <a:bodyPr>
              <a:spAutoFit/>
            </a:bodyPr>
            <a:lstStyle/>
            <a:p>
              <a:pPr>
                <a:spcBef>
                  <a:spcPct val="50000"/>
                </a:spcBef>
              </a:pPr>
              <a:r>
                <a:rPr lang="en-US" altLang="zh-CN" sz="1600" b="1" dirty="0">
                  <a:ea typeface="宋体" pitchFamily="2" charset="-122"/>
                </a:rPr>
                <a:t>1997:    UML 1.0, 1.1</a:t>
              </a:r>
            </a:p>
            <a:p>
              <a:pPr>
                <a:spcBef>
                  <a:spcPct val="50000"/>
                </a:spcBef>
              </a:pPr>
              <a:r>
                <a:rPr lang="en-US" altLang="zh-CN" sz="1600" b="1" dirty="0">
                  <a:ea typeface="宋体" pitchFamily="2" charset="-122"/>
                </a:rPr>
                <a:t>1996:    UML 0.9 &amp; 0.91</a:t>
              </a:r>
            </a:p>
            <a:p>
              <a:pPr>
                <a:spcBef>
                  <a:spcPct val="50000"/>
                </a:spcBef>
              </a:pPr>
              <a:r>
                <a:rPr lang="en-US" altLang="zh-CN" sz="1600" b="1" dirty="0">
                  <a:ea typeface="宋体" pitchFamily="2" charset="-122"/>
                </a:rPr>
                <a:t>1995:    Unified Method 0.8</a:t>
              </a:r>
            </a:p>
          </p:txBody>
        </p:sp>
        <p:sp>
          <p:nvSpPr>
            <p:cNvPr id="6" name="Text Box 6"/>
            <p:cNvSpPr txBox="1">
              <a:spLocks noChangeArrowheads="1"/>
            </p:cNvSpPr>
            <p:nvPr/>
          </p:nvSpPr>
          <p:spPr bwMode="auto">
            <a:xfrm>
              <a:off x="1506" y="3285"/>
              <a:ext cx="887" cy="213"/>
            </a:xfrm>
            <a:prstGeom prst="rect">
              <a:avLst/>
            </a:prstGeom>
            <a:noFill/>
            <a:ln w="9525">
              <a:noFill/>
              <a:miter lim="800000"/>
              <a:headEnd/>
              <a:tailEnd/>
            </a:ln>
          </p:spPr>
          <p:txBody>
            <a:bodyPr wrap="none">
              <a:spAutoFit/>
            </a:bodyPr>
            <a:lstStyle/>
            <a:p>
              <a:pPr>
                <a:spcBef>
                  <a:spcPct val="50000"/>
                </a:spcBef>
              </a:pPr>
              <a:r>
                <a:rPr lang="en-US" altLang="zh-CN" sz="1600" b="1">
                  <a:ea typeface="宋体" pitchFamily="2" charset="-122"/>
                </a:rPr>
                <a:t>Other methods</a:t>
              </a:r>
            </a:p>
          </p:txBody>
        </p:sp>
        <p:sp>
          <p:nvSpPr>
            <p:cNvPr id="7" name="Text Box 7"/>
            <p:cNvSpPr txBox="1">
              <a:spLocks noChangeArrowheads="1"/>
            </p:cNvSpPr>
            <p:nvPr/>
          </p:nvSpPr>
          <p:spPr bwMode="auto">
            <a:xfrm>
              <a:off x="2170" y="3592"/>
              <a:ext cx="720" cy="213"/>
            </a:xfrm>
            <a:prstGeom prst="rect">
              <a:avLst/>
            </a:prstGeom>
            <a:noFill/>
            <a:ln w="9525">
              <a:noFill/>
              <a:miter lim="800000"/>
              <a:headEnd/>
              <a:tailEnd/>
            </a:ln>
          </p:spPr>
          <p:txBody>
            <a:bodyPr>
              <a:spAutoFit/>
            </a:bodyPr>
            <a:lstStyle/>
            <a:p>
              <a:pPr>
                <a:spcBef>
                  <a:spcPct val="50000"/>
                </a:spcBef>
              </a:pPr>
              <a:r>
                <a:rPr lang="en-US" altLang="zh-CN" sz="1600" b="1">
                  <a:ea typeface="宋体" pitchFamily="2" charset="-122"/>
                </a:rPr>
                <a:t>Booch ‘91</a:t>
              </a:r>
            </a:p>
          </p:txBody>
        </p:sp>
        <p:sp>
          <p:nvSpPr>
            <p:cNvPr id="8" name="Text Box 8"/>
            <p:cNvSpPr txBox="1">
              <a:spLocks noChangeArrowheads="1"/>
            </p:cNvSpPr>
            <p:nvPr/>
          </p:nvSpPr>
          <p:spPr bwMode="auto">
            <a:xfrm>
              <a:off x="2562" y="3169"/>
              <a:ext cx="590" cy="213"/>
            </a:xfrm>
            <a:prstGeom prst="rect">
              <a:avLst/>
            </a:prstGeom>
            <a:noFill/>
            <a:ln w="9525">
              <a:noFill/>
              <a:miter lim="800000"/>
              <a:headEnd/>
              <a:tailEnd/>
            </a:ln>
          </p:spPr>
          <p:txBody>
            <a:bodyPr wrap="none">
              <a:spAutoFit/>
            </a:bodyPr>
            <a:lstStyle/>
            <a:p>
              <a:pPr>
                <a:spcBef>
                  <a:spcPct val="50000"/>
                </a:spcBef>
              </a:pPr>
              <a:r>
                <a:rPr lang="en-US" altLang="zh-CN" sz="1600" b="1">
                  <a:ea typeface="宋体" pitchFamily="2" charset="-122"/>
                </a:rPr>
                <a:t>Booch ‘93</a:t>
              </a:r>
            </a:p>
          </p:txBody>
        </p:sp>
        <p:sp>
          <p:nvSpPr>
            <p:cNvPr id="9" name="Text Box 9"/>
            <p:cNvSpPr txBox="1">
              <a:spLocks noChangeArrowheads="1"/>
            </p:cNvSpPr>
            <p:nvPr/>
          </p:nvSpPr>
          <p:spPr bwMode="auto">
            <a:xfrm>
              <a:off x="3612" y="3132"/>
              <a:ext cx="524" cy="213"/>
            </a:xfrm>
            <a:prstGeom prst="rect">
              <a:avLst/>
            </a:prstGeom>
            <a:noFill/>
            <a:ln w="9525">
              <a:noFill/>
              <a:miter lim="800000"/>
              <a:headEnd/>
              <a:tailEnd/>
            </a:ln>
          </p:spPr>
          <p:txBody>
            <a:bodyPr wrap="none">
              <a:spAutoFit/>
            </a:bodyPr>
            <a:lstStyle/>
            <a:p>
              <a:pPr>
                <a:spcBef>
                  <a:spcPct val="50000"/>
                </a:spcBef>
              </a:pPr>
              <a:r>
                <a:rPr lang="en-US" altLang="zh-CN" sz="1600" b="1">
                  <a:ea typeface="宋体" pitchFamily="2" charset="-122"/>
                </a:rPr>
                <a:t>OMT - 2</a:t>
              </a:r>
            </a:p>
          </p:txBody>
        </p:sp>
        <p:sp>
          <p:nvSpPr>
            <p:cNvPr id="10" name="Line 10"/>
            <p:cNvSpPr>
              <a:spLocks noChangeShapeType="1"/>
            </p:cNvSpPr>
            <p:nvPr/>
          </p:nvSpPr>
          <p:spPr bwMode="auto">
            <a:xfrm flipV="1">
              <a:off x="1836" y="2748"/>
              <a:ext cx="816" cy="480"/>
            </a:xfrm>
            <a:prstGeom prst="line">
              <a:avLst/>
            </a:prstGeom>
            <a:noFill/>
            <a:ln w="9525">
              <a:solidFill>
                <a:schemeClr val="tx1"/>
              </a:solidFill>
              <a:round/>
              <a:headEnd/>
              <a:tailEnd type="triangle" w="lg" len="lg"/>
            </a:ln>
          </p:spPr>
          <p:txBody>
            <a:bodyPr>
              <a:spAutoFit/>
            </a:bodyPr>
            <a:lstStyle/>
            <a:p>
              <a:endParaRPr lang="en-IN" sz="1600" b="1"/>
            </a:p>
          </p:txBody>
        </p:sp>
        <p:sp>
          <p:nvSpPr>
            <p:cNvPr id="11" name="Line 11"/>
            <p:cNvSpPr>
              <a:spLocks noChangeShapeType="1"/>
            </p:cNvSpPr>
            <p:nvPr/>
          </p:nvSpPr>
          <p:spPr bwMode="auto">
            <a:xfrm flipV="1">
              <a:off x="2412" y="3324"/>
              <a:ext cx="258" cy="258"/>
            </a:xfrm>
            <a:prstGeom prst="line">
              <a:avLst/>
            </a:prstGeom>
            <a:noFill/>
            <a:ln w="9525">
              <a:solidFill>
                <a:schemeClr val="tx1"/>
              </a:solidFill>
              <a:round/>
              <a:headEnd/>
              <a:tailEnd type="triangle" w="lg" len="lg"/>
            </a:ln>
          </p:spPr>
          <p:txBody>
            <a:bodyPr wrap="none">
              <a:spAutoFit/>
            </a:bodyPr>
            <a:lstStyle/>
            <a:p>
              <a:endParaRPr lang="en-IN" sz="1600" b="1"/>
            </a:p>
          </p:txBody>
        </p:sp>
        <p:sp>
          <p:nvSpPr>
            <p:cNvPr id="12" name="Line 12"/>
            <p:cNvSpPr>
              <a:spLocks noChangeShapeType="1"/>
            </p:cNvSpPr>
            <p:nvPr/>
          </p:nvSpPr>
          <p:spPr bwMode="auto">
            <a:xfrm flipV="1">
              <a:off x="2796" y="2796"/>
              <a:ext cx="162" cy="288"/>
            </a:xfrm>
            <a:prstGeom prst="line">
              <a:avLst/>
            </a:prstGeom>
            <a:noFill/>
            <a:ln w="9525">
              <a:solidFill>
                <a:schemeClr val="tx1"/>
              </a:solidFill>
              <a:round/>
              <a:headEnd/>
              <a:tailEnd type="triangle" w="lg" len="lg"/>
            </a:ln>
          </p:spPr>
          <p:txBody>
            <a:bodyPr>
              <a:spAutoFit/>
            </a:bodyPr>
            <a:lstStyle/>
            <a:p>
              <a:endParaRPr lang="en-IN" sz="1600" b="1"/>
            </a:p>
          </p:txBody>
        </p:sp>
        <p:sp>
          <p:nvSpPr>
            <p:cNvPr id="13" name="Line 13"/>
            <p:cNvSpPr>
              <a:spLocks noChangeShapeType="1"/>
            </p:cNvSpPr>
            <p:nvPr/>
          </p:nvSpPr>
          <p:spPr bwMode="auto">
            <a:xfrm flipH="1" flipV="1">
              <a:off x="3832" y="3316"/>
              <a:ext cx="324" cy="336"/>
            </a:xfrm>
            <a:prstGeom prst="line">
              <a:avLst/>
            </a:prstGeom>
            <a:noFill/>
            <a:ln w="9525">
              <a:solidFill>
                <a:schemeClr val="tx1"/>
              </a:solidFill>
              <a:round/>
              <a:headEnd/>
              <a:tailEnd type="triangle" w="lg" len="lg"/>
            </a:ln>
          </p:spPr>
          <p:txBody>
            <a:bodyPr wrap="none">
              <a:spAutoFit/>
            </a:bodyPr>
            <a:lstStyle/>
            <a:p>
              <a:endParaRPr lang="en-IN" sz="1600" b="1"/>
            </a:p>
          </p:txBody>
        </p:sp>
        <p:sp>
          <p:nvSpPr>
            <p:cNvPr id="14" name="Line 14"/>
            <p:cNvSpPr>
              <a:spLocks noChangeShapeType="1"/>
            </p:cNvSpPr>
            <p:nvPr/>
          </p:nvSpPr>
          <p:spPr bwMode="auto">
            <a:xfrm flipH="1" flipV="1">
              <a:off x="3228" y="2796"/>
              <a:ext cx="324" cy="336"/>
            </a:xfrm>
            <a:prstGeom prst="line">
              <a:avLst/>
            </a:prstGeom>
            <a:noFill/>
            <a:ln w="9525">
              <a:solidFill>
                <a:schemeClr val="tx1"/>
              </a:solidFill>
              <a:round/>
              <a:headEnd/>
              <a:tailEnd type="triangle" w="lg" len="lg"/>
            </a:ln>
          </p:spPr>
          <p:txBody>
            <a:bodyPr wrap="none">
              <a:spAutoFit/>
            </a:bodyPr>
            <a:lstStyle/>
            <a:p>
              <a:endParaRPr lang="en-IN" sz="1600" b="1"/>
            </a:p>
          </p:txBody>
        </p:sp>
        <p:sp>
          <p:nvSpPr>
            <p:cNvPr id="15" name="Rectangle 15"/>
            <p:cNvSpPr>
              <a:spLocks noChangeArrowheads="1"/>
            </p:cNvSpPr>
            <p:nvPr/>
          </p:nvSpPr>
          <p:spPr bwMode="auto">
            <a:xfrm>
              <a:off x="3948" y="3660"/>
              <a:ext cx="524" cy="213"/>
            </a:xfrm>
            <a:prstGeom prst="rect">
              <a:avLst/>
            </a:prstGeom>
            <a:noFill/>
            <a:ln w="9525">
              <a:noFill/>
              <a:miter lim="800000"/>
              <a:headEnd/>
              <a:tailEnd/>
            </a:ln>
          </p:spPr>
          <p:txBody>
            <a:bodyPr wrap="none">
              <a:spAutoFit/>
            </a:bodyPr>
            <a:lstStyle/>
            <a:p>
              <a:pPr>
                <a:spcBef>
                  <a:spcPct val="50000"/>
                </a:spcBef>
              </a:pPr>
              <a:r>
                <a:rPr lang="en-US" altLang="zh-CN" sz="1600" b="1">
                  <a:ea typeface="宋体" pitchFamily="2" charset="-122"/>
                </a:rPr>
                <a:t>OMT - 1</a:t>
              </a:r>
            </a:p>
          </p:txBody>
        </p:sp>
        <p:sp>
          <p:nvSpPr>
            <p:cNvPr id="16" name="Text Box 16"/>
            <p:cNvSpPr txBox="1">
              <a:spLocks noChangeArrowheads="1"/>
            </p:cNvSpPr>
            <p:nvPr/>
          </p:nvSpPr>
          <p:spPr bwMode="auto">
            <a:xfrm>
              <a:off x="2112" y="1152"/>
              <a:ext cx="1488" cy="213"/>
            </a:xfrm>
            <a:prstGeom prst="rect">
              <a:avLst/>
            </a:prstGeom>
            <a:noFill/>
            <a:ln w="9525">
              <a:noFill/>
              <a:miter lim="800000"/>
              <a:headEnd/>
              <a:tailEnd/>
            </a:ln>
          </p:spPr>
          <p:txBody>
            <a:bodyPr>
              <a:spAutoFit/>
            </a:bodyPr>
            <a:lstStyle/>
            <a:p>
              <a:pPr>
                <a:spcBef>
                  <a:spcPct val="50000"/>
                </a:spcBef>
              </a:pPr>
              <a:r>
                <a:rPr lang="zh-CN" altLang="en-US" sz="1600" b="1" dirty="0">
                  <a:latin typeface="Times New Roman" pitchFamily="18" charset="0"/>
                  <a:ea typeface="宋体" pitchFamily="2" charset="-122"/>
                </a:rPr>
                <a:t> </a:t>
              </a:r>
              <a:r>
                <a:rPr lang="en-US" altLang="zh-CN" sz="1600" b="1" dirty="0">
                  <a:latin typeface="Times New Roman" pitchFamily="18" charset="0"/>
                  <a:ea typeface="宋体" pitchFamily="2" charset="-122"/>
                </a:rPr>
                <a:t>Year  Version </a:t>
              </a:r>
            </a:p>
          </p:txBody>
        </p:sp>
        <p:sp>
          <p:nvSpPr>
            <p:cNvPr id="17" name="Text Box 17"/>
            <p:cNvSpPr txBox="1">
              <a:spLocks noChangeArrowheads="1"/>
            </p:cNvSpPr>
            <p:nvPr/>
          </p:nvSpPr>
          <p:spPr bwMode="auto">
            <a:xfrm>
              <a:off x="2160" y="1408"/>
              <a:ext cx="1536" cy="674"/>
            </a:xfrm>
            <a:prstGeom prst="rect">
              <a:avLst/>
            </a:prstGeom>
            <a:noFill/>
            <a:ln w="9525">
              <a:noFill/>
              <a:miter lim="800000"/>
              <a:headEnd/>
              <a:tailEnd/>
            </a:ln>
          </p:spPr>
          <p:txBody>
            <a:bodyPr>
              <a:spAutoFit/>
            </a:bodyPr>
            <a:lstStyle/>
            <a:p>
              <a:pPr>
                <a:spcBef>
                  <a:spcPct val="50000"/>
                </a:spcBef>
              </a:pPr>
              <a:r>
                <a:rPr lang="en-US" altLang="zh-CN" sz="1600" b="1" dirty="0">
                  <a:ea typeface="宋体" pitchFamily="2" charset="-122"/>
                </a:rPr>
                <a:t>2003:    UML 2.0</a:t>
              </a:r>
            </a:p>
            <a:p>
              <a:pPr>
                <a:spcBef>
                  <a:spcPct val="50000"/>
                </a:spcBef>
              </a:pPr>
              <a:r>
                <a:rPr lang="en-US" altLang="zh-CN" sz="1600" b="1" dirty="0">
                  <a:ea typeface="宋体" pitchFamily="2" charset="-122"/>
                </a:rPr>
                <a:t>2001:    UML 1.4</a:t>
              </a:r>
            </a:p>
            <a:p>
              <a:pPr>
                <a:spcBef>
                  <a:spcPct val="50000"/>
                </a:spcBef>
              </a:pPr>
              <a:r>
                <a:rPr lang="en-US" altLang="zh-CN" sz="1600" b="1" dirty="0">
                  <a:ea typeface="宋体" pitchFamily="2" charset="-122"/>
                </a:rPr>
                <a:t>1999:    UML 1.3</a:t>
              </a:r>
            </a:p>
          </p:txBody>
        </p:sp>
        <p:sp>
          <p:nvSpPr>
            <p:cNvPr id="18" name="Line 18"/>
            <p:cNvSpPr>
              <a:spLocks noChangeShapeType="1"/>
            </p:cNvSpPr>
            <p:nvPr/>
          </p:nvSpPr>
          <p:spPr bwMode="auto">
            <a:xfrm flipV="1">
              <a:off x="1344" y="1440"/>
              <a:ext cx="0" cy="2160"/>
            </a:xfrm>
            <a:prstGeom prst="line">
              <a:avLst/>
            </a:prstGeom>
            <a:noFill/>
            <a:ln w="9525">
              <a:solidFill>
                <a:schemeClr val="tx1"/>
              </a:solidFill>
              <a:miter lim="800000"/>
              <a:headEnd/>
              <a:tailEnd type="triangle" w="med" len="med"/>
            </a:ln>
          </p:spPr>
          <p:txBody>
            <a:bodyPr wrap="none"/>
            <a:lstStyle/>
            <a:p>
              <a:endParaRPr lang="en-IN" sz="1600" b="1"/>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UML Tools</a:t>
            </a:r>
            <a:endParaRPr lang="en-IN" sz="3200" b="1" dirty="0"/>
          </a:p>
        </p:txBody>
      </p:sp>
      <p:sp>
        <p:nvSpPr>
          <p:cNvPr id="3" name="Slide Number Placeholder 2"/>
          <p:cNvSpPr>
            <a:spLocks noGrp="1"/>
          </p:cNvSpPr>
          <p:nvPr>
            <p:ph type="sldNum" sz="quarter" idx="12"/>
          </p:nvPr>
        </p:nvSpPr>
        <p:spPr/>
        <p:txBody>
          <a:bodyPr/>
          <a:lstStyle/>
          <a:p>
            <a:fld id="{310461EF-B5FB-484D-BE3D-B56FBB876309}" type="slidenum">
              <a:rPr lang="en-US" smtClean="0"/>
              <a:pPr/>
              <a:t>6</a:t>
            </a:fld>
            <a:endParaRPr lang="en-US"/>
          </a:p>
        </p:txBody>
      </p:sp>
      <p:sp>
        <p:nvSpPr>
          <p:cNvPr id="5" name="Rectangle 7"/>
          <p:cNvSpPr txBox="1">
            <a:spLocks noChangeArrowheads="1"/>
          </p:cNvSpPr>
          <p:nvPr/>
        </p:nvSpPr>
        <p:spPr>
          <a:xfrm>
            <a:off x="1371600" y="1371600"/>
            <a:ext cx="7497763" cy="4800600"/>
          </a:xfrm>
          <a:prstGeom prst="rect">
            <a:avLst/>
          </a:prstGeom>
        </p:spPr>
        <p:txBody>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2400" b="1" i="0" u="none" strike="noStrike" kern="1200" cap="none" spc="0" normalizeH="0" baseline="0" noProof="0" dirty="0" smtClean="0">
                <a:ln>
                  <a:noFill/>
                </a:ln>
                <a:solidFill>
                  <a:srgbClr val="0000CC"/>
                </a:solidFill>
                <a:effectLst/>
                <a:uLnTx/>
                <a:uFillTx/>
                <a:latin typeface="+mn-lt"/>
                <a:ea typeface="ＭＳ Ｐゴシック" charset="-128"/>
                <a:cs typeface="+mn-cs"/>
              </a:rPr>
              <a:t>Current Version: </a:t>
            </a:r>
            <a:r>
              <a:rPr kumimoji="0" lang="en-US" sz="2400" b="0" i="0" u="none" strike="noStrike" kern="1200" cap="none" spc="0" normalizeH="0" baseline="0" noProof="0" dirty="0" smtClean="0">
                <a:ln>
                  <a:noFill/>
                </a:ln>
                <a:solidFill>
                  <a:srgbClr val="0000CC"/>
                </a:solidFill>
                <a:effectLst/>
                <a:uLnTx/>
                <a:uFillTx/>
                <a:latin typeface="+mn-lt"/>
                <a:ea typeface="ＭＳ Ｐゴシック" charset="-128"/>
                <a:cs typeface="+mn-cs"/>
              </a:rPr>
              <a:t>UML 2.2</a:t>
            </a:r>
          </a:p>
          <a:p>
            <a:pPr marL="640080" marR="0" lvl="1" indent="-237744" algn="l" defTabSz="914400" rtl="0" eaLnBrk="1" fontAlgn="auto" latinLnBrk="0" hangingPunct="1">
              <a:lnSpc>
                <a:spcPct val="100000"/>
              </a:lnSpc>
              <a:spcBef>
                <a:spcPts val="550"/>
              </a:spcBef>
              <a:spcAft>
                <a:spcPts val="0"/>
              </a:spcAft>
              <a:buClr>
                <a:schemeClr val="accent1"/>
              </a:buClr>
              <a:buSzTx/>
              <a:buFont typeface="Verdana"/>
              <a:buChar char="◦"/>
              <a:tabLst/>
              <a:defRPr/>
            </a:pPr>
            <a:r>
              <a:rPr kumimoji="0" lang="en-US" sz="2400" b="0" i="0" u="none" strike="noStrike" kern="1200" cap="none" spc="0" normalizeH="0" baseline="0" noProof="0" dirty="0" smtClean="0">
                <a:ln>
                  <a:noFill/>
                </a:ln>
                <a:solidFill>
                  <a:srgbClr val="0000CC"/>
                </a:solidFill>
                <a:effectLst/>
                <a:uLnTx/>
                <a:uFillTx/>
                <a:latin typeface="+mn-lt"/>
                <a:ea typeface="ＭＳ Ｐゴシック" charset="-128"/>
                <a:cs typeface="+mn-cs"/>
              </a:rPr>
              <a:t>Information at the OMG portal http://www.uml.org/</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2400" b="1" i="0" u="none" strike="noStrike" kern="1200" cap="none" spc="0" normalizeH="0" baseline="0" noProof="0" dirty="0" smtClean="0">
                <a:ln>
                  <a:noFill/>
                </a:ln>
                <a:solidFill>
                  <a:srgbClr val="0000CC"/>
                </a:solidFill>
                <a:effectLst/>
                <a:uLnTx/>
                <a:uFillTx/>
                <a:latin typeface="+mn-lt"/>
                <a:ea typeface="ＭＳ Ｐゴシック" charset="-128"/>
                <a:cs typeface="+mn-cs"/>
              </a:rPr>
              <a:t>Commercial tools</a:t>
            </a:r>
            <a:r>
              <a:rPr kumimoji="0" lang="en-US" sz="2400" b="0" i="0" u="none" strike="noStrike" kern="1200" cap="none" spc="0" normalizeH="0" baseline="0" noProof="0" dirty="0" smtClean="0">
                <a:ln>
                  <a:noFill/>
                </a:ln>
                <a:solidFill>
                  <a:srgbClr val="0000CC"/>
                </a:solidFill>
                <a:effectLst/>
                <a:uLnTx/>
                <a:uFillTx/>
                <a:latin typeface="+mn-lt"/>
                <a:ea typeface="ＭＳ Ｐゴシック" charset="-128"/>
                <a:cs typeface="+mn-cs"/>
              </a:rPr>
              <a:t>: Rational (IBM),Together (Borland), Visual Architect (business processes, BCD)</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2400" b="1" i="0" u="none" strike="noStrike" kern="1200" cap="none" spc="0" normalizeH="0" baseline="0" noProof="0" dirty="0" smtClean="0">
                <a:ln>
                  <a:noFill/>
                </a:ln>
                <a:solidFill>
                  <a:srgbClr val="0000CC"/>
                </a:solidFill>
                <a:effectLst/>
                <a:uLnTx/>
                <a:uFillTx/>
                <a:latin typeface="+mn-lt"/>
                <a:ea typeface="ＭＳ Ｐゴシック" charset="-128"/>
                <a:cs typeface="+mn-cs"/>
              </a:rPr>
              <a:t>Open Source tools</a:t>
            </a:r>
            <a:r>
              <a:rPr kumimoji="0" lang="en-US" sz="2400" b="0" i="0" u="none" strike="noStrike" kern="1200" cap="none" spc="0" normalizeH="0" baseline="0" noProof="0" dirty="0" smtClean="0">
                <a:ln>
                  <a:noFill/>
                </a:ln>
                <a:solidFill>
                  <a:srgbClr val="0000CC"/>
                </a:solidFill>
                <a:effectLst/>
                <a:uLnTx/>
                <a:uFillTx/>
                <a:latin typeface="+mn-lt"/>
                <a:ea typeface="ＭＳ Ｐゴシック" charset="-128"/>
                <a:cs typeface="+mn-cs"/>
              </a:rPr>
              <a:t>: </a:t>
            </a:r>
            <a:r>
              <a:rPr kumimoji="0" lang="en-US" sz="2400" b="0" i="0" u="none" strike="noStrike" kern="1200" cap="none" spc="0" normalizeH="0" baseline="0" noProof="0" dirty="0" err="1" smtClean="0">
                <a:ln>
                  <a:noFill/>
                </a:ln>
                <a:solidFill>
                  <a:srgbClr val="0000CC"/>
                </a:solidFill>
                <a:effectLst/>
                <a:uLnTx/>
                <a:uFillTx/>
                <a:latin typeface="+mn-lt"/>
                <a:ea typeface="ＭＳ Ｐゴシック" charset="-128"/>
                <a:cs typeface="+mn-cs"/>
              </a:rPr>
              <a:t>ArgoUML</a:t>
            </a:r>
            <a:r>
              <a:rPr kumimoji="0" lang="en-US" sz="2400" b="0" i="0" u="none" strike="noStrike" kern="1200" cap="none" spc="0" normalizeH="0" baseline="0" noProof="0" dirty="0" smtClean="0">
                <a:ln>
                  <a:noFill/>
                </a:ln>
                <a:solidFill>
                  <a:srgbClr val="0000CC"/>
                </a:solidFill>
                <a:effectLst/>
                <a:uLnTx/>
                <a:uFillTx/>
                <a:latin typeface="+mn-lt"/>
                <a:ea typeface="ＭＳ Ｐゴシック" charset="-128"/>
                <a:cs typeface="+mn-cs"/>
              </a:rPr>
              <a:t>, </a:t>
            </a:r>
            <a:r>
              <a:rPr kumimoji="0" lang="en-US" sz="2400" b="0" i="0" u="none" strike="noStrike" kern="1200" cap="none" spc="0" normalizeH="0" baseline="0" noProof="0" dirty="0" err="1" smtClean="0">
                <a:ln>
                  <a:noFill/>
                </a:ln>
                <a:solidFill>
                  <a:srgbClr val="0000CC"/>
                </a:solidFill>
                <a:effectLst/>
                <a:uLnTx/>
                <a:uFillTx/>
                <a:latin typeface="+mn-lt"/>
                <a:ea typeface="ＭＳ Ｐゴシック" charset="-128"/>
                <a:cs typeface="+mn-cs"/>
              </a:rPr>
              <a:t>StarUML</a:t>
            </a:r>
            <a:r>
              <a:rPr kumimoji="0" lang="en-US" sz="2400" b="0" i="0" u="none" strike="noStrike" kern="1200" cap="none" spc="0" normalizeH="0" baseline="0" noProof="0" dirty="0" smtClean="0">
                <a:ln>
                  <a:noFill/>
                </a:ln>
                <a:solidFill>
                  <a:srgbClr val="0000CC"/>
                </a:solidFill>
                <a:effectLst/>
                <a:uLnTx/>
                <a:uFillTx/>
                <a:latin typeface="+mn-lt"/>
                <a:ea typeface="ＭＳ Ｐゴシック" charset="-128"/>
                <a:cs typeface="+mn-cs"/>
              </a:rPr>
              <a:t>, </a:t>
            </a:r>
            <a:r>
              <a:rPr kumimoji="0" lang="en-US" sz="2400" b="0" i="0" u="none" strike="noStrike" kern="1200" cap="none" spc="0" normalizeH="0" baseline="0" noProof="0" dirty="0" err="1" smtClean="0">
                <a:ln>
                  <a:noFill/>
                </a:ln>
                <a:solidFill>
                  <a:srgbClr val="0000CC"/>
                </a:solidFill>
                <a:effectLst/>
                <a:uLnTx/>
                <a:uFillTx/>
                <a:latin typeface="+mn-lt"/>
                <a:ea typeface="ＭＳ Ｐゴシック" charset="-128"/>
                <a:cs typeface="+mn-cs"/>
              </a:rPr>
              <a:t>Umbrello</a:t>
            </a:r>
            <a:r>
              <a:rPr lang="en-US" sz="2400" dirty="0" smtClean="0">
                <a:solidFill>
                  <a:srgbClr val="0000CC"/>
                </a:solidFill>
                <a:ea typeface="ＭＳ Ｐゴシック" charset="-128"/>
              </a:rPr>
              <a:t>, Microsoft Visio, Visual Paradigm etc. </a:t>
            </a:r>
            <a:endParaRPr kumimoji="0" lang="en-US" sz="2400" i="0" u="none" strike="noStrike" kern="1200" cap="none" spc="0" normalizeH="0" baseline="0" noProof="0" dirty="0" smtClean="0">
              <a:ln>
                <a:noFill/>
              </a:ln>
              <a:solidFill>
                <a:srgbClr val="0000CC"/>
              </a:solidFill>
              <a:effectLst/>
              <a:uLnTx/>
              <a:uFillTx/>
              <a:latin typeface="+mn-lt"/>
              <a:ea typeface="ＭＳ Ｐゴシック" charset="-128"/>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2400" b="1" i="0" u="none" strike="noStrike" kern="1200" cap="none" spc="0" normalizeH="0" baseline="0" noProof="0" dirty="0" smtClean="0">
                <a:ln>
                  <a:noFill/>
                </a:ln>
                <a:solidFill>
                  <a:srgbClr val="0000CC"/>
                </a:solidFill>
                <a:effectLst/>
                <a:uLnTx/>
                <a:uFillTx/>
                <a:latin typeface="+mn-lt"/>
                <a:ea typeface="ＭＳ Ｐゴシック" charset="-128"/>
                <a:cs typeface="+mn-cs"/>
              </a:rPr>
              <a:t>Commercial and </a:t>
            </a:r>
            <a:r>
              <a:rPr kumimoji="0" lang="en-US" sz="2400" b="1" i="0" u="none" strike="noStrike" kern="1200" cap="none" spc="0" normalizeH="0" baseline="0" noProof="0" dirty="0" err="1" smtClean="0">
                <a:ln>
                  <a:noFill/>
                </a:ln>
                <a:solidFill>
                  <a:srgbClr val="0000CC"/>
                </a:solidFill>
                <a:effectLst/>
                <a:uLnTx/>
                <a:uFillTx/>
                <a:latin typeface="+mn-lt"/>
                <a:ea typeface="ＭＳ Ｐゴシック" charset="-128"/>
                <a:cs typeface="+mn-cs"/>
              </a:rPr>
              <a:t>Opensource</a:t>
            </a:r>
            <a:r>
              <a:rPr kumimoji="0" lang="en-US" sz="2400" b="0" i="0" u="none" strike="noStrike" kern="1200" cap="none" spc="0" normalizeH="0" baseline="0" noProof="0" dirty="0" smtClean="0">
                <a:ln>
                  <a:noFill/>
                </a:ln>
                <a:solidFill>
                  <a:srgbClr val="0000CC"/>
                </a:solidFill>
                <a:effectLst/>
                <a:uLnTx/>
                <a:uFillTx/>
                <a:latin typeface="+mn-lt"/>
                <a:ea typeface="ＭＳ Ｐゴシック" charset="-128"/>
                <a:cs typeface="+mn-cs"/>
              </a:rPr>
              <a:t>: </a:t>
            </a:r>
            <a:r>
              <a:rPr kumimoji="0" lang="en-US" sz="2400" b="0" i="0" u="none" strike="noStrike" kern="1200" cap="none" spc="0" normalizeH="0" baseline="0" noProof="0" dirty="0" err="1" smtClean="0">
                <a:ln>
                  <a:noFill/>
                </a:ln>
                <a:solidFill>
                  <a:srgbClr val="0000CC"/>
                </a:solidFill>
                <a:effectLst/>
                <a:uLnTx/>
                <a:uFillTx/>
                <a:latin typeface="+mn-lt"/>
                <a:ea typeface="ＭＳ Ｐゴシック" charset="-128"/>
                <a:cs typeface="+mn-cs"/>
              </a:rPr>
              <a:t>PoseidonUML</a:t>
            </a:r>
            <a:r>
              <a:rPr kumimoji="0" lang="en-US" sz="2400" b="0" i="0" u="none" strike="noStrike" kern="1200" cap="none" spc="0" normalizeH="0" baseline="0" noProof="0" dirty="0" smtClean="0">
                <a:ln>
                  <a:noFill/>
                </a:ln>
                <a:solidFill>
                  <a:srgbClr val="0000CC"/>
                </a:solidFill>
                <a:effectLst/>
                <a:uLnTx/>
                <a:uFillTx/>
                <a:latin typeface="+mn-lt"/>
                <a:ea typeface="ＭＳ Ｐゴシック" charset="-128"/>
                <a:cs typeface="+mn-cs"/>
              </a:rPr>
              <a:t> (</a:t>
            </a:r>
            <a:r>
              <a:rPr kumimoji="0" lang="en-US" sz="2400" b="0" i="0" u="none" strike="noStrike" kern="1200" cap="none" spc="0" normalizeH="0" baseline="0" noProof="0" dirty="0" err="1" smtClean="0">
                <a:ln>
                  <a:noFill/>
                </a:ln>
                <a:solidFill>
                  <a:srgbClr val="0000CC"/>
                </a:solidFill>
                <a:effectLst/>
                <a:uLnTx/>
                <a:uFillTx/>
                <a:latin typeface="+mn-lt"/>
                <a:ea typeface="ＭＳ Ｐゴシック" charset="-128"/>
                <a:cs typeface="+mn-cs"/>
              </a:rPr>
              <a:t>Gentleware</a:t>
            </a:r>
            <a:r>
              <a:rPr kumimoji="0" lang="en-US" sz="2400" b="0" i="0" u="none" strike="noStrike" kern="1200" cap="none" spc="0" normalizeH="0" baseline="0" noProof="0" dirty="0" smtClean="0">
                <a:ln>
                  <a:noFill/>
                </a:ln>
                <a:solidFill>
                  <a:srgbClr val="0000CC"/>
                </a:solidFill>
                <a:effectLst/>
                <a:uLnTx/>
                <a:uFillTx/>
                <a:latin typeface="+mn-lt"/>
                <a:ea typeface="ＭＳ Ｐゴシック" charset="-128"/>
                <a:cs typeface="+mn-cs"/>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100" b="1" dirty="0" smtClean="0"/>
              <a:t>Conceptual Model of UML</a:t>
            </a:r>
            <a:r>
              <a:rPr lang="en-IN" b="1" dirty="0" smtClean="0"/>
              <a:t/>
            </a:r>
            <a:br>
              <a:rPr lang="en-IN" b="1" dirty="0" smtClean="0"/>
            </a:br>
            <a:endParaRPr lang="en-IN" dirty="0"/>
          </a:p>
        </p:txBody>
      </p:sp>
      <p:sp>
        <p:nvSpPr>
          <p:cNvPr id="3" name="Content Placeholder 2"/>
          <p:cNvSpPr>
            <a:spLocks noGrp="1"/>
          </p:cNvSpPr>
          <p:nvPr>
            <p:ph idx="1"/>
          </p:nvPr>
        </p:nvSpPr>
        <p:spPr/>
        <p:txBody>
          <a:bodyPr>
            <a:normAutofit/>
          </a:bodyPr>
          <a:lstStyle/>
          <a:p>
            <a:r>
              <a:rPr lang="en-IN" sz="2400" dirty="0" smtClean="0">
                <a:solidFill>
                  <a:srgbClr val="0000CC"/>
                </a:solidFill>
              </a:rPr>
              <a:t>Encompasses three major elements:</a:t>
            </a:r>
          </a:p>
          <a:p>
            <a:pPr lvl="1"/>
            <a:r>
              <a:rPr lang="en-IN" sz="2400" dirty="0" smtClean="0">
                <a:solidFill>
                  <a:srgbClr val="0000CC"/>
                </a:solidFill>
              </a:rPr>
              <a:t>Basic building blocks</a:t>
            </a:r>
          </a:p>
          <a:p>
            <a:pPr lvl="1"/>
            <a:r>
              <a:rPr lang="en-IN" sz="2400" dirty="0" smtClean="0">
                <a:solidFill>
                  <a:srgbClr val="0000CC"/>
                </a:solidFill>
              </a:rPr>
              <a:t>Rules</a:t>
            </a:r>
          </a:p>
          <a:p>
            <a:pPr lvl="1"/>
            <a:r>
              <a:rPr lang="en-IN" sz="2400" dirty="0" smtClean="0">
                <a:solidFill>
                  <a:srgbClr val="0000CC"/>
                </a:solidFill>
              </a:rPr>
              <a:t>Common mechanisms</a:t>
            </a:r>
          </a:p>
          <a:p>
            <a:endParaRPr lang="en-IN" sz="2400" dirty="0">
              <a:solidFill>
                <a:srgbClr val="0000CC"/>
              </a:solidFill>
            </a:endParaRPr>
          </a:p>
        </p:txBody>
      </p:sp>
      <p:sp>
        <p:nvSpPr>
          <p:cNvPr id="4" name="Slide Number Placeholder 3"/>
          <p:cNvSpPr>
            <a:spLocks noGrp="1"/>
          </p:cNvSpPr>
          <p:nvPr>
            <p:ph type="sldNum" sz="quarter" idx="12"/>
          </p:nvPr>
        </p:nvSpPr>
        <p:spPr/>
        <p:txBody>
          <a:bodyPr/>
          <a:lstStyle/>
          <a:p>
            <a:fld id="{310461EF-B5FB-484D-BE3D-B56FBB876309}"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498080" cy="1143000"/>
          </a:xfrm>
        </p:spPr>
        <p:txBody>
          <a:bodyPr>
            <a:normAutofit/>
          </a:bodyPr>
          <a:lstStyle/>
          <a:p>
            <a:r>
              <a:rPr lang="en-US" sz="2800" b="1" dirty="0" smtClean="0"/>
              <a:t>UML BUILDING BLOCKS</a:t>
            </a:r>
            <a:endParaRPr lang="en-US" sz="2800" b="1" dirty="0"/>
          </a:p>
        </p:txBody>
      </p:sp>
      <p:sp>
        <p:nvSpPr>
          <p:cNvPr id="3" name="Content Placeholder 2"/>
          <p:cNvSpPr>
            <a:spLocks noGrp="1"/>
          </p:cNvSpPr>
          <p:nvPr>
            <p:ph idx="1"/>
          </p:nvPr>
        </p:nvSpPr>
        <p:spPr>
          <a:xfrm>
            <a:off x="1447800" y="1447800"/>
            <a:ext cx="7485888" cy="4800600"/>
          </a:xfrm>
        </p:spPr>
        <p:txBody>
          <a:bodyPr>
            <a:noAutofit/>
          </a:bodyPr>
          <a:lstStyle/>
          <a:p>
            <a:r>
              <a:rPr lang="en-IN" sz="2400" dirty="0" smtClean="0">
                <a:solidFill>
                  <a:srgbClr val="0000CC"/>
                </a:solidFill>
              </a:rPr>
              <a:t>The three building blocks of UML are:</a:t>
            </a:r>
          </a:p>
          <a:p>
            <a:pPr lvl="1"/>
            <a:r>
              <a:rPr lang="en-IN" sz="2400" dirty="0" smtClean="0">
                <a:solidFill>
                  <a:srgbClr val="0000CC"/>
                </a:solidFill>
              </a:rPr>
              <a:t>Things</a:t>
            </a:r>
          </a:p>
          <a:p>
            <a:pPr lvl="1"/>
            <a:r>
              <a:rPr lang="en-IN" sz="2400" dirty="0" smtClean="0">
                <a:solidFill>
                  <a:srgbClr val="0000CC"/>
                </a:solidFill>
              </a:rPr>
              <a:t>Relationships</a:t>
            </a:r>
          </a:p>
          <a:p>
            <a:pPr lvl="1"/>
            <a:r>
              <a:rPr lang="en-IN" sz="2400" dirty="0" smtClean="0">
                <a:solidFill>
                  <a:srgbClr val="0000CC"/>
                </a:solidFill>
              </a:rPr>
              <a:t>Diagrams</a:t>
            </a:r>
            <a:endParaRPr lang="en-IN" sz="2400" dirty="0">
              <a:solidFill>
                <a:srgbClr val="0000CC"/>
              </a:solidFill>
            </a:endParaRPr>
          </a:p>
        </p:txBody>
      </p:sp>
      <p:sp>
        <p:nvSpPr>
          <p:cNvPr id="4" name="Slide Number Placeholder 3"/>
          <p:cNvSpPr>
            <a:spLocks noGrp="1"/>
          </p:cNvSpPr>
          <p:nvPr>
            <p:ph type="sldNum" sz="quarter" idx="12"/>
          </p:nvPr>
        </p:nvSpPr>
        <p:spPr/>
        <p:txBody>
          <a:bodyPr/>
          <a:lstStyle/>
          <a:p>
            <a:fld id="{310461EF-B5FB-484D-BE3D-B56FBB876309}"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Things</a:t>
            </a:r>
            <a:endParaRPr lang="en-IN" sz="3200" dirty="0"/>
          </a:p>
        </p:txBody>
      </p:sp>
      <p:sp>
        <p:nvSpPr>
          <p:cNvPr id="3" name="Content Placeholder 2"/>
          <p:cNvSpPr>
            <a:spLocks noGrp="1"/>
          </p:cNvSpPr>
          <p:nvPr>
            <p:ph idx="1"/>
          </p:nvPr>
        </p:nvSpPr>
        <p:spPr>
          <a:xfrm>
            <a:off x="1143000" y="1219200"/>
            <a:ext cx="7848600" cy="5029200"/>
          </a:xfrm>
        </p:spPr>
        <p:txBody>
          <a:bodyPr>
            <a:noAutofit/>
          </a:bodyPr>
          <a:lstStyle/>
          <a:p>
            <a:r>
              <a:rPr lang="en-IN" sz="2400" dirty="0" smtClean="0">
                <a:solidFill>
                  <a:srgbClr val="0000CC"/>
                </a:solidFill>
                <a:latin typeface="Times New Roman" pitchFamily="18" charset="0"/>
                <a:cs typeface="Times New Roman" pitchFamily="18" charset="0"/>
              </a:rPr>
              <a:t>There are four kinds of things in UML, namely:</a:t>
            </a:r>
          </a:p>
          <a:p>
            <a:pPr lvl="1"/>
            <a:r>
              <a:rPr lang="en-IN" sz="2200" b="1" dirty="0" smtClean="0">
                <a:solidFill>
                  <a:srgbClr val="0000CC"/>
                </a:solidFill>
                <a:latin typeface="Times New Roman" pitchFamily="18" charset="0"/>
                <a:cs typeface="Times New Roman" pitchFamily="18" charset="0"/>
              </a:rPr>
              <a:t>Structural Things</a:t>
            </a:r>
            <a:r>
              <a:rPr lang="en-IN" sz="2200" dirty="0" smtClean="0">
                <a:solidFill>
                  <a:srgbClr val="0000CC"/>
                </a:solidFill>
                <a:latin typeface="Times New Roman" pitchFamily="18" charset="0"/>
                <a:cs typeface="Times New Roman" pitchFamily="18" charset="0"/>
              </a:rPr>
              <a:t> : These are the nouns of the UML models representing the static elements that may be either physical or conceptual. The structural things are class, interface, collaboration, use case, active class, components, and nodes.</a:t>
            </a:r>
          </a:p>
          <a:p>
            <a:pPr lvl="1"/>
            <a:r>
              <a:rPr lang="en-IN" sz="2200" b="1" dirty="0" err="1" smtClean="0">
                <a:solidFill>
                  <a:srgbClr val="0000CC"/>
                </a:solidFill>
                <a:latin typeface="Times New Roman" pitchFamily="18" charset="0"/>
                <a:cs typeface="Times New Roman" pitchFamily="18" charset="0"/>
              </a:rPr>
              <a:t>Behavioral</a:t>
            </a:r>
            <a:r>
              <a:rPr lang="en-IN" sz="2200" b="1" dirty="0" smtClean="0">
                <a:solidFill>
                  <a:srgbClr val="0000CC"/>
                </a:solidFill>
                <a:latin typeface="Times New Roman" pitchFamily="18" charset="0"/>
                <a:cs typeface="Times New Roman" pitchFamily="18" charset="0"/>
              </a:rPr>
              <a:t> Things</a:t>
            </a:r>
            <a:r>
              <a:rPr lang="en-IN" sz="2200" dirty="0" smtClean="0">
                <a:solidFill>
                  <a:srgbClr val="0000CC"/>
                </a:solidFill>
                <a:latin typeface="Times New Roman" pitchFamily="18" charset="0"/>
                <a:cs typeface="Times New Roman" pitchFamily="18" charset="0"/>
              </a:rPr>
              <a:t> : These are the verbs of the UML models representing the dynamic </a:t>
            </a:r>
            <a:r>
              <a:rPr lang="en-IN" sz="2200" dirty="0" err="1" smtClean="0">
                <a:solidFill>
                  <a:srgbClr val="0000CC"/>
                </a:solidFill>
                <a:latin typeface="Times New Roman" pitchFamily="18" charset="0"/>
                <a:cs typeface="Times New Roman" pitchFamily="18" charset="0"/>
              </a:rPr>
              <a:t>behavior</a:t>
            </a:r>
            <a:r>
              <a:rPr lang="en-IN" sz="2200" dirty="0" smtClean="0">
                <a:solidFill>
                  <a:srgbClr val="0000CC"/>
                </a:solidFill>
                <a:latin typeface="Times New Roman" pitchFamily="18" charset="0"/>
                <a:cs typeface="Times New Roman" pitchFamily="18" charset="0"/>
              </a:rPr>
              <a:t> over time and space. The two types of </a:t>
            </a:r>
            <a:r>
              <a:rPr lang="en-IN" sz="2200" dirty="0" err="1" smtClean="0">
                <a:solidFill>
                  <a:srgbClr val="0000CC"/>
                </a:solidFill>
                <a:latin typeface="Times New Roman" pitchFamily="18" charset="0"/>
                <a:cs typeface="Times New Roman" pitchFamily="18" charset="0"/>
              </a:rPr>
              <a:t>behavioral</a:t>
            </a:r>
            <a:r>
              <a:rPr lang="en-IN" sz="2200" dirty="0" smtClean="0">
                <a:solidFill>
                  <a:srgbClr val="0000CC"/>
                </a:solidFill>
                <a:latin typeface="Times New Roman" pitchFamily="18" charset="0"/>
                <a:cs typeface="Times New Roman" pitchFamily="18" charset="0"/>
              </a:rPr>
              <a:t> things are interaction and state machine.</a:t>
            </a:r>
          </a:p>
          <a:p>
            <a:pPr lvl="1"/>
            <a:r>
              <a:rPr lang="en-IN" sz="2200" b="1" dirty="0" smtClean="0">
                <a:solidFill>
                  <a:srgbClr val="0000CC"/>
                </a:solidFill>
                <a:latin typeface="Times New Roman" pitchFamily="18" charset="0"/>
                <a:cs typeface="Times New Roman" pitchFamily="18" charset="0"/>
              </a:rPr>
              <a:t>Grouping Things</a:t>
            </a:r>
            <a:r>
              <a:rPr lang="en-IN" sz="2200" dirty="0" smtClean="0">
                <a:solidFill>
                  <a:srgbClr val="0000CC"/>
                </a:solidFill>
                <a:latin typeface="Times New Roman" pitchFamily="18" charset="0"/>
                <a:cs typeface="Times New Roman" pitchFamily="18" charset="0"/>
              </a:rPr>
              <a:t> : They comprise the organizational parts of the UML models. There is only one kind of grouping thing, i.e., package.</a:t>
            </a:r>
          </a:p>
          <a:p>
            <a:pPr lvl="1"/>
            <a:r>
              <a:rPr lang="en-IN" sz="2200" b="1" dirty="0" err="1" smtClean="0">
                <a:solidFill>
                  <a:srgbClr val="0000CC"/>
                </a:solidFill>
                <a:latin typeface="Times New Roman" pitchFamily="18" charset="0"/>
                <a:cs typeface="Times New Roman" pitchFamily="18" charset="0"/>
              </a:rPr>
              <a:t>Annotational</a:t>
            </a:r>
            <a:r>
              <a:rPr lang="en-IN" sz="2200" b="1" dirty="0" smtClean="0">
                <a:solidFill>
                  <a:srgbClr val="0000CC"/>
                </a:solidFill>
                <a:latin typeface="Times New Roman" pitchFamily="18" charset="0"/>
                <a:cs typeface="Times New Roman" pitchFamily="18" charset="0"/>
              </a:rPr>
              <a:t> Things</a:t>
            </a:r>
            <a:r>
              <a:rPr lang="en-IN" sz="2200" dirty="0" smtClean="0">
                <a:solidFill>
                  <a:srgbClr val="0000CC"/>
                </a:solidFill>
                <a:latin typeface="Times New Roman" pitchFamily="18" charset="0"/>
                <a:cs typeface="Times New Roman" pitchFamily="18" charset="0"/>
              </a:rPr>
              <a:t> : These are the explanations in the UML models representing the comments applied to describe elements.</a:t>
            </a:r>
          </a:p>
          <a:p>
            <a:endParaRPr lang="en-IN" sz="2000" dirty="0">
              <a:solidFill>
                <a:srgbClr val="0000CC"/>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10461EF-B5FB-484D-BE3D-B56FBB876309}"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478</TotalTime>
  <Words>2127</Words>
  <Application>Microsoft Office PowerPoint</Application>
  <PresentationFormat>On-screen Show (4:3)</PresentationFormat>
  <Paragraphs>236</Paragraphs>
  <Slides>34</Slides>
  <Notes>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34</vt:i4>
      </vt:variant>
    </vt:vector>
  </HeadingPairs>
  <TitlesOfParts>
    <vt:vector size="37" baseType="lpstr">
      <vt:lpstr>Solstice</vt:lpstr>
      <vt:lpstr>Bitmap Image</vt:lpstr>
      <vt:lpstr>Microsoft Visio Drawing</vt:lpstr>
      <vt:lpstr>UNIFIED MODELING LANGUAGE  (UML) </vt:lpstr>
      <vt:lpstr>UNIFIED MODELING LANGUAGE (UML)</vt:lpstr>
      <vt:lpstr>Inputs to UML</vt:lpstr>
      <vt:lpstr>EVOLUTION OF UML</vt:lpstr>
      <vt:lpstr>UML History</vt:lpstr>
      <vt:lpstr>UML Tools</vt:lpstr>
      <vt:lpstr>Conceptual Model of UML </vt:lpstr>
      <vt:lpstr>UML BUILDING BLOCKS</vt:lpstr>
      <vt:lpstr>Things</vt:lpstr>
      <vt:lpstr>Relationships</vt:lpstr>
      <vt:lpstr>Diagrams</vt:lpstr>
      <vt:lpstr>Rules </vt:lpstr>
      <vt:lpstr>Common mechanisms</vt:lpstr>
      <vt:lpstr>USE CASE</vt:lpstr>
      <vt:lpstr>USE CASE EXAMPLES</vt:lpstr>
      <vt:lpstr>ACTOR</vt:lpstr>
      <vt:lpstr>ACTOR</vt:lpstr>
      <vt:lpstr>CLASS</vt:lpstr>
      <vt:lpstr>CLASS</vt:lpstr>
      <vt:lpstr>INTERFACE</vt:lpstr>
      <vt:lpstr>INTERFACE</vt:lpstr>
      <vt:lpstr>COMPONENT</vt:lpstr>
      <vt:lpstr>COMPONENT</vt:lpstr>
      <vt:lpstr>PACKAGE</vt:lpstr>
      <vt:lpstr>PACKAGE</vt:lpstr>
      <vt:lpstr>NODE</vt:lpstr>
      <vt:lpstr>NODE</vt:lpstr>
      <vt:lpstr>COLLABORATION</vt:lpstr>
      <vt:lpstr>COLLABORATION</vt:lpstr>
      <vt:lpstr>INTERACTION</vt:lpstr>
      <vt:lpstr>INTERACTION EXAMPLE</vt:lpstr>
      <vt:lpstr>STATE MACHINE</vt:lpstr>
      <vt:lpstr>STATE MACHINE</vt:lpstr>
      <vt:lpstr>NOTE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Design Using UML</dc:title>
  <dc:creator>lenovo</dc:creator>
  <cp:lastModifiedBy>admin</cp:lastModifiedBy>
  <cp:revision>142</cp:revision>
  <dcterms:created xsi:type="dcterms:W3CDTF">2013-08-05T16:00:45Z</dcterms:created>
  <dcterms:modified xsi:type="dcterms:W3CDTF">2018-08-03T06:00:11Z</dcterms:modified>
</cp:coreProperties>
</file>