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437" r:id="rId2"/>
    <p:sldId id="446" r:id="rId3"/>
    <p:sldId id="528" r:id="rId4"/>
    <p:sldId id="529" r:id="rId5"/>
    <p:sldId id="531" r:id="rId6"/>
    <p:sldId id="530" r:id="rId7"/>
    <p:sldId id="532" r:id="rId8"/>
    <p:sldId id="517" r:id="rId9"/>
    <p:sldId id="534" r:id="rId10"/>
    <p:sldId id="536" r:id="rId11"/>
    <p:sldId id="535" r:id="rId12"/>
    <p:sldId id="533" r:id="rId13"/>
    <p:sldId id="507" r:id="rId14"/>
    <p:sldId id="518" r:id="rId15"/>
    <p:sldId id="519" r:id="rId16"/>
    <p:sldId id="521" r:id="rId17"/>
    <p:sldId id="520" r:id="rId18"/>
    <p:sldId id="538" r:id="rId19"/>
    <p:sldId id="539" r:id="rId20"/>
    <p:sldId id="522" r:id="rId21"/>
    <p:sldId id="537" r:id="rId22"/>
    <p:sldId id="523" r:id="rId23"/>
    <p:sldId id="547" r:id="rId24"/>
    <p:sldId id="552" r:id="rId25"/>
    <p:sldId id="541" r:id="rId26"/>
    <p:sldId id="543" r:id="rId27"/>
    <p:sldId id="544" r:id="rId28"/>
    <p:sldId id="545" r:id="rId29"/>
    <p:sldId id="546" r:id="rId30"/>
    <p:sldId id="549" r:id="rId31"/>
    <p:sldId id="548" r:id="rId32"/>
    <p:sldId id="550" r:id="rId33"/>
    <p:sldId id="551" r:id="rId34"/>
    <p:sldId id="526" r:id="rId35"/>
    <p:sldId id="553" r:id="rId36"/>
    <p:sldId id="554" r:id="rId37"/>
    <p:sldId id="516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6AB05D1-8D9E-4A27-A58C-DDDDE2074F92}" type="datetimeFigureOut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A5237E-8282-4210-94AB-C56E79A1F705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678AB-D182-42F3-9B6B-855C56092E9F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60B62-5CD2-45DE-A52F-729E7F0E45C5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A89A0-28C6-4AD9-A359-6DFB18E422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473AB-E50E-47FC-837F-DEFC2D7FC01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89BE-6BE8-4A82-8563-977E811A7E05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02C5F-90D6-4C2B-821E-5C580BE4C42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47163-06D9-45AB-8EBA-C42D3030775D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BAA8A-E888-4458-B9F5-FCA36F0E10D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F5D1-63BA-4A90-8D62-0CC062D50493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B0CA7-4BF5-4BD5-9BD5-8C803F7BE441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2E07D-18F9-47F3-84B3-D64F12A11CF7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2DD5A-B887-4AF4-ADCE-28D85FACA4E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D021A-DDB7-4369-A762-6F55E5EFC353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953B8E-F858-4E40-BB82-69CF16D08BBD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A1D78-12BE-4453-AE2C-32288769311D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09799-AC38-4B21-9857-6354F67585F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93422-DBE2-4B50-BD49-37E458B65BBE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95703-FD65-4DD0-9794-325BEFDBCDC4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B7F3B-1DF3-4D13-9E29-35F26CA2C16E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1D652-81C2-4148-93F3-1F58F6202EB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B55C4-22A0-4BE7-83D3-98D886910586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4172C-B601-4491-A0BA-03F2C6FF5F2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1FFB66-F93D-484A-8355-297EBA5A02BD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AE15544-C2E7-4AC4-835F-05AE5BB42E9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252538" y="3071813"/>
            <a:ext cx="9686925" cy="1987550"/>
          </a:xfrm>
        </p:spPr>
        <p:txBody>
          <a:bodyPr/>
          <a:lstStyle/>
          <a:p>
            <a:r>
              <a:rPr lang="en-US" altLang="zh-CN" sz="4800" b="1" dirty="0" smtClean="0">
                <a:ea typeface="宋体" pitchFamily="2" charset="-122"/>
                <a:cs typeface="Times New Roman" pitchFamily="18" charset="0"/>
              </a:rPr>
              <a:t>Cloud Programming </a:t>
            </a:r>
            <a:br>
              <a:rPr lang="en-US" altLang="zh-CN" sz="4800" b="1" dirty="0" smtClean="0">
                <a:ea typeface="宋体" pitchFamily="2" charset="-122"/>
                <a:cs typeface="Times New Roman" pitchFamily="18" charset="0"/>
              </a:rPr>
            </a:br>
            <a:r>
              <a:rPr lang="en-US" altLang="zh-CN" sz="4800" b="1" dirty="0" smtClean="0">
                <a:ea typeface="宋体" pitchFamily="2" charset="-122"/>
                <a:cs typeface="Times New Roman" pitchFamily="18" charset="0"/>
              </a:rPr>
              <a:t>and Software Environments</a:t>
            </a:r>
            <a:endParaRPr lang="en-IN" altLang="en-US" sz="4800" b="1" dirty="0" smtClean="0"/>
          </a:p>
        </p:txBody>
      </p:sp>
      <p:pic>
        <p:nvPicPr>
          <p:cNvPr id="3075" name="Picture 3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4925" y="779463"/>
            <a:ext cx="45021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10</a:t>
            </a:fld>
            <a:endParaRPr lang="en-IN" altLang="en-US" dirty="0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259080" y="1402080"/>
            <a:ext cx="11643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1343" t="43799" r="60316" b="13780"/>
          <a:stretch>
            <a:fillRect/>
          </a:stretch>
        </p:blipFill>
        <p:spPr>
          <a:xfrm>
            <a:off x="335280" y="1023620"/>
            <a:ext cx="6644640" cy="5214938"/>
          </a:xfrm>
          <a:noFill/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377825" y="188913"/>
            <a:ext cx="105156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魏碑" charset="0"/>
                <a:cs typeface="魏碑" charset="0"/>
              </a:rPr>
              <a:t/>
            </a:r>
            <a:b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魏碑" charset="0"/>
                <a:cs typeface="魏碑" charset="0"/>
              </a:rPr>
            </a:br>
            <a: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魏碑" charset="0"/>
                <a:cs typeface="魏碑" charset="0"/>
              </a:rPr>
              <a:t/>
            </a:r>
            <a:br>
              <a:rPr kumimoji="1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魏碑" charset="0"/>
                <a:cs typeface="魏碑" charset="0"/>
              </a:rPr>
            </a:br>
            <a:r>
              <a:rPr kumimoji="1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魏碑" charset="0"/>
                <a:cs typeface="魏碑" charset="0"/>
              </a:rPr>
              <a:t>Map</a:t>
            </a:r>
            <a:r>
              <a:rPr kumimoji="1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魏碑" charset="0"/>
                <a:cs typeface="魏碑" charset="0"/>
              </a:rPr>
              <a:t> Reduce Function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I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kumimoji="1" lang="en-US" sz="3200" dirty="0" smtClean="0">
                <a:latin typeface="+mj-lt"/>
                <a:ea typeface="魏碑" charset="0"/>
                <a:cs typeface="魏碑" charset="0"/>
              </a:rPr>
              <a:t/>
            </a:r>
            <a:br>
              <a:rPr kumimoji="1" lang="en-US" sz="3200" dirty="0" smtClean="0">
                <a:latin typeface="+mj-lt"/>
                <a:ea typeface="魏碑" charset="0"/>
                <a:cs typeface="魏碑" charset="0"/>
              </a:rPr>
            </a:br>
            <a:r>
              <a:rPr lang="en-US" sz="3200" b="1" dirty="0" smtClean="0"/>
              <a:t>What is </a:t>
            </a:r>
            <a:r>
              <a:rPr lang="en-US" sz="3200" b="1" dirty="0" err="1" smtClean="0"/>
              <a:t>MapReduce</a:t>
            </a:r>
            <a:r>
              <a:rPr lang="en-US" sz="3200" b="1" dirty="0" smtClean="0"/>
              <a:t>?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11</a:t>
            </a:fld>
            <a:endParaRPr lang="en-IN" altLang="en-US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259080" y="1402080"/>
            <a:ext cx="11643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56320" cy="4652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Simple data-parallel programming model</a:t>
            </a:r>
            <a:endParaRPr lang="en-US" sz="2200" dirty="0"/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For </a:t>
            </a:r>
            <a:r>
              <a:rPr lang="en-US" altLang="zh-CN" dirty="0">
                <a:ea typeface="宋体" pitchFamily="2" charset="-122"/>
              </a:rPr>
              <a:t>large-scale data processing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Exploits large set of commodity computers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Executes process in distributed manner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Offers high </a:t>
            </a:r>
            <a:r>
              <a:rPr lang="en-US" altLang="zh-CN" dirty="0" smtClean="0">
                <a:ea typeface="宋体" pitchFamily="2" charset="-122"/>
              </a:rPr>
              <a:t>availability</a:t>
            </a:r>
          </a:p>
          <a:p>
            <a:pPr>
              <a:defRPr/>
            </a:pPr>
            <a:r>
              <a:rPr lang="en-US" dirty="0"/>
              <a:t>Pioneered by Google</a:t>
            </a:r>
          </a:p>
          <a:p>
            <a:pPr lvl="1">
              <a:defRPr/>
            </a:pPr>
            <a:r>
              <a:rPr lang="en-US" sz="2200" dirty="0"/>
              <a:t>Processes 20 petabytes of data per day</a:t>
            </a:r>
          </a:p>
          <a:p>
            <a:pPr>
              <a:defRPr/>
            </a:pPr>
            <a:r>
              <a:rPr lang="en-US" dirty="0"/>
              <a:t>Popularized by open-source </a:t>
            </a:r>
            <a:r>
              <a:rPr lang="en-US" dirty="0" err="1"/>
              <a:t>Hadoop</a:t>
            </a:r>
            <a:r>
              <a:rPr lang="en-US" dirty="0"/>
              <a:t> project</a:t>
            </a:r>
          </a:p>
          <a:p>
            <a:pPr lvl="1">
              <a:defRPr/>
            </a:pPr>
            <a:r>
              <a:rPr lang="en-US" sz="2200" dirty="0"/>
              <a:t>Used at Yahoo!, Facebook, Amazon, </a:t>
            </a:r>
            <a:r>
              <a:rPr lang="en-US" sz="2200" dirty="0" smtClean="0"/>
              <a:t>…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sz="3200" b="1" dirty="0" smtClean="0"/>
              <a:t>What is </a:t>
            </a:r>
            <a:r>
              <a:rPr lang="en-US" sz="3200" b="1" dirty="0" err="1" smtClean="0"/>
              <a:t>MapReduce</a:t>
            </a:r>
            <a:r>
              <a:rPr lang="en-US" sz="3200" b="1" dirty="0" smtClean="0"/>
              <a:t> used for?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12</a:t>
            </a:fld>
            <a:endParaRPr lang="en-IN" altLang="en-US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391400" cy="5105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At Google:</a:t>
            </a:r>
          </a:p>
          <a:p>
            <a:pPr lvl="1">
              <a:defRPr/>
            </a:pPr>
            <a:r>
              <a:rPr lang="en-US" dirty="0" smtClean="0"/>
              <a:t>Index construction for Google Search</a:t>
            </a:r>
          </a:p>
          <a:p>
            <a:pPr lvl="1">
              <a:defRPr/>
            </a:pPr>
            <a:r>
              <a:rPr lang="en-US" dirty="0" smtClean="0"/>
              <a:t>Article clustering for Google News</a:t>
            </a:r>
          </a:p>
          <a:p>
            <a:pPr lvl="1">
              <a:defRPr/>
            </a:pPr>
            <a:r>
              <a:rPr lang="en-US" dirty="0" smtClean="0"/>
              <a:t>Statistical machine translation</a:t>
            </a:r>
            <a:endParaRPr lang="en-US" sz="1200" dirty="0" smtClean="0"/>
          </a:p>
          <a:p>
            <a:pPr>
              <a:defRPr/>
            </a:pPr>
            <a:r>
              <a:rPr lang="en-US" dirty="0" smtClean="0"/>
              <a:t>At Yahoo!:</a:t>
            </a:r>
          </a:p>
          <a:p>
            <a:pPr lvl="1">
              <a:defRPr/>
            </a:pPr>
            <a:r>
              <a:rPr lang="en-US" dirty="0" smtClean="0"/>
              <a:t>“Web map” powering Yahoo! Search</a:t>
            </a:r>
          </a:p>
          <a:p>
            <a:pPr lvl="1">
              <a:defRPr/>
            </a:pPr>
            <a:r>
              <a:rPr lang="en-US" dirty="0" smtClean="0"/>
              <a:t>Spam detection for Yahoo! Mail</a:t>
            </a:r>
            <a:endParaRPr lang="en-US" sz="1200" dirty="0" smtClean="0"/>
          </a:p>
          <a:p>
            <a:pPr>
              <a:defRPr/>
            </a:pPr>
            <a:r>
              <a:rPr lang="en-US" dirty="0" smtClean="0"/>
              <a:t>At </a:t>
            </a:r>
            <a:r>
              <a:rPr lang="en-US" dirty="0" err="1" smtClean="0"/>
              <a:t>Facebook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Data mining</a:t>
            </a:r>
          </a:p>
          <a:p>
            <a:pPr lvl="1">
              <a:defRPr/>
            </a:pPr>
            <a:r>
              <a:rPr lang="en-US" dirty="0" smtClean="0"/>
              <a:t>Ad optimization</a:t>
            </a:r>
          </a:p>
          <a:p>
            <a:pPr lvl="1">
              <a:defRPr/>
            </a:pPr>
            <a:r>
              <a:rPr lang="en-US" dirty="0" smtClean="0"/>
              <a:t>Spam detection</a:t>
            </a:r>
          </a:p>
          <a:p>
            <a:pPr lvl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77825" y="158750"/>
            <a:ext cx="10515600" cy="917575"/>
          </a:xfrm>
        </p:spPr>
        <p:txBody>
          <a:bodyPr/>
          <a:lstStyle/>
          <a:p>
            <a:r>
              <a:rPr lang="en-GB" sz="3200" b="1" dirty="0" smtClean="0"/>
              <a:t>Motivation: Large Scale Data Processing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615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FC222C-6112-4073-ACC8-A667412FBDE8}" type="slidenum">
              <a:rPr lang="en-IN" altLang="en-US"/>
              <a:pPr/>
              <a:t>13</a:t>
            </a:fld>
            <a:endParaRPr lang="en-IN" altLang="en-US"/>
          </a:p>
        </p:txBody>
      </p:sp>
      <p:pic>
        <p:nvPicPr>
          <p:cNvPr id="615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1219200"/>
            <a:ext cx="882396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6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tasks composed of processing lots of data to produce lots of other data</a:t>
            </a:r>
          </a:p>
          <a:p>
            <a:pPr marL="228600" marR="0" lvl="0" indent="-228600" algn="l" defTabSz="914400" rtl="0" eaLnBrk="0" fontAlgn="base" latinLnBrk="0" hangingPunct="0">
              <a:lnSpc>
                <a:spcPct val="9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 to use hundreds or thousands of CPUs</a:t>
            </a:r>
            <a:b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... but this needs to be easy!</a:t>
            </a:r>
          </a:p>
          <a:p>
            <a:pPr marL="228600" marR="0" lvl="0" indent="-228600" algn="l" defTabSz="914400" rtl="0" eaLnBrk="0" fontAlgn="base" latinLnBrk="0" hangingPunct="0">
              <a:lnSpc>
                <a:spcPct val="95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MapReduce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User-defined functions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 parallelization and distribution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Fault-tolerance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I/O scheduling</a:t>
            </a:r>
          </a:p>
          <a:p>
            <a:pPr marL="685800" marR="0" lvl="1" indent="-228600" algn="l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Status and monitoring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sz="3200" b="1" dirty="0" smtClean="0"/>
              <a:t>What is </a:t>
            </a:r>
            <a:r>
              <a:rPr lang="en-US" sz="3200" b="1" dirty="0" err="1" smtClean="0"/>
              <a:t>MapReduce</a:t>
            </a:r>
            <a:r>
              <a:rPr lang="en-US" sz="3200" b="1" dirty="0" smtClean="0"/>
              <a:t> used for?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717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A8914D-B8B2-44F6-9421-29697BFCAD73}" type="slidenum">
              <a:rPr lang="en-IN" altLang="en-US"/>
              <a:pPr/>
              <a:t>14</a:t>
            </a:fld>
            <a:endParaRPr lang="en-IN" altLang="en-US"/>
          </a:p>
        </p:txBody>
      </p:sp>
      <p:pic>
        <p:nvPicPr>
          <p:cNvPr id="7175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397240" cy="2917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 research:</a:t>
            </a:r>
          </a:p>
          <a:p>
            <a:pPr lvl="1">
              <a:defRPr/>
            </a:pPr>
            <a:r>
              <a:rPr lang="en-US" sz="2200" dirty="0" smtClean="0"/>
              <a:t>Astronomical image analysis (Washington)</a:t>
            </a:r>
          </a:p>
          <a:p>
            <a:pPr lvl="1">
              <a:defRPr/>
            </a:pPr>
            <a:r>
              <a:rPr lang="en-US" sz="2200" dirty="0" smtClean="0"/>
              <a:t>Bioinformatics (Maryland)</a:t>
            </a:r>
          </a:p>
          <a:p>
            <a:pPr lvl="1">
              <a:defRPr/>
            </a:pPr>
            <a:r>
              <a:rPr lang="en-US" sz="2200" dirty="0" smtClean="0"/>
              <a:t>Analyzing Wikipedia conflicts (PARC)</a:t>
            </a:r>
          </a:p>
          <a:p>
            <a:pPr lvl="1">
              <a:defRPr/>
            </a:pPr>
            <a:r>
              <a:rPr lang="en-US" sz="2200" dirty="0" smtClean="0"/>
              <a:t>Natural language processing (CMU) </a:t>
            </a:r>
          </a:p>
          <a:p>
            <a:pPr lvl="1">
              <a:defRPr/>
            </a:pPr>
            <a:r>
              <a:rPr lang="en-US" sz="2200" dirty="0" smtClean="0"/>
              <a:t>Particle physics (Nebraska)</a:t>
            </a:r>
          </a:p>
          <a:p>
            <a:pPr lvl="1">
              <a:defRPr/>
            </a:pPr>
            <a:r>
              <a:rPr lang="en-US" sz="2200" dirty="0" smtClean="0"/>
              <a:t>Ocean climate simulation (Washington)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Map Reduce architecture 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819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AFF3CD-498E-4521-B4E1-983D42F085B9}" type="slidenum">
              <a:rPr lang="en-IN" altLang="en-US"/>
              <a:pPr/>
              <a:t>15</a:t>
            </a:fld>
            <a:endParaRPr lang="en-IN" altLang="en-US"/>
          </a:p>
        </p:txBody>
      </p:sp>
      <p:pic>
        <p:nvPicPr>
          <p:cNvPr id="8198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0242" name="Picture 2" descr="https://lh3.googleusercontent.com/xEkgmORyj4IJ62_ruL-nyXw-KRVEXPPI46Ya10tvZinPhTrc2Zn9Lii3KbSrusAv5PxAV2QZVdz0jrDD87wWlOwdqO25b6Kc0mOQ5Y3o010QnZ2-fEJ9KJQnMPqIlEqeRcI38X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093" y="1439862"/>
            <a:ext cx="8886825" cy="3771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err="1" smtClean="0"/>
              <a:t>MapReduce</a:t>
            </a:r>
            <a:r>
              <a:rPr lang="en-IN" sz="3200" b="1" dirty="0" smtClean="0"/>
              <a:t> Logical Data Flow </a:t>
            </a:r>
            <a:endParaRPr lang="en-IN" altLang="en-US" sz="3200" b="1" dirty="0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922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FFD047-363D-40ED-9B93-65288EFE1628}" type="slidenum">
              <a:rPr lang="en-IN" altLang="en-US"/>
              <a:pPr/>
              <a:t>16</a:t>
            </a:fld>
            <a:endParaRPr lang="en-IN" altLang="en-US"/>
          </a:p>
        </p:txBody>
      </p:sp>
      <p:pic>
        <p:nvPicPr>
          <p:cNvPr id="9222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2" name="Picture 2" descr="https://lh5.googleusercontent.com/W2Xckw6QuRO-KK4W_vmClWVDbX3DhR2Pf2XvM3KblVHDVrWh6H0DRYyhsH8dnsTA_XxHEDojQess6px0Vg-6DVNXOvB-gGbYwDo0q2MLq8bB6ZOI7SmS1ccjjKlm936-5TLQSYS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" y="1309371"/>
            <a:ext cx="10481480" cy="4253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600" b="1" dirty="0" err="1" smtClean="0"/>
              <a:t>MapReduce</a:t>
            </a:r>
            <a:r>
              <a:rPr lang="en-IN" sz="3600" b="1" dirty="0" smtClean="0"/>
              <a:t> Logical Data Flow</a:t>
            </a:r>
            <a:endParaRPr lang="en-IN" altLang="en-US" sz="34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024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26D5BD-7831-45EF-A885-70757EB0BF75}" type="slidenum">
              <a:rPr lang="en-IN" altLang="en-US"/>
              <a:pPr/>
              <a:t>17</a:t>
            </a:fld>
            <a:endParaRPr lang="en-IN" altLang="en-US"/>
          </a:p>
        </p:txBody>
      </p:sp>
      <p:pic>
        <p:nvPicPr>
          <p:cNvPr id="10247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8194" name="Picture 2" descr="https://lh4.googleusercontent.com/vtGjdcXngcVTwoiG_4CpdY5i4s24lv8HYFProU3ONI87ezzpm_azZVaFUe4xnrAxF5FwljQIVThk7fEqmzUNeRtwR5jLug1GkQ4VpjBvhUYAYzFeCOVjFfkyoo81bDJAreuG_3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83" y="1369445"/>
            <a:ext cx="11265217" cy="47208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Formal Notation of </a:t>
            </a:r>
            <a:r>
              <a:rPr lang="en-IN" sz="3200" b="1" dirty="0" err="1" smtClean="0"/>
              <a:t>MapReduce</a:t>
            </a:r>
            <a:r>
              <a:rPr lang="en-IN" sz="3200" b="1" dirty="0" smtClean="0"/>
              <a:t> Data Flow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331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293865-6B17-4FAC-862F-EB433D398299}" type="slidenum">
              <a:rPr lang="en-IN" altLang="en-US"/>
              <a:pPr/>
              <a:t>18</a:t>
            </a:fld>
            <a:endParaRPr lang="en-IN" altLang="en-US"/>
          </a:p>
        </p:txBody>
      </p:sp>
      <p:pic>
        <p:nvPicPr>
          <p:cNvPr id="13319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11480" y="1173480"/>
            <a:ext cx="8763000" cy="1773238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The Map function is applied in parallel to every input (key, value) pair, </a:t>
            </a:r>
          </a:p>
          <a:p>
            <a:pPr>
              <a:defRPr/>
            </a:pPr>
            <a:r>
              <a:rPr lang="en-IN" dirty="0" smtClean="0"/>
              <a:t> produces new set of intermediate (key, value) pairs</a:t>
            </a:r>
            <a:endParaRPr lang="en-IN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32925" t="44292" r="30435" b="44292"/>
          <a:stretch>
            <a:fillRect/>
          </a:stretch>
        </p:blipFill>
        <p:spPr bwMode="auto">
          <a:xfrm>
            <a:off x="533400" y="3032760"/>
            <a:ext cx="8345428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Formal Notation of </a:t>
            </a:r>
            <a:r>
              <a:rPr lang="en-IN" sz="3200" b="1" dirty="0" err="1" smtClean="0"/>
              <a:t>MapReduce</a:t>
            </a:r>
            <a:r>
              <a:rPr lang="en-IN" sz="3200" b="1" dirty="0" smtClean="0"/>
              <a:t> Data Flow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331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293865-6B17-4FAC-862F-EB433D398299}" type="slidenum">
              <a:rPr lang="en-IN" altLang="en-US"/>
              <a:pPr/>
              <a:t>19</a:t>
            </a:fld>
            <a:endParaRPr lang="en-IN" altLang="en-US"/>
          </a:p>
        </p:txBody>
      </p:sp>
      <p:pic>
        <p:nvPicPr>
          <p:cNvPr id="13319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2440" y="975360"/>
            <a:ext cx="8900160" cy="4616450"/>
          </a:xfrm>
        </p:spPr>
        <p:txBody>
          <a:bodyPr/>
          <a:lstStyle/>
          <a:p>
            <a:pPr algn="just">
              <a:defRPr/>
            </a:pPr>
            <a:r>
              <a:rPr lang="en-IN" dirty="0" smtClean="0"/>
              <a:t>Then the </a:t>
            </a:r>
            <a:r>
              <a:rPr lang="en-IN" dirty="0" err="1" smtClean="0"/>
              <a:t>MapReduce</a:t>
            </a:r>
            <a:r>
              <a:rPr lang="en-IN" dirty="0" smtClean="0"/>
              <a:t> library collects all the produced intermediate (key, value) pairs from all input</a:t>
            </a:r>
          </a:p>
          <a:p>
            <a:pPr algn="just">
              <a:defRPr/>
            </a:pPr>
            <a:r>
              <a:rPr lang="en-IN" dirty="0" smtClean="0"/>
              <a:t>(key, value) pairs, and sorts them based on the “key” part. </a:t>
            </a:r>
          </a:p>
          <a:p>
            <a:pPr algn="just">
              <a:defRPr/>
            </a:pPr>
            <a:r>
              <a:rPr lang="en-IN" dirty="0" smtClean="0"/>
              <a:t>It then groups the values of all occurrences</a:t>
            </a:r>
          </a:p>
          <a:p>
            <a:pPr algn="just">
              <a:defRPr/>
            </a:pPr>
            <a:r>
              <a:rPr lang="en-IN" dirty="0" smtClean="0"/>
              <a:t>of the same key.</a:t>
            </a:r>
          </a:p>
          <a:p>
            <a:pPr algn="just">
              <a:defRPr/>
            </a:pPr>
            <a:r>
              <a:rPr lang="en-IN" dirty="0" smtClean="0"/>
              <a:t> Finally, the Reduce function is applied in parallel to each group producing  the collection of values as output</a:t>
            </a:r>
            <a:endParaRPr lang="en-IN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10513" t="43307" r="34862" b="41830"/>
          <a:stretch>
            <a:fillRect/>
          </a:stretch>
        </p:blipFill>
        <p:spPr bwMode="auto">
          <a:xfrm>
            <a:off x="640080" y="4533442"/>
            <a:ext cx="7500079" cy="102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410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CCDE6B-3450-43B9-8D8F-1DA38B124BC3}" type="slidenum">
              <a:rPr lang="en-IN" altLang="en-US"/>
              <a:pPr/>
              <a:t>2</a:t>
            </a:fld>
            <a:endParaRPr lang="en-IN" altLang="en-US" dirty="0"/>
          </a:p>
        </p:txBody>
      </p:sp>
      <p:pic>
        <p:nvPicPr>
          <p:cNvPr id="4102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20751" t="23622" r="34309" b="10335"/>
          <a:stretch>
            <a:fillRect/>
          </a:stretch>
        </p:blipFill>
        <p:spPr bwMode="auto">
          <a:xfrm>
            <a:off x="472440" y="1053862"/>
            <a:ext cx="6857973" cy="519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8720455" cy="917575"/>
          </a:xfrm>
        </p:spPr>
        <p:txBody>
          <a:bodyPr/>
          <a:lstStyle/>
          <a:p>
            <a:r>
              <a:rPr lang="en-IN" altLang="en-US" sz="3200" b="1" dirty="0" smtClean="0"/>
              <a:t>Cloud Platform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Strategy to Solve </a:t>
            </a:r>
            <a:r>
              <a:rPr lang="en-IN" sz="3200" b="1" dirty="0" err="1" smtClean="0"/>
              <a:t>MapReduce</a:t>
            </a:r>
            <a:r>
              <a:rPr lang="en-IN" sz="3200" b="1" dirty="0" smtClean="0"/>
              <a:t> Problems 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1127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A3AE88-2F76-4185-A2D9-C54AA8E35A4B}" type="slidenum">
              <a:rPr lang="en-IN" altLang="en-US"/>
              <a:pPr/>
              <a:t>20</a:t>
            </a:fld>
            <a:endParaRPr lang="en-IN" altLang="en-US"/>
          </a:p>
        </p:txBody>
      </p:sp>
      <p:pic>
        <p:nvPicPr>
          <p:cNvPr id="1127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216025"/>
            <a:ext cx="10515600" cy="4351338"/>
          </a:xfrm>
        </p:spPr>
        <p:txBody>
          <a:bodyPr/>
          <a:lstStyle/>
          <a:p>
            <a:pPr algn="just">
              <a:buNone/>
            </a:pPr>
            <a:r>
              <a:rPr lang="en-IN" dirty="0" smtClean="0"/>
              <a:t> </a:t>
            </a:r>
            <a:r>
              <a:rPr lang="en-IN" sz="2400" dirty="0" smtClean="0"/>
              <a:t>Problem 1: Counting the number of occurrences of each word in a collection of documents. </a:t>
            </a:r>
          </a:p>
          <a:p>
            <a:pPr algn="just">
              <a:buNone/>
            </a:pPr>
            <a:r>
              <a:rPr lang="en-IN" sz="2400" dirty="0" smtClean="0"/>
              <a:t>• Solution: unique “key”: each word, intermediate “value”: number of occurrences. </a:t>
            </a:r>
          </a:p>
          <a:p>
            <a:pPr algn="just">
              <a:buNone/>
            </a:pPr>
            <a:r>
              <a:rPr lang="en-IN" sz="2400" dirty="0" smtClean="0"/>
              <a:t>• Problem 2: Counting the number of occurrences of words having the same size, or the same number of letters, in a collection of documents. </a:t>
            </a:r>
          </a:p>
          <a:p>
            <a:pPr algn="just">
              <a:buNone/>
            </a:pPr>
            <a:r>
              <a:rPr lang="en-IN" sz="2400" dirty="0" smtClean="0"/>
              <a:t>• Solution: unique “key”: each word, intermediate “value”: size of the word. </a:t>
            </a:r>
          </a:p>
          <a:p>
            <a:pPr algn="just">
              <a:buNone/>
            </a:pPr>
            <a:r>
              <a:rPr lang="en-IN" sz="2400" dirty="0" smtClean="0"/>
              <a:t>• Problem 3: Counting the number of occurrences of anagrams in a collection of documents. Anagrams are words with the same set of letters but in a different order (e.g., the words “listen” and “silent”). </a:t>
            </a:r>
          </a:p>
          <a:p>
            <a:pPr algn="just">
              <a:buNone/>
            </a:pPr>
            <a:r>
              <a:rPr lang="en-IN" sz="2400" dirty="0" smtClean="0"/>
              <a:t>• Solution: unique “key”: alphabetically sorted sequence of letters for each word (e.g., “</a:t>
            </a:r>
            <a:r>
              <a:rPr lang="en-IN" sz="2400" dirty="0" err="1" smtClean="0"/>
              <a:t>eilnst</a:t>
            </a:r>
            <a:r>
              <a:rPr lang="en-IN" sz="2400" dirty="0" smtClean="0"/>
              <a:t>”), intermediate “value”: number of occurrences.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Strategy to Solve </a:t>
            </a:r>
            <a:r>
              <a:rPr lang="en-IN" sz="3200" b="1" dirty="0" err="1" smtClean="0"/>
              <a:t>MapReduce</a:t>
            </a:r>
            <a:r>
              <a:rPr lang="en-IN" sz="3200" b="1" dirty="0" smtClean="0"/>
              <a:t> Problems 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1127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A3AE88-2F76-4185-A2D9-C54AA8E35A4B}" type="slidenum">
              <a:rPr lang="en-IN" altLang="en-US"/>
              <a:pPr/>
              <a:t>21</a:t>
            </a:fld>
            <a:endParaRPr lang="en-IN" altLang="en-US"/>
          </a:p>
        </p:txBody>
      </p:sp>
      <p:pic>
        <p:nvPicPr>
          <p:cNvPr id="1127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216025"/>
            <a:ext cx="10515600" cy="4351338"/>
          </a:xfrm>
        </p:spPr>
        <p:txBody>
          <a:bodyPr/>
          <a:lstStyle/>
          <a:p>
            <a:r>
              <a:rPr lang="en-IN" sz="2400" dirty="0" smtClean="0"/>
              <a:t>Consider you have a </a:t>
            </a:r>
            <a:r>
              <a:rPr lang="en-IN" sz="2400" dirty="0" err="1" smtClean="0"/>
              <a:t>MapReduce</a:t>
            </a:r>
            <a:r>
              <a:rPr lang="en-IN" sz="2400" dirty="0" smtClean="0"/>
              <a:t> system which sorts given text into words with equal number of letters (Map) and gives the count for each(Reduce). Draw the data flow diagram for the above </a:t>
            </a:r>
            <a:r>
              <a:rPr lang="en-IN" sz="2400" dirty="0" err="1" smtClean="0"/>
              <a:t>MapReduce</a:t>
            </a:r>
            <a:r>
              <a:rPr lang="en-IN" sz="2400" dirty="0" smtClean="0"/>
              <a:t> system with the following two input files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File 1: Hey there I am using </a:t>
            </a:r>
            <a:r>
              <a:rPr lang="en-IN" sz="2400" dirty="0" err="1" smtClean="0"/>
              <a:t>WhatsApp</a:t>
            </a:r>
            <a:r>
              <a:rPr lang="en-IN" sz="2400" dirty="0" smtClean="0"/>
              <a:t> </a:t>
            </a:r>
          </a:p>
          <a:p>
            <a:r>
              <a:rPr lang="en-IN" sz="2400" dirty="0" smtClean="0"/>
              <a:t>File 2: Get ready and jump to the sky </a:t>
            </a:r>
          </a:p>
          <a:p>
            <a:pPr>
              <a:buNone/>
            </a:pPr>
            <a:r>
              <a:rPr lang="en-IN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altLang="zh-CN" sz="3200" b="1" dirty="0" err="1" smtClean="0">
                <a:ea typeface="宋体" pitchFamily="2" charset="-122"/>
              </a:rPr>
              <a:t>Map+Reduce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229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032D85-928E-467B-854A-A63F6349D0F2}" type="slidenum">
              <a:rPr lang="en-IN" altLang="en-US"/>
              <a:pPr/>
              <a:t>22</a:t>
            </a:fld>
            <a:endParaRPr lang="en-IN" altLang="en-US"/>
          </a:p>
        </p:txBody>
      </p:sp>
      <p:pic>
        <p:nvPicPr>
          <p:cNvPr id="12295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grpSp>
        <p:nvGrpSpPr>
          <p:cNvPr id="112" name="Group 1"/>
          <p:cNvGrpSpPr>
            <a:grpSpLocks/>
          </p:cNvGrpSpPr>
          <p:nvPr/>
        </p:nvGrpSpPr>
        <p:grpSpPr bwMode="auto">
          <a:xfrm>
            <a:off x="381000" y="1371600"/>
            <a:ext cx="8382000" cy="2438400"/>
            <a:chOff x="381000" y="1524000"/>
            <a:chExt cx="8382000" cy="2438400"/>
          </a:xfrm>
        </p:grpSpPr>
        <p:sp>
          <p:nvSpPr>
            <p:cNvPr id="113" name="Rectangle 5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905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6"/>
            <p:cNvSpPr>
              <a:spLocks noChangeArrowheads="1"/>
            </p:cNvSpPr>
            <p:nvPr/>
          </p:nvSpPr>
          <p:spPr bwMode="auto">
            <a:xfrm>
              <a:off x="2209800" y="1752600"/>
              <a:ext cx="1143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7"/>
            <p:cNvSpPr>
              <a:spLocks noChangeArrowheads="1"/>
            </p:cNvSpPr>
            <p:nvPr/>
          </p:nvSpPr>
          <p:spPr bwMode="auto">
            <a:xfrm>
              <a:off x="2209800" y="2133600"/>
              <a:ext cx="1143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2209800" y="2514600"/>
              <a:ext cx="1143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2209800" y="3352800"/>
              <a:ext cx="1143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>
              <a:off x="2776538" y="2971800"/>
              <a:ext cx="1587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Rectangle 11"/>
            <p:cNvSpPr>
              <a:spLocks noChangeArrowheads="1"/>
            </p:cNvSpPr>
            <p:nvPr/>
          </p:nvSpPr>
          <p:spPr bwMode="auto">
            <a:xfrm>
              <a:off x="5105400" y="1752600"/>
              <a:ext cx="1143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2"/>
            <p:cNvSpPr>
              <a:spLocks noChangeArrowheads="1"/>
            </p:cNvSpPr>
            <p:nvPr/>
          </p:nvSpPr>
          <p:spPr bwMode="auto">
            <a:xfrm>
              <a:off x="5105400" y="2133600"/>
              <a:ext cx="1143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5105400" y="2514600"/>
              <a:ext cx="1143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5105400" y="3352800"/>
              <a:ext cx="11430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5"/>
            <p:cNvSpPr>
              <a:spLocks noChangeShapeType="1"/>
            </p:cNvSpPr>
            <p:nvPr/>
          </p:nvSpPr>
          <p:spPr bwMode="auto">
            <a:xfrm>
              <a:off x="5672138" y="2971800"/>
              <a:ext cx="1587" cy="228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>
              <a:off x="1647825" y="2590800"/>
              <a:ext cx="4572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Line 17"/>
            <p:cNvSpPr>
              <a:spLocks noChangeShapeType="1"/>
            </p:cNvSpPr>
            <p:nvPr/>
          </p:nvSpPr>
          <p:spPr bwMode="auto">
            <a:xfrm>
              <a:off x="3429000" y="1905000"/>
              <a:ext cx="4572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Line 18"/>
            <p:cNvSpPr>
              <a:spLocks noChangeShapeType="1"/>
            </p:cNvSpPr>
            <p:nvPr/>
          </p:nvSpPr>
          <p:spPr bwMode="auto">
            <a:xfrm>
              <a:off x="3429000" y="2286000"/>
              <a:ext cx="4572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3429000" y="2667000"/>
              <a:ext cx="4572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Line 20"/>
            <p:cNvSpPr>
              <a:spLocks noChangeShapeType="1"/>
            </p:cNvSpPr>
            <p:nvPr/>
          </p:nvSpPr>
          <p:spPr bwMode="auto">
            <a:xfrm>
              <a:off x="3429000" y="3505200"/>
              <a:ext cx="4572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Line 21"/>
            <p:cNvSpPr>
              <a:spLocks noChangeShapeType="1"/>
            </p:cNvSpPr>
            <p:nvPr/>
          </p:nvSpPr>
          <p:spPr bwMode="auto">
            <a:xfrm>
              <a:off x="4572000" y="1900238"/>
              <a:ext cx="4572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Line 22"/>
            <p:cNvSpPr>
              <a:spLocks noChangeShapeType="1"/>
            </p:cNvSpPr>
            <p:nvPr/>
          </p:nvSpPr>
          <p:spPr bwMode="auto">
            <a:xfrm>
              <a:off x="4572000" y="2281238"/>
              <a:ext cx="4572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Line 23"/>
            <p:cNvSpPr>
              <a:spLocks noChangeShapeType="1"/>
            </p:cNvSpPr>
            <p:nvPr/>
          </p:nvSpPr>
          <p:spPr bwMode="auto">
            <a:xfrm>
              <a:off x="4572000" y="2662238"/>
              <a:ext cx="4572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Line 24"/>
            <p:cNvSpPr>
              <a:spLocks noChangeShapeType="1"/>
            </p:cNvSpPr>
            <p:nvPr/>
          </p:nvSpPr>
          <p:spPr bwMode="auto">
            <a:xfrm>
              <a:off x="4572000" y="3500438"/>
              <a:ext cx="4572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Line 25"/>
            <p:cNvSpPr>
              <a:spLocks noChangeShapeType="1"/>
            </p:cNvSpPr>
            <p:nvPr/>
          </p:nvSpPr>
          <p:spPr bwMode="auto">
            <a:xfrm>
              <a:off x="6324600" y="2619375"/>
              <a:ext cx="304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4" name="Line 26"/>
            <p:cNvSpPr>
              <a:spLocks noChangeShapeType="1"/>
            </p:cNvSpPr>
            <p:nvPr/>
          </p:nvSpPr>
          <p:spPr bwMode="auto">
            <a:xfrm>
              <a:off x="7267575" y="2619375"/>
              <a:ext cx="3048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5" name="Rectangle 27"/>
            <p:cNvSpPr>
              <a:spLocks noChangeArrowheads="1"/>
            </p:cNvSpPr>
            <p:nvPr/>
          </p:nvSpPr>
          <p:spPr bwMode="auto">
            <a:xfrm>
              <a:off x="7620000" y="1752600"/>
              <a:ext cx="1143000" cy="1905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28"/>
            <p:cNvSpPr>
              <a:spLocks noChangeArrowheads="1"/>
            </p:cNvSpPr>
            <p:nvPr/>
          </p:nvSpPr>
          <p:spPr bwMode="auto">
            <a:xfrm>
              <a:off x="1981200" y="1524000"/>
              <a:ext cx="5410200" cy="2438400"/>
            </a:xfrm>
            <a:prstGeom prst="rect">
              <a:avLst/>
            </a:prstGeom>
            <a:solidFill>
              <a:schemeClr val="accent1">
                <a:alpha val="6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29"/>
            <p:cNvSpPr>
              <a:spLocks noChangeArrowheads="1"/>
            </p:cNvSpPr>
            <p:nvPr/>
          </p:nvSpPr>
          <p:spPr bwMode="auto">
            <a:xfrm>
              <a:off x="3914775" y="1752600"/>
              <a:ext cx="609600" cy="1905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30"/>
            <p:cNvSpPr>
              <a:spLocks noChangeArrowheads="1"/>
            </p:cNvSpPr>
            <p:nvPr/>
          </p:nvSpPr>
          <p:spPr bwMode="auto">
            <a:xfrm>
              <a:off x="6629400" y="1752600"/>
              <a:ext cx="609600" cy="1905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1"/>
            <p:cNvSpPr txBox="1">
              <a:spLocks noChangeArrowheads="1"/>
            </p:cNvSpPr>
            <p:nvPr/>
          </p:nvSpPr>
          <p:spPr bwMode="auto">
            <a:xfrm>
              <a:off x="560388" y="2181225"/>
              <a:ext cx="77628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Very 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big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data</a:t>
              </a:r>
            </a:p>
          </p:txBody>
        </p:sp>
        <p:sp>
          <p:nvSpPr>
            <p:cNvPr id="140" name="Text Box 32"/>
            <p:cNvSpPr txBox="1">
              <a:spLocks noChangeArrowheads="1"/>
            </p:cNvSpPr>
            <p:nvPr/>
          </p:nvSpPr>
          <p:spPr bwMode="auto">
            <a:xfrm>
              <a:off x="7708900" y="2422525"/>
              <a:ext cx="9048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Result</a:t>
              </a:r>
            </a:p>
          </p:txBody>
        </p:sp>
        <p:sp>
          <p:nvSpPr>
            <p:cNvPr id="141" name="Text Box 33"/>
            <p:cNvSpPr txBox="1">
              <a:spLocks noChangeArrowheads="1"/>
            </p:cNvSpPr>
            <p:nvPr/>
          </p:nvSpPr>
          <p:spPr bwMode="auto">
            <a:xfrm>
              <a:off x="4000500" y="2133600"/>
              <a:ext cx="395288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M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A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P</a:t>
              </a:r>
            </a:p>
          </p:txBody>
        </p:sp>
        <p:sp>
          <p:nvSpPr>
            <p:cNvPr id="142" name="Text Box 34"/>
            <p:cNvSpPr txBox="1">
              <a:spLocks noChangeArrowheads="1"/>
            </p:cNvSpPr>
            <p:nvPr/>
          </p:nvSpPr>
          <p:spPr bwMode="auto">
            <a:xfrm>
              <a:off x="6742113" y="1736725"/>
              <a:ext cx="368300" cy="1920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R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E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D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U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C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ea typeface="宋体" pitchFamily="2" charset="-122"/>
                </a:rPr>
                <a:t>E</a:t>
              </a:r>
            </a:p>
          </p:txBody>
        </p:sp>
        <p:grpSp>
          <p:nvGrpSpPr>
            <p:cNvPr id="143" name="Group 35"/>
            <p:cNvGrpSpPr>
              <a:grpSpLocks/>
            </p:cNvGrpSpPr>
            <p:nvPr/>
          </p:nvGrpSpPr>
          <p:grpSpPr bwMode="auto">
            <a:xfrm>
              <a:off x="4876800" y="1981200"/>
              <a:ext cx="1524000" cy="1447800"/>
              <a:chOff x="3072" y="1248"/>
              <a:chExt cx="960" cy="912"/>
            </a:xfrm>
          </p:grpSpPr>
          <p:sp>
            <p:nvSpPr>
              <p:cNvPr id="144" name="Rectangle 36"/>
              <p:cNvSpPr>
                <a:spLocks noChangeArrowheads="1"/>
              </p:cNvSpPr>
              <p:nvPr/>
            </p:nvSpPr>
            <p:spPr bwMode="auto">
              <a:xfrm>
                <a:off x="3072" y="1248"/>
                <a:ext cx="960" cy="9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Text Box 37"/>
              <p:cNvSpPr txBox="1">
                <a:spLocks noChangeArrowheads="1"/>
              </p:cNvSpPr>
              <p:nvPr/>
            </p:nvSpPr>
            <p:spPr bwMode="auto">
              <a:xfrm>
                <a:off x="3115" y="1440"/>
                <a:ext cx="91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Partitioning</a:t>
                </a:r>
              </a:p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ea typeface="宋体" pitchFamily="2" charset="-122"/>
                  </a:rPr>
                  <a:t>Function</a:t>
                </a:r>
              </a:p>
            </p:txBody>
          </p:sp>
        </p:grpSp>
      </p:grpSp>
      <p:sp>
        <p:nvSpPr>
          <p:cNvPr id="146" name="Rectangle 3"/>
          <p:cNvSpPr txBox="1">
            <a:spLocks noChangeArrowheads="1"/>
          </p:cNvSpPr>
          <p:nvPr/>
        </p:nvSpPr>
        <p:spPr bwMode="auto">
          <a:xfrm>
            <a:off x="428625" y="1524000"/>
            <a:ext cx="4037013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Map: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Accepts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input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key/value pair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Emits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intermediate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key/value pair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47" name="Rectangle 4"/>
          <p:cNvSpPr txBox="1">
            <a:spLocks noChangeArrowheads="1"/>
          </p:cNvSpPr>
          <p:nvPr/>
        </p:nvSpPr>
        <p:spPr>
          <a:xfrm>
            <a:off x="4610100" y="1560513"/>
            <a:ext cx="4037013" cy="449738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Reduce :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Accepts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intermediate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key/value* pair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Emits </a:t>
            </a:r>
            <a:r>
              <a:rPr kumimoji="0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output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key/value pair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  <p:bldP spid="1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Architecture overview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4342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8F7459-07B6-448C-AB3E-93D76A7824E7}" type="slidenum">
              <a:rPr lang="en-IN" altLang="en-US"/>
              <a:pPr/>
              <a:t>23</a:t>
            </a:fld>
            <a:endParaRPr lang="en-IN" altLang="en-US"/>
          </a:p>
        </p:txBody>
      </p:sp>
      <p:pic>
        <p:nvPicPr>
          <p:cNvPr id="14343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22324" y="1039813"/>
            <a:ext cx="7437755" cy="5239067"/>
            <a:chOff x="1524000" y="1255713"/>
            <a:chExt cx="7194550" cy="5449887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495800" y="1981200"/>
              <a:ext cx="1295400" cy="6096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>
                  <a:ea typeface="宋体" pitchFamily="2" charset="-122"/>
                </a:rPr>
                <a:t>Job tracker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981200" y="4267200"/>
              <a:ext cx="13716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itchFamily="2" charset="-122"/>
                </a:rPr>
                <a:t>Task tracker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495800" y="4267200"/>
              <a:ext cx="1295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itchFamily="2" charset="-122"/>
                </a:rPr>
                <a:t>Task tracker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7086600" y="4267200"/>
              <a:ext cx="1295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ea typeface="宋体" pitchFamily="2" charset="-122"/>
                </a:rPr>
                <a:t>Task tracker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343400" y="1676400"/>
              <a:ext cx="31242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52600" y="4038600"/>
              <a:ext cx="18288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4191000" y="4038600"/>
              <a:ext cx="18288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6858000" y="4038600"/>
              <a:ext cx="18288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384925" y="1255713"/>
              <a:ext cx="1454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Master node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81200" y="3657600"/>
              <a:ext cx="1517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Slave node 1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495800" y="3595688"/>
              <a:ext cx="151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Slave node 2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7162800" y="3581400"/>
              <a:ext cx="1555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Slave node N</a:t>
              </a: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590800" y="4876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auto">
            <a:xfrm>
              <a:off x="2133600" y="54102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1">
                <a:solidFill>
                  <a:srgbClr val="FA1D06"/>
                </a:solidFill>
                <a:ea typeface="宋体" pitchFamily="2" charset="-122"/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2286000" y="55626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2438400" y="57150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133600" y="6284913"/>
              <a:ext cx="1098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A1D06"/>
                  </a:solidFill>
                  <a:ea typeface="宋体" pitchFamily="2" charset="-122"/>
                </a:rPr>
                <a:t>Workers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1524000" y="17526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user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209800" y="24384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3048000" y="2590800"/>
              <a:ext cx="19050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181600" y="25908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5486400" y="2590800"/>
              <a:ext cx="19812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AutoShape 32"/>
            <p:cNvSpPr>
              <a:spLocks noChangeArrowheads="1"/>
            </p:cNvSpPr>
            <p:nvPr/>
          </p:nvSpPr>
          <p:spPr bwMode="auto">
            <a:xfrm>
              <a:off x="4572000" y="54102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1">
                <a:solidFill>
                  <a:srgbClr val="FA1D06"/>
                </a:solidFill>
                <a:ea typeface="宋体" pitchFamily="2" charset="-122"/>
              </a:endParaRP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4724400" y="55626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876800" y="57150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572000" y="6284913"/>
              <a:ext cx="1098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A1D06"/>
                  </a:solidFill>
                  <a:ea typeface="宋体" pitchFamily="2" charset="-122"/>
                </a:rPr>
                <a:t>Workers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5105400" y="4876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AutoShape 37"/>
            <p:cNvSpPr>
              <a:spLocks noChangeArrowheads="1"/>
            </p:cNvSpPr>
            <p:nvPr/>
          </p:nvSpPr>
          <p:spPr bwMode="auto">
            <a:xfrm>
              <a:off x="7162800" y="54102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 b="1">
                <a:solidFill>
                  <a:srgbClr val="FA1D06"/>
                </a:solidFill>
                <a:ea typeface="宋体" pitchFamily="2" charset="-122"/>
              </a:endParaRPr>
            </a:p>
          </p:txBody>
        </p:sp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>
              <a:off x="7315200" y="55626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1" name="AutoShape 39"/>
            <p:cNvSpPr>
              <a:spLocks noChangeArrowheads="1"/>
            </p:cNvSpPr>
            <p:nvPr/>
          </p:nvSpPr>
          <p:spPr bwMode="auto">
            <a:xfrm>
              <a:off x="7467600" y="5715000"/>
              <a:ext cx="990600" cy="6096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7162800" y="6284913"/>
              <a:ext cx="10985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A1D06"/>
                  </a:solidFill>
                  <a:ea typeface="宋体" pitchFamily="2" charset="-122"/>
                </a:rPr>
                <a:t>Workers</a:t>
              </a: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7696200" y="4876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40397E-7124-4D1B-ADD1-5B46D4610CF3}" type="slidenum">
              <a:rPr lang="en-IN" altLang="en-US"/>
              <a:pPr/>
              <a:t>24</a:t>
            </a:fld>
            <a:endParaRPr lang="en-IN" altLang="en-US"/>
          </a:p>
        </p:txBody>
      </p:sp>
      <p:pic>
        <p:nvPicPr>
          <p:cNvPr id="1639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502920" y="0"/>
            <a:ext cx="10515600" cy="1325563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" y="1510665"/>
            <a:ext cx="8374063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377825" y="188913"/>
            <a:ext cx="105156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Processing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overview</a:t>
            </a:r>
            <a:endParaRPr kumimoji="0" lang="en-I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40397E-7124-4D1B-ADD1-5B46D4610CF3}" type="slidenum">
              <a:rPr lang="en-IN" altLang="en-US"/>
              <a:pPr/>
              <a:t>25</a:t>
            </a:fld>
            <a:endParaRPr lang="en-IN" altLang="en-US"/>
          </a:p>
        </p:txBody>
      </p:sp>
      <p:pic>
        <p:nvPicPr>
          <p:cNvPr id="1639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502920" y="0"/>
            <a:ext cx="10515600" cy="1325563"/>
          </a:xfrm>
        </p:spPr>
        <p:txBody>
          <a:bodyPr/>
          <a:lstStyle/>
          <a:p>
            <a:r>
              <a:rPr lang="en-IN" sz="4000" b="1" dirty="0" err="1" smtClean="0"/>
              <a:t>MapReduce</a:t>
            </a:r>
            <a:r>
              <a:rPr lang="en-IN" sz="4000" b="1" dirty="0" smtClean="0"/>
              <a:t> Actual Data and Control Flow</a:t>
            </a:r>
            <a:endParaRPr lang="en-IN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1140381"/>
            <a:ext cx="9525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 Data partitioning </a:t>
            </a:r>
          </a:p>
          <a:p>
            <a:r>
              <a:rPr lang="en-IN" sz="2400" dirty="0" smtClean="0"/>
              <a:t>• Computation partitioning </a:t>
            </a:r>
          </a:p>
          <a:p>
            <a:r>
              <a:rPr lang="en-IN" sz="2400" dirty="0" smtClean="0"/>
              <a:t>• Determining the master and workers </a:t>
            </a:r>
          </a:p>
          <a:p>
            <a:r>
              <a:rPr lang="en-IN" sz="2400" dirty="0" smtClean="0"/>
              <a:t>• Reading the input data (data distribution) </a:t>
            </a:r>
          </a:p>
          <a:p>
            <a:r>
              <a:rPr lang="en-IN" sz="2400" dirty="0" smtClean="0"/>
              <a:t>• Map function </a:t>
            </a:r>
          </a:p>
          <a:p>
            <a:r>
              <a:rPr lang="en-IN" sz="2400" dirty="0" smtClean="0"/>
              <a:t>• Combiner function </a:t>
            </a:r>
          </a:p>
          <a:p>
            <a:r>
              <a:rPr lang="en-IN" sz="2400" dirty="0" smtClean="0"/>
              <a:t>• Partitioning function </a:t>
            </a:r>
          </a:p>
          <a:p>
            <a:r>
              <a:rPr lang="en-IN" sz="2400" dirty="0" smtClean="0"/>
              <a:t>• Synchronization </a:t>
            </a:r>
          </a:p>
          <a:p>
            <a:r>
              <a:rPr lang="en-IN" sz="2400" dirty="0" smtClean="0"/>
              <a:t>• Communication </a:t>
            </a:r>
          </a:p>
          <a:p>
            <a:r>
              <a:rPr lang="en-IN" sz="2400" dirty="0" smtClean="0"/>
              <a:t>• Sorting and Grouping </a:t>
            </a:r>
          </a:p>
          <a:p>
            <a:r>
              <a:rPr lang="en-IN" sz="2400" dirty="0" smtClean="0"/>
              <a:t>• Reduce function 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40397E-7124-4D1B-ADD1-5B46D4610CF3}" type="slidenum">
              <a:rPr lang="en-IN" altLang="en-US"/>
              <a:pPr/>
              <a:t>26</a:t>
            </a:fld>
            <a:endParaRPr lang="en-IN" altLang="en-US"/>
          </a:p>
        </p:txBody>
      </p:sp>
      <p:pic>
        <p:nvPicPr>
          <p:cNvPr id="1639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2112" t="2914" b="8768"/>
          <a:stretch>
            <a:fillRect/>
          </a:stretch>
        </p:blipFill>
        <p:spPr bwMode="auto">
          <a:xfrm>
            <a:off x="838200" y="952333"/>
            <a:ext cx="7903755" cy="56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58"/>
          <p:cNvSpPr>
            <a:spLocks noGrp="1"/>
          </p:cNvSpPr>
          <p:nvPr>
            <p:ph type="title"/>
          </p:nvPr>
        </p:nvSpPr>
        <p:spPr>
          <a:xfrm>
            <a:off x="502920" y="0"/>
            <a:ext cx="10515600" cy="1325563"/>
          </a:xfrm>
        </p:spPr>
        <p:txBody>
          <a:bodyPr/>
          <a:lstStyle/>
          <a:p>
            <a:r>
              <a:rPr lang="en-IN" sz="4000" b="1" dirty="0" smtClean="0"/>
              <a:t>DFD implementation </a:t>
            </a:r>
            <a:r>
              <a:rPr lang="en-IN" sz="4000" b="1" dirty="0" err="1" smtClean="0"/>
              <a:t>MapReduce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40397E-7124-4D1B-ADD1-5B46D4610CF3}" type="slidenum">
              <a:rPr lang="en-IN" altLang="en-US"/>
              <a:pPr/>
              <a:t>27</a:t>
            </a:fld>
            <a:endParaRPr lang="en-IN" altLang="en-US"/>
          </a:p>
        </p:txBody>
      </p:sp>
      <p:pic>
        <p:nvPicPr>
          <p:cNvPr id="1639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" name="Title 58"/>
          <p:cNvSpPr>
            <a:spLocks noGrp="1"/>
          </p:cNvSpPr>
          <p:nvPr>
            <p:ph type="title"/>
          </p:nvPr>
        </p:nvSpPr>
        <p:spPr>
          <a:xfrm>
            <a:off x="502920" y="0"/>
            <a:ext cx="10515600" cy="1325563"/>
          </a:xfrm>
        </p:spPr>
        <p:txBody>
          <a:bodyPr/>
          <a:lstStyle/>
          <a:p>
            <a:r>
              <a:rPr lang="en-IN" sz="4000" b="1" dirty="0" smtClean="0"/>
              <a:t>Control flow implementation </a:t>
            </a:r>
            <a:r>
              <a:rPr lang="en-IN" sz="4000" b="1" dirty="0" err="1" smtClean="0"/>
              <a:t>MapReduce</a:t>
            </a:r>
            <a:endParaRPr lang="en-IN" sz="40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 l="10237" t="15749" r="26839" b="13287"/>
          <a:stretch>
            <a:fillRect/>
          </a:stretch>
        </p:blipFill>
        <p:spPr bwMode="auto">
          <a:xfrm>
            <a:off x="274320" y="1112520"/>
            <a:ext cx="8186738" cy="519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40397E-7124-4D1B-ADD1-5B46D4610CF3}" type="slidenum">
              <a:rPr lang="en-IN" altLang="en-US"/>
              <a:pPr/>
              <a:t>28</a:t>
            </a:fld>
            <a:endParaRPr lang="en-IN" altLang="en-US"/>
          </a:p>
        </p:txBody>
      </p:sp>
      <p:pic>
        <p:nvPicPr>
          <p:cNvPr id="1639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" name="Title 58"/>
          <p:cNvSpPr>
            <a:spLocks noGrp="1"/>
          </p:cNvSpPr>
          <p:nvPr>
            <p:ph type="title"/>
          </p:nvPr>
        </p:nvSpPr>
        <p:spPr>
          <a:xfrm>
            <a:off x="502920" y="0"/>
            <a:ext cx="10515600" cy="1325563"/>
          </a:xfrm>
        </p:spPr>
        <p:txBody>
          <a:bodyPr/>
          <a:lstStyle/>
          <a:p>
            <a:r>
              <a:rPr lang="en-US" altLang="zh-CN" sz="4000" b="1" dirty="0" err="1" smtClean="0"/>
              <a:t>Hadoop</a:t>
            </a:r>
            <a:r>
              <a:rPr lang="en-US" altLang="zh-CN" sz="4000" dirty="0" smtClean="0"/>
              <a:t> </a:t>
            </a:r>
            <a:endParaRPr lang="en-IN" sz="4000" dirty="0"/>
          </a:p>
        </p:txBody>
      </p:sp>
      <p:sp>
        <p:nvSpPr>
          <p:cNvPr id="10" name="Rectangle 9"/>
          <p:cNvSpPr/>
          <p:nvPr/>
        </p:nvSpPr>
        <p:spPr>
          <a:xfrm>
            <a:off x="487680" y="1230272"/>
            <a:ext cx="1109472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/>
              <a:t> software platform originally developed by Yahoo enabling users to write and run applications over vast distributed data</a:t>
            </a:r>
            <a:r>
              <a:rPr lang="en-US" altLang="zh-CN" sz="1600" dirty="0" smtClean="0">
                <a:solidFill>
                  <a:srgbClr val="00FFFF"/>
                </a:solidFill>
                <a:ea typeface="宋体" pitchFamily="2" charset="-122"/>
              </a:rPr>
              <a:t>.</a:t>
            </a:r>
            <a:r>
              <a:rPr lang="en-US" altLang="zh-CN" sz="3200" dirty="0" smtClean="0">
                <a:solidFill>
                  <a:srgbClr val="FFFF00"/>
                </a:solidFill>
                <a:ea typeface="宋体" pitchFamily="2" charset="-122"/>
              </a:rPr>
              <a:t> </a:t>
            </a:r>
          </a:p>
          <a:p>
            <a:endParaRPr lang="en-US" sz="3200" dirty="0" smtClean="0">
              <a:solidFill>
                <a:srgbClr val="FFFF00"/>
              </a:solidFill>
              <a:ea typeface="宋体" pitchFamily="2" charset="-122"/>
            </a:endParaRPr>
          </a:p>
          <a:p>
            <a:endParaRPr lang="en-IN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7025" y="2410778"/>
            <a:ext cx="10904855" cy="382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</a:pPr>
            <a:r>
              <a:rPr lang="en-US" altLang="zh-CN" sz="2400" dirty="0" smtClean="0"/>
              <a:t>Features of </a:t>
            </a:r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 :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</a:pPr>
            <a:r>
              <a:rPr kumimoji="1" lang="en-US" altLang="zh-CN" sz="2400" dirty="0">
                <a:latin typeface="Times New Roman" pitchFamily="18" charset="0"/>
                <a:ea typeface="魏碑"/>
                <a:cs typeface="魏碑"/>
              </a:rPr>
              <a:t>  </a:t>
            </a:r>
            <a:r>
              <a:rPr kumimoji="1" lang="en-US" altLang="zh-CN" sz="2400" dirty="0" smtClean="0">
                <a:latin typeface="Times New Roman" pitchFamily="18" charset="0"/>
                <a:ea typeface="魏碑"/>
                <a:cs typeface="魏碑"/>
              </a:rPr>
              <a:t>&gt;  </a:t>
            </a:r>
            <a:r>
              <a:rPr lang="en-US" altLang="zh-CN" sz="2400" dirty="0" smtClean="0"/>
              <a:t>Scalable :  can easily scale to store and process  </a:t>
            </a:r>
            <a:r>
              <a:rPr lang="en-US" altLang="zh-CN" sz="2400" dirty="0" err="1" smtClean="0"/>
              <a:t>petabytes</a:t>
            </a:r>
            <a:r>
              <a:rPr lang="en-US" altLang="zh-CN" sz="2400" dirty="0" smtClean="0"/>
              <a:t> of </a:t>
            </a:r>
            <a:br>
              <a:rPr lang="en-US" altLang="zh-CN" sz="2400" dirty="0" smtClean="0"/>
            </a:br>
            <a:r>
              <a:rPr lang="en-US" altLang="zh-CN" sz="2400" dirty="0" smtClean="0"/>
              <a:t>      data in the Web space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</a:pPr>
            <a:r>
              <a:rPr lang="en-US" altLang="zh-CN" sz="2400" dirty="0" smtClean="0"/>
              <a:t>  &gt;  Economical : An open-source </a:t>
            </a:r>
            <a:r>
              <a:rPr lang="en-US" altLang="zh-CN" sz="2400" dirty="0" err="1" smtClean="0"/>
              <a:t>MapReduce</a:t>
            </a:r>
            <a:r>
              <a:rPr lang="en-US" altLang="zh-CN" sz="2400" dirty="0" smtClean="0"/>
              <a:t> minimizes the </a:t>
            </a:r>
            <a:br>
              <a:rPr lang="en-US" altLang="zh-CN" sz="2400" dirty="0" smtClean="0"/>
            </a:br>
            <a:r>
              <a:rPr lang="en-US" altLang="zh-CN" sz="2400" dirty="0" smtClean="0"/>
              <a:t>      overheads in task  spawning and massive data communication.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</a:pPr>
            <a:r>
              <a:rPr lang="en-US" altLang="zh-CN" sz="2400" dirty="0" smtClean="0"/>
              <a:t>  &gt;  Efficient: Processing data with high-degree of parallelism </a:t>
            </a:r>
            <a:br>
              <a:rPr lang="en-US" altLang="zh-CN" sz="2400" dirty="0" smtClean="0"/>
            </a:br>
            <a:r>
              <a:rPr lang="en-US" altLang="zh-CN" sz="2400" dirty="0" smtClean="0"/>
              <a:t>      across a large number of commodity nodes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rgbClr val="FFFF00"/>
              </a:buClr>
            </a:pPr>
            <a:r>
              <a:rPr lang="en-US" altLang="zh-CN" sz="2400" dirty="0" smtClean="0"/>
              <a:t>  &gt;  Reliable :  Automatically maintains multiple copies of  data to </a:t>
            </a:r>
            <a:br>
              <a:rPr lang="en-US" altLang="zh-CN" sz="2400" dirty="0" smtClean="0"/>
            </a:br>
            <a:r>
              <a:rPr lang="en-US" altLang="zh-CN" sz="2400" dirty="0" smtClean="0"/>
              <a:t>      facilitate redeployment of computing tasks on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40397E-7124-4D1B-ADD1-5B46D4610CF3}" type="slidenum">
              <a:rPr lang="en-IN" altLang="en-US"/>
              <a:pPr/>
              <a:t>29</a:t>
            </a:fld>
            <a:endParaRPr lang="en-IN" altLang="en-US"/>
          </a:p>
        </p:txBody>
      </p:sp>
      <p:pic>
        <p:nvPicPr>
          <p:cNvPr id="1639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" name="Title 58"/>
          <p:cNvSpPr>
            <a:spLocks noGrp="1"/>
          </p:cNvSpPr>
          <p:nvPr>
            <p:ph type="title"/>
          </p:nvPr>
        </p:nvSpPr>
        <p:spPr>
          <a:xfrm>
            <a:off x="502920" y="0"/>
            <a:ext cx="10515600" cy="1325563"/>
          </a:xfrm>
        </p:spPr>
        <p:txBody>
          <a:bodyPr/>
          <a:lstStyle/>
          <a:p>
            <a:r>
              <a:rPr lang="en-US" altLang="zh-CN" sz="4000" b="1" dirty="0" smtClean="0"/>
              <a:t>Typical </a:t>
            </a:r>
            <a:r>
              <a:rPr lang="en-US" altLang="zh-CN" sz="4000" b="1" dirty="0" err="1" smtClean="0"/>
              <a:t>Hadoop</a:t>
            </a:r>
            <a:r>
              <a:rPr lang="en-US" altLang="zh-CN" sz="4000" b="1" dirty="0" smtClean="0"/>
              <a:t> Cluster</a:t>
            </a:r>
            <a:endParaRPr lang="en-IN" sz="4000" b="1" dirty="0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838200" y="1422400"/>
            <a:ext cx="7239000" cy="2692400"/>
            <a:chOff x="1001010" y="1447800"/>
            <a:chExt cx="7239000" cy="2692003"/>
          </a:xfrm>
        </p:grpSpPr>
        <p:pic>
          <p:nvPicPr>
            <p:cNvPr id="14" name="Picture 3" descr="Picture 3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1010" y="1447800"/>
              <a:ext cx="7239000" cy="269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3572985" y="1496091"/>
              <a:ext cx="18411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Aggregation switch</a:t>
              </a:r>
            </a:p>
          </p:txBody>
        </p:sp>
        <p:sp>
          <p:nvSpPr>
            <p:cNvPr id="16" name="TextBox 5"/>
            <p:cNvSpPr txBox="1">
              <a:spLocks noChangeArrowheads="1"/>
            </p:cNvSpPr>
            <p:nvPr/>
          </p:nvSpPr>
          <p:spPr bwMode="auto">
            <a:xfrm>
              <a:off x="2266070" y="2071135"/>
              <a:ext cx="12138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400">
                  <a:latin typeface="Comic Sans MS" pitchFamily="66" charset="0"/>
                </a:rPr>
                <a:t>Rack switch</a:t>
              </a:r>
            </a:p>
          </p:txBody>
        </p:sp>
      </p:grp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01040" y="4389120"/>
            <a:ext cx="7650480" cy="1905000"/>
          </a:xfrm>
        </p:spPr>
        <p:txBody>
          <a:bodyPr/>
          <a:lstStyle/>
          <a:p>
            <a:pPr marL="328613" indent="-328613">
              <a:defRPr/>
            </a:pPr>
            <a:r>
              <a:rPr lang="en-US" sz="2200" dirty="0" smtClean="0"/>
              <a:t>40 nodes/rack, 1000-4000 nodes in cluster</a:t>
            </a:r>
          </a:p>
          <a:p>
            <a:pPr marL="328613" indent="-328613">
              <a:defRPr/>
            </a:pPr>
            <a:r>
              <a:rPr lang="en-US" sz="2200" dirty="0" smtClean="0"/>
              <a:t>1 </a:t>
            </a:r>
            <a:r>
              <a:rPr lang="en-US" sz="2200" dirty="0" err="1" smtClean="0"/>
              <a:t>Gbps</a:t>
            </a:r>
            <a:r>
              <a:rPr lang="en-US" sz="2200" dirty="0" smtClean="0"/>
              <a:t> bandwidth within rack, 8 </a:t>
            </a:r>
            <a:r>
              <a:rPr lang="en-US" sz="2200" dirty="0" err="1" smtClean="0"/>
              <a:t>Gbps</a:t>
            </a:r>
            <a:r>
              <a:rPr lang="en-US" sz="2200" dirty="0" smtClean="0"/>
              <a:t> out of rack</a:t>
            </a:r>
          </a:p>
          <a:p>
            <a:pPr marL="328613" indent="-328613">
              <a:defRPr/>
            </a:pPr>
            <a:r>
              <a:rPr lang="en-US" sz="2200" dirty="0" smtClean="0"/>
              <a:t>Node specs (Yahoo </a:t>
            </a:r>
            <a:r>
              <a:rPr lang="en-US" sz="2200" dirty="0" err="1" smtClean="0"/>
              <a:t>terasort</a:t>
            </a:r>
            <a:r>
              <a:rPr lang="en-US" sz="2200" dirty="0" smtClean="0"/>
              <a:t>):</a:t>
            </a:r>
            <a:br>
              <a:rPr lang="en-US" sz="2200" dirty="0" smtClean="0"/>
            </a:br>
            <a:r>
              <a:rPr lang="en-US" sz="2200" dirty="0" smtClean="0"/>
              <a:t>8 x 2GHz cores, 8 GB RAM, 4 disks (= 4 TB?)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3</a:t>
            </a:fld>
            <a:endParaRPr lang="en-IN" altLang="en-US" dirty="0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11128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8720455" cy="917575"/>
          </a:xfrm>
        </p:spPr>
        <p:txBody>
          <a:bodyPr/>
          <a:lstStyle/>
          <a:p>
            <a:r>
              <a:rPr lang="en-IN" altLang="en-US" sz="3200" b="1" dirty="0" smtClean="0"/>
              <a:t>Parallel and Distributed Programming Paradigms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28600" y="1402080"/>
            <a:ext cx="1062228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distributed computing system </a:t>
            </a:r>
          </a:p>
          <a:p>
            <a:pPr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 a set of networked nodes or workers</a:t>
            </a:r>
          </a:p>
          <a:p>
            <a:pPr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system issues for running a typical parallel program</a:t>
            </a:r>
          </a:p>
          <a:p>
            <a:pPr>
              <a:defRPr/>
            </a:pPr>
            <a:r>
              <a:rPr lang="en-IN" sz="2800" dirty="0" smtClean="0"/>
              <a:t>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 either a parallel or a distributed manner</a:t>
            </a:r>
          </a:p>
          <a:p>
            <a:endParaRPr lang="en-IN" alt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40397E-7124-4D1B-ADD1-5B46D4610CF3}" type="slidenum">
              <a:rPr lang="en-IN" altLang="en-US"/>
              <a:pPr/>
              <a:t>30</a:t>
            </a:fld>
            <a:endParaRPr lang="en-IN" altLang="en-US"/>
          </a:p>
        </p:txBody>
      </p:sp>
      <p:pic>
        <p:nvPicPr>
          <p:cNvPr id="16391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" name="Title 58"/>
          <p:cNvSpPr>
            <a:spLocks noGrp="1"/>
          </p:cNvSpPr>
          <p:nvPr>
            <p:ph type="title"/>
          </p:nvPr>
        </p:nvSpPr>
        <p:spPr>
          <a:xfrm>
            <a:off x="502920" y="0"/>
            <a:ext cx="10515600" cy="1325563"/>
          </a:xfrm>
        </p:spPr>
        <p:txBody>
          <a:bodyPr/>
          <a:lstStyle/>
          <a:p>
            <a:r>
              <a:rPr lang="en-US" altLang="zh-CN" sz="4000" b="1" dirty="0" smtClean="0"/>
              <a:t>Typical </a:t>
            </a:r>
            <a:r>
              <a:rPr lang="en-US" altLang="zh-CN" sz="4000" b="1" dirty="0" err="1" smtClean="0"/>
              <a:t>Hadoop</a:t>
            </a:r>
            <a:r>
              <a:rPr lang="en-US" altLang="zh-CN" sz="4000" b="1" dirty="0" smtClean="0"/>
              <a:t> Cluster</a:t>
            </a:r>
            <a:endParaRPr lang="en-IN" sz="4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8" name="Picture 3" descr="Picture 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" y="1097280"/>
            <a:ext cx="7072359" cy="513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altLang="zh-CN" sz="3200" b="1" dirty="0" err="1" smtClean="0">
                <a:ea typeface="宋体" pitchFamily="2" charset="-122"/>
              </a:rPr>
              <a:t>Hadoop</a:t>
            </a:r>
            <a:r>
              <a:rPr lang="en-US" altLang="zh-CN" sz="3200" b="1" dirty="0" smtClean="0">
                <a:ea typeface="宋体" pitchFamily="2" charset="-122"/>
              </a:rPr>
              <a:t> Components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464F19-B0D8-4CB2-A5D9-724C21CC1986}" type="slidenum">
              <a:rPr lang="en-IN" altLang="en-US"/>
              <a:pPr/>
              <a:t>31</a:t>
            </a:fld>
            <a:endParaRPr lang="en-IN" altLang="en-US"/>
          </a:p>
        </p:txBody>
      </p:sp>
      <p:pic>
        <p:nvPicPr>
          <p:cNvPr id="15367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11480" y="1553528"/>
            <a:ext cx="5440680" cy="3612832"/>
          </a:xfrm>
        </p:spPr>
        <p:txBody>
          <a:bodyPr/>
          <a:lstStyle/>
          <a:p>
            <a:r>
              <a:rPr lang="en-US" dirty="0" smtClean="0">
                <a:effectLst/>
              </a:rPr>
              <a:t>Distributed file system (HDFS)</a:t>
            </a:r>
          </a:p>
          <a:p>
            <a:pPr lvl="1"/>
            <a:r>
              <a:rPr lang="en-US" dirty="0" smtClean="0">
                <a:effectLst/>
              </a:rPr>
              <a:t>Single namespace for entire cluster</a:t>
            </a:r>
          </a:p>
          <a:p>
            <a:pPr lvl="1"/>
            <a:r>
              <a:rPr lang="en-US" dirty="0" smtClean="0">
                <a:effectLst/>
              </a:rPr>
              <a:t>Replicates data 3x for fault-tolerance</a:t>
            </a:r>
          </a:p>
          <a:p>
            <a:endParaRPr lang="en-US" dirty="0" smtClean="0">
              <a:effectLst/>
            </a:endParaRPr>
          </a:p>
          <a:p>
            <a:r>
              <a:rPr lang="en-US" dirty="0" err="1" smtClean="0">
                <a:effectLst/>
              </a:rPr>
              <a:t>MapReduce</a:t>
            </a:r>
            <a:r>
              <a:rPr lang="en-US" dirty="0" smtClean="0">
                <a:effectLst/>
              </a:rPr>
              <a:t> framework</a:t>
            </a:r>
          </a:p>
          <a:p>
            <a:pPr lvl="1"/>
            <a:r>
              <a:rPr lang="en-US" dirty="0" smtClean="0">
                <a:effectLst/>
              </a:rPr>
              <a:t>Executes user jobs specified as “map” and “reduce” functions</a:t>
            </a:r>
          </a:p>
          <a:p>
            <a:pPr lvl="1"/>
            <a:r>
              <a:rPr lang="en-US" dirty="0" smtClean="0">
                <a:effectLst/>
              </a:rPr>
              <a:t>Manages work distribution &amp; fault-tolerance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 b="16974"/>
          <a:stretch>
            <a:fillRect/>
          </a:stretch>
        </p:blipFill>
        <p:spPr bwMode="auto">
          <a:xfrm>
            <a:off x="5778962" y="1303205"/>
            <a:ext cx="6413038" cy="299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altLang="zh-CN" sz="3200" b="1" dirty="0" err="1" smtClean="0">
                <a:ea typeface="宋体" pitchFamily="2" charset="-122"/>
              </a:rPr>
              <a:t>Hadoop</a:t>
            </a:r>
            <a:r>
              <a:rPr lang="en-US" altLang="zh-CN" sz="3200" b="1" dirty="0" smtClean="0">
                <a:ea typeface="宋体" pitchFamily="2" charset="-122"/>
              </a:rPr>
              <a:t> Distributed File System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464F19-B0D8-4CB2-A5D9-724C21CC1986}" type="slidenum">
              <a:rPr lang="en-IN" altLang="en-US"/>
              <a:pPr/>
              <a:t>32</a:t>
            </a:fld>
            <a:endParaRPr lang="en-IN" altLang="en-US"/>
          </a:p>
        </p:txBody>
      </p:sp>
      <p:pic>
        <p:nvPicPr>
          <p:cNvPr id="15367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93688" y="1447800"/>
            <a:ext cx="531463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 split into 128MB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blocks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Blocks replicated across several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datanodes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(usually 3)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namenode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stores metadata (file names, block locations, etc)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Optimized for large files, sequential reads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Files are append-only</a:t>
            </a:r>
          </a:p>
        </p:txBody>
      </p:sp>
      <p:sp>
        <p:nvSpPr>
          <p:cNvPr id="16" name="Cloud Callout 79"/>
          <p:cNvSpPr>
            <a:spLocks noChangeArrowheads="1"/>
          </p:cNvSpPr>
          <p:nvPr/>
        </p:nvSpPr>
        <p:spPr bwMode="auto">
          <a:xfrm rot="5582684">
            <a:off x="8696483" y="2292826"/>
            <a:ext cx="1325563" cy="857250"/>
          </a:xfrm>
          <a:prstGeom prst="cloudCallout">
            <a:avLst>
              <a:gd name="adj1" fmla="val -15972"/>
              <a:gd name="adj2" fmla="val 95903"/>
            </a:avLst>
          </a:prstGeom>
          <a:solidFill>
            <a:srgbClr val="00478E"/>
          </a:solidFill>
          <a:ln w="9525">
            <a:solidFill>
              <a:srgbClr val="484848"/>
            </a:solidFill>
            <a:round/>
            <a:headEnd/>
            <a:tailEnd/>
          </a:ln>
          <a:effectLst>
            <a:outerShdw dist="20320" dir="20099927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17" name="Picture 91" descr="j0431637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2065" y="2407919"/>
            <a:ext cx="99853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7905750" y="1386840"/>
            <a:ext cx="1314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dirty="0" err="1">
                <a:latin typeface="Comic Sans MS" pitchFamily="66" charset="0"/>
              </a:rPr>
              <a:t>Namenode</a:t>
            </a:r>
            <a:endParaRPr lang="en-US" sz="2000" dirty="0">
              <a:latin typeface="Comic Sans MS" pitchFamily="66" charset="0"/>
            </a:endParaRP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9525000" y="3898900"/>
            <a:ext cx="762000" cy="679450"/>
            <a:chOff x="7391400" y="3581400"/>
            <a:chExt cx="1258782" cy="1158425"/>
          </a:xfrm>
        </p:grpSpPr>
        <p:pic>
          <p:nvPicPr>
            <p:cNvPr id="20" name="Picture 93" descr="j0431637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Can 12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8763000" y="3886200"/>
            <a:ext cx="762000" cy="679450"/>
            <a:chOff x="7391400" y="3581400"/>
            <a:chExt cx="1258782" cy="1158425"/>
          </a:xfrm>
        </p:grpSpPr>
        <p:pic>
          <p:nvPicPr>
            <p:cNvPr id="23" name="Picture 93" descr="j0431637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Can 18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8001000" y="3892550"/>
            <a:ext cx="762000" cy="679450"/>
            <a:chOff x="7391400" y="3581400"/>
            <a:chExt cx="1258782" cy="1158425"/>
          </a:xfrm>
        </p:grpSpPr>
        <p:pic>
          <p:nvPicPr>
            <p:cNvPr id="26" name="Picture 93" descr="j0431637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Can 21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2"/>
          <p:cNvGrpSpPr>
            <a:grpSpLocks/>
          </p:cNvGrpSpPr>
          <p:nvPr/>
        </p:nvGrpSpPr>
        <p:grpSpPr bwMode="auto">
          <a:xfrm>
            <a:off x="7239000" y="3886200"/>
            <a:ext cx="762000" cy="679450"/>
            <a:chOff x="7391400" y="3581400"/>
            <a:chExt cx="1258782" cy="1158425"/>
          </a:xfrm>
        </p:grpSpPr>
        <p:pic>
          <p:nvPicPr>
            <p:cNvPr id="29" name="Picture 93" descr="j0431637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91400" y="3581400"/>
              <a:ext cx="1258782" cy="115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Can 24"/>
            <p:cNvSpPr>
              <a:spLocks noChangeArrowheads="1"/>
            </p:cNvSpPr>
            <p:nvPr/>
          </p:nvSpPr>
          <p:spPr bwMode="auto">
            <a:xfrm>
              <a:off x="8065374" y="4279703"/>
              <a:ext cx="430084" cy="414111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94FF94"/>
                </a:gs>
                <a:gs pos="100000">
                  <a:srgbClr val="00C800"/>
                </a:gs>
              </a:gsLst>
              <a:lin ang="5400000"/>
            </a:gradFill>
            <a:ln w="9525">
              <a:solidFill>
                <a:srgbClr val="00AE00"/>
              </a:solidFill>
              <a:round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66"/>
          <p:cNvSpPr>
            <a:spLocks noChangeArrowheads="1"/>
          </p:cNvSpPr>
          <p:nvPr/>
        </p:nvSpPr>
        <p:spPr bwMode="auto">
          <a:xfrm>
            <a:off x="7467600" y="46720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2" name="Rounded Rectangle 67"/>
          <p:cNvSpPr>
            <a:spLocks noChangeArrowheads="1"/>
          </p:cNvSpPr>
          <p:nvPr/>
        </p:nvSpPr>
        <p:spPr bwMode="auto">
          <a:xfrm>
            <a:off x="7467600" y="48879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3" name="Rounded Rectangle 68"/>
          <p:cNvSpPr>
            <a:spLocks noChangeArrowheads="1"/>
          </p:cNvSpPr>
          <p:nvPr/>
        </p:nvSpPr>
        <p:spPr bwMode="auto">
          <a:xfrm>
            <a:off x="7467600" y="51054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4" name="Rounded Rectangle 69"/>
          <p:cNvSpPr>
            <a:spLocks noChangeArrowheads="1"/>
          </p:cNvSpPr>
          <p:nvPr/>
        </p:nvSpPr>
        <p:spPr bwMode="auto">
          <a:xfrm>
            <a:off x="8229600" y="46720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5" name="Rounded Rectangle 70"/>
          <p:cNvSpPr>
            <a:spLocks noChangeArrowheads="1"/>
          </p:cNvSpPr>
          <p:nvPr/>
        </p:nvSpPr>
        <p:spPr bwMode="auto">
          <a:xfrm>
            <a:off x="8229600" y="48879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6" name="Rounded Rectangle 71"/>
          <p:cNvSpPr>
            <a:spLocks noChangeArrowheads="1"/>
          </p:cNvSpPr>
          <p:nvPr/>
        </p:nvSpPr>
        <p:spPr bwMode="auto">
          <a:xfrm>
            <a:off x="8229600" y="51054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7" name="Rounded Rectangle 72"/>
          <p:cNvSpPr>
            <a:spLocks noChangeArrowheads="1"/>
          </p:cNvSpPr>
          <p:nvPr/>
        </p:nvSpPr>
        <p:spPr bwMode="auto">
          <a:xfrm>
            <a:off x="8991600" y="46720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8" name="Rounded Rectangle 73"/>
          <p:cNvSpPr>
            <a:spLocks noChangeArrowheads="1"/>
          </p:cNvSpPr>
          <p:nvPr/>
        </p:nvSpPr>
        <p:spPr bwMode="auto">
          <a:xfrm>
            <a:off x="8991600" y="48879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9" name="Rounded Rectangle 74"/>
          <p:cNvSpPr>
            <a:spLocks noChangeArrowheads="1"/>
          </p:cNvSpPr>
          <p:nvPr/>
        </p:nvSpPr>
        <p:spPr bwMode="auto">
          <a:xfrm>
            <a:off x="8991600" y="51054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40" name="Rounded Rectangle 75"/>
          <p:cNvSpPr>
            <a:spLocks noChangeArrowheads="1"/>
          </p:cNvSpPr>
          <p:nvPr/>
        </p:nvSpPr>
        <p:spPr bwMode="auto">
          <a:xfrm>
            <a:off x="9753600" y="46720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41" name="Rounded Rectangle 76"/>
          <p:cNvSpPr>
            <a:spLocks noChangeArrowheads="1"/>
          </p:cNvSpPr>
          <p:nvPr/>
        </p:nvSpPr>
        <p:spPr bwMode="auto">
          <a:xfrm>
            <a:off x="9753600" y="4887913"/>
            <a:ext cx="304800" cy="1857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42" name="Rounded Rectangle 77"/>
          <p:cNvSpPr>
            <a:spLocks noChangeArrowheads="1"/>
          </p:cNvSpPr>
          <p:nvPr/>
        </p:nvSpPr>
        <p:spPr bwMode="auto">
          <a:xfrm>
            <a:off x="9753600" y="5105400"/>
            <a:ext cx="304800" cy="185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4FFE4"/>
              </a:gs>
              <a:gs pos="64999">
                <a:srgbClr val="BAFBBA"/>
              </a:gs>
              <a:gs pos="100000">
                <a:srgbClr val="9CFB9C"/>
              </a:gs>
            </a:gsLst>
            <a:lin ang="5400000" scaled="1"/>
          </a:gradFill>
          <a:ln w="9525">
            <a:solidFill>
              <a:srgbClr val="00AE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300">
                <a:solidFill>
                  <a:srgbClr val="000000"/>
                </a:solidFill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Architecture of </a:t>
            </a:r>
            <a:r>
              <a:rPr lang="en-US" altLang="zh-CN" sz="3200" b="1" dirty="0" err="1" smtClean="0">
                <a:ea typeface="宋体" pitchFamily="2" charset="-122"/>
              </a:rPr>
              <a:t>MapReduce</a:t>
            </a:r>
            <a:r>
              <a:rPr lang="en-US" altLang="zh-CN" sz="3200" b="1" dirty="0" smtClean="0">
                <a:ea typeface="宋体" pitchFamily="2" charset="-122"/>
              </a:rPr>
              <a:t> in </a:t>
            </a:r>
            <a:r>
              <a:rPr lang="en-US" altLang="zh-CN" sz="3200" b="1" dirty="0" err="1" smtClean="0">
                <a:ea typeface="宋体" pitchFamily="2" charset="-122"/>
              </a:rPr>
              <a:t>Hadoop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464F19-B0D8-4CB2-A5D9-724C21CC1986}" type="slidenum">
              <a:rPr lang="en-IN" altLang="en-US"/>
              <a:pPr/>
              <a:t>33</a:t>
            </a:fld>
            <a:endParaRPr lang="en-IN" altLang="en-US"/>
          </a:p>
        </p:txBody>
      </p:sp>
      <p:pic>
        <p:nvPicPr>
          <p:cNvPr id="15367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/>
          <a:srcRect l="6917" t="29527" r="24902" b="20177"/>
          <a:stretch>
            <a:fillRect/>
          </a:stretch>
        </p:blipFill>
        <p:spPr bwMode="auto">
          <a:xfrm>
            <a:off x="411480" y="1143000"/>
            <a:ext cx="8624888" cy="458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464F19-B0D8-4CB2-A5D9-724C21CC1986}" type="slidenum">
              <a:rPr lang="en-IN" altLang="en-US"/>
              <a:pPr/>
              <a:t>34</a:t>
            </a:fld>
            <a:endParaRPr lang="en-IN" altLang="en-US"/>
          </a:p>
        </p:txBody>
      </p:sp>
      <p:pic>
        <p:nvPicPr>
          <p:cNvPr id="15367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13360" y="230505"/>
            <a:ext cx="839311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0" indent="-2286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 smtClean="0">
                <a:latin typeface="+mn-lt"/>
                <a:ea typeface="宋体" pitchFamily="2" charset="-122"/>
              </a:rPr>
              <a:t>Google File System (GFS)</a:t>
            </a:r>
            <a:endParaRPr lang="en-IN" altLang="zh-CN" sz="2800" dirty="0">
              <a:latin typeface="+mn-lt"/>
              <a:ea typeface="宋体" pitchFamily="2" charset="-122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 b="14275"/>
          <a:stretch>
            <a:fillRect/>
          </a:stretch>
        </p:blipFill>
        <p:spPr bwMode="auto">
          <a:xfrm>
            <a:off x="472440" y="1316990"/>
            <a:ext cx="9144000" cy="364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GFS: underlying storage system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464F19-B0D8-4CB2-A5D9-724C21CC1986}" type="slidenum">
              <a:rPr lang="en-IN" altLang="en-US"/>
              <a:pPr/>
              <a:t>35</a:t>
            </a:fld>
            <a:endParaRPr lang="en-IN" altLang="en-US"/>
          </a:p>
        </p:txBody>
      </p:sp>
      <p:pic>
        <p:nvPicPr>
          <p:cNvPr id="15367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068388"/>
            <a:ext cx="8839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Goal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global view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make huge files available in the face of node failures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Master Node (meta server)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Centralized, index all chunks on data servers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Chunk server (data server)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File is split into contiguous chunks, typically 16-64MB.</a:t>
            </a:r>
          </a:p>
          <a:p>
            <a:pPr marL="6858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Each chunk replicated (usually 2x or </a:t>
            </a:r>
            <a:r>
              <a:rPr lang="en-US" altLang="zh-CN" sz="2400" dirty="0" smtClean="0">
                <a:latin typeface="+mn-lt"/>
                <a:ea typeface="宋体" pitchFamily="2" charset="-122"/>
              </a:rPr>
              <a:t>3x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).</a:t>
            </a: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Try to keep replicas in different racks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Data mutation sequence in GFS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School of Computer Science and Engineering</a:t>
            </a:r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464F19-B0D8-4CB2-A5D9-724C21CC1986}" type="slidenum">
              <a:rPr lang="en-IN" altLang="en-US"/>
              <a:pPr/>
              <a:t>36</a:t>
            </a:fld>
            <a:endParaRPr lang="en-IN" altLang="en-US"/>
          </a:p>
        </p:txBody>
      </p:sp>
      <p:pic>
        <p:nvPicPr>
          <p:cNvPr id="15367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 b="17521"/>
          <a:stretch>
            <a:fillRect/>
          </a:stretch>
        </p:blipFill>
        <p:spPr bwMode="auto">
          <a:xfrm>
            <a:off x="777240" y="1343434"/>
            <a:ext cx="4724399" cy="441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09900" y="2163763"/>
            <a:ext cx="6403975" cy="2530475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endParaRPr lang="en-IN" altLang="en-US" sz="2400" smtClean="0"/>
          </a:p>
          <a:p>
            <a:pPr marL="0" indent="0" algn="ctr">
              <a:buFont typeface="Arial" charset="0"/>
              <a:buNone/>
            </a:pPr>
            <a:r>
              <a:rPr lang="en-IN" altLang="en-US" sz="9600" smtClean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4</a:t>
            </a:fld>
            <a:endParaRPr lang="en-IN" altLang="en-US" dirty="0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Partitioning</a:t>
            </a:r>
            <a:endParaRPr lang="en-IN" altLang="en-US" sz="3200" b="1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57200" y="1022985"/>
            <a:ext cx="83931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IN" altLang="en-US" sz="2800" b="1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1325880"/>
            <a:ext cx="11323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800" b="1" dirty="0" smtClean="0"/>
              <a:t>Computation partitioning </a:t>
            </a:r>
          </a:p>
          <a:p>
            <a:pPr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This splits a given job or a program into smaller tasks</a:t>
            </a:r>
          </a:p>
          <a:p>
            <a:pPr>
              <a:buFont typeface="Arial" pitchFamily="34" charset="0"/>
              <a:buChar char="•"/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Partitioning greatly depends on correctly identifying portions of the job or </a:t>
            </a:r>
          </a:p>
          <a:p>
            <a:pPr>
              <a:defRPr/>
            </a:pPr>
            <a:r>
              <a:rPr lang="en-IN" sz="2800" dirty="0" smtClean="0"/>
              <a:t>  program that can be performed concurrently</a:t>
            </a:r>
          </a:p>
          <a:p>
            <a:pPr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upon identifying parallelism in the structure of the program,</a:t>
            </a:r>
          </a:p>
          <a:p>
            <a:pPr>
              <a:defRPr/>
            </a:pPr>
            <a:r>
              <a:rPr lang="en-IN" sz="2800" dirty="0" smtClean="0"/>
              <a:t>  divide </a:t>
            </a:r>
            <a:r>
              <a:rPr lang="en-IN" sz="2800" dirty="0" smtClean="0"/>
              <a:t>into parts to be run on different workers</a:t>
            </a:r>
          </a:p>
          <a:p>
            <a:pPr>
              <a:buFont typeface="Arial" pitchFamily="34" charset="0"/>
              <a:buChar char="•"/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Different parts may process different data or a copy of the same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5</a:t>
            </a:fld>
            <a:endParaRPr lang="en-IN" altLang="en-US" dirty="0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1119902"/>
            <a:ext cx="1101852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800" b="1" dirty="0" smtClean="0"/>
              <a:t>Data partitioning </a:t>
            </a:r>
          </a:p>
          <a:p>
            <a:pPr>
              <a:buFont typeface="Arial" pitchFamily="34" charset="0"/>
              <a:buChar char="•"/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This splits the input or intermediate data into smaller pieces</a:t>
            </a:r>
          </a:p>
          <a:p>
            <a:pPr>
              <a:buFont typeface="Arial" pitchFamily="34" charset="0"/>
              <a:buChar char="•"/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Upon identification of parallelism in the input data  it can also be divided  </a:t>
            </a:r>
          </a:p>
          <a:p>
            <a:pPr>
              <a:defRPr/>
            </a:pPr>
            <a:r>
              <a:rPr lang="en-IN" sz="2800" dirty="0" smtClean="0"/>
              <a:t>  into pieces to be processed on different workers </a:t>
            </a:r>
          </a:p>
          <a:p>
            <a:pPr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 Data pieces may be processed by different parts of a program or a copy  </a:t>
            </a:r>
          </a:p>
          <a:p>
            <a:pPr>
              <a:defRPr/>
            </a:pPr>
            <a:r>
              <a:rPr lang="en-IN" sz="2800" dirty="0" smtClean="0"/>
              <a:t>  of the same program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6</a:t>
            </a:fld>
            <a:endParaRPr lang="en-IN" altLang="en-US" dirty="0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Mapping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IN" altLang="en-US" sz="32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1119902"/>
            <a:ext cx="1101852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 </a:t>
            </a:r>
            <a:r>
              <a:rPr lang="en-IN" sz="2800" dirty="0" smtClean="0"/>
              <a:t>This assigns the either smaller parts of a program or the smaller pieces of </a:t>
            </a:r>
          </a:p>
          <a:p>
            <a:pPr>
              <a:defRPr/>
            </a:pPr>
            <a:r>
              <a:rPr lang="en-IN" sz="2800" dirty="0" smtClean="0"/>
              <a:t>  data to underlying resources. </a:t>
            </a:r>
          </a:p>
          <a:p>
            <a:pPr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This process aims to appropriately assign such parts or pieces to be run   </a:t>
            </a:r>
          </a:p>
          <a:p>
            <a:pPr>
              <a:defRPr/>
            </a:pPr>
            <a:r>
              <a:rPr lang="en-IN" sz="2800" dirty="0" smtClean="0"/>
              <a:t>  simultaneously on different workers </a:t>
            </a:r>
          </a:p>
          <a:p>
            <a:pPr>
              <a:defRPr/>
            </a:pPr>
            <a:endParaRPr lang="en-IN" sz="2800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  is usually handled by resource allocators in the system.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800" dirty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7</a:t>
            </a:fld>
            <a:endParaRPr lang="en-IN" altLang="en-US" dirty="0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Synchronization</a:t>
            </a:r>
            <a:endParaRPr lang="en-IN" altLang="en-US" sz="3200" b="1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8600" y="1119902"/>
            <a:ext cx="1101852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2800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8388"/>
            <a:ext cx="9326880" cy="4692332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different workers may perform different tasks</a:t>
            </a:r>
          </a:p>
          <a:p>
            <a:pPr>
              <a:defRPr/>
            </a:pPr>
            <a:r>
              <a:rPr lang="en-IN" dirty="0" smtClean="0"/>
              <a:t>coordination among workers</a:t>
            </a:r>
          </a:p>
          <a:p>
            <a:pPr>
              <a:defRPr/>
            </a:pPr>
            <a:r>
              <a:rPr lang="en-IN" dirty="0" smtClean="0"/>
              <a:t>race conditions are prevented</a:t>
            </a:r>
          </a:p>
          <a:p>
            <a:pPr>
              <a:defRPr/>
            </a:pPr>
            <a:r>
              <a:rPr lang="en-IN" dirty="0" smtClean="0"/>
              <a:t>Data dependency among different workers is properly managed</a:t>
            </a:r>
          </a:p>
          <a:p>
            <a:pPr>
              <a:defRPr/>
            </a:pPr>
            <a:r>
              <a:rPr lang="en-IN" dirty="0" smtClean="0"/>
              <a:t>Multiple accesses to a shared resource by different workers may raise race conditions</a:t>
            </a:r>
          </a:p>
          <a:p>
            <a:pPr>
              <a:defRPr/>
            </a:pPr>
            <a:r>
              <a:rPr lang="en-IN" dirty="0" smtClean="0"/>
              <a:t>data dependency when a worker needs the processed data of other workers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lang="en-IN" sz="3200" b="1" dirty="0" smtClean="0"/>
              <a:t>Communication</a:t>
            </a: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8</a:t>
            </a:fld>
            <a:endParaRPr lang="en-IN" altLang="en-US" dirty="0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259080" y="1402080"/>
            <a:ext cx="11643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IN" sz="2800" dirty="0" smtClean="0"/>
              <a:t> data dependency -intermediate data is sent to workers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2819400"/>
            <a:ext cx="110337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IN" sz="2800" dirty="0" smtClean="0"/>
              <a:t>  tasks </a:t>
            </a:r>
            <a:r>
              <a:rPr lang="en-IN" sz="2800" dirty="0"/>
              <a:t>or data pieces is more than the number of available </a:t>
            </a:r>
            <a:r>
              <a:rPr lang="en-IN" sz="2800" dirty="0" smtClean="0"/>
              <a:t>workers</a:t>
            </a:r>
            <a:endParaRPr lang="en-IN" sz="28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800" dirty="0" smtClean="0"/>
              <a:t> a </a:t>
            </a:r>
            <a:r>
              <a:rPr lang="en-IN" sz="2800" dirty="0"/>
              <a:t>scheduler - selects a sequence of tasks or data</a:t>
            </a:r>
          </a:p>
          <a:p>
            <a:pPr algn="just">
              <a:defRPr/>
            </a:pPr>
            <a:r>
              <a:rPr lang="en-IN" sz="2800" dirty="0" smtClean="0"/>
              <a:t>  pieces </a:t>
            </a:r>
            <a:r>
              <a:rPr lang="en-IN" sz="2800" dirty="0"/>
              <a:t>to be assigned to the workers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800" dirty="0" smtClean="0"/>
              <a:t>  resource </a:t>
            </a:r>
            <a:r>
              <a:rPr lang="en-IN" sz="2800" dirty="0"/>
              <a:t>allocator - mapping of the computation or data pieces to </a:t>
            </a:r>
            <a:r>
              <a:rPr lang="en-IN" sz="2800" dirty="0" smtClean="0"/>
              <a:t>  </a:t>
            </a:r>
          </a:p>
          <a:p>
            <a:pPr algn="just">
              <a:defRPr/>
            </a:pPr>
            <a:r>
              <a:rPr lang="en-IN" sz="2800" dirty="0" smtClean="0"/>
              <a:t>   workers scheduler </a:t>
            </a:r>
            <a:r>
              <a:rPr lang="en-IN" sz="2800" dirty="0"/>
              <a:t>only picks the next part from the queue of unassigned </a:t>
            </a:r>
            <a:endParaRPr lang="en-IN" sz="2800" dirty="0" smtClean="0"/>
          </a:p>
          <a:p>
            <a:pPr algn="just">
              <a:defRPr/>
            </a:pPr>
            <a:r>
              <a:rPr lang="en-IN" sz="2800" dirty="0" smtClean="0"/>
              <a:t>   tasks based </a:t>
            </a:r>
            <a:r>
              <a:rPr lang="en-IN" sz="2800" dirty="0"/>
              <a:t>on a set of rules called the scheduling policy</a:t>
            </a:r>
          </a:p>
          <a:p>
            <a:pPr>
              <a:defRPr/>
            </a:pPr>
            <a:endParaRPr lang="en-IN" sz="28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>
              <a:defRPr/>
            </a:pPr>
            <a:endParaRPr lang="en-IN" sz="28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487680" y="2072640"/>
            <a:ext cx="839311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IN" sz="3200" b="1" dirty="0">
                <a:latin typeface="+mj-lt"/>
                <a:ea typeface="+mj-ea"/>
                <a:cs typeface="+mj-cs"/>
              </a:rPr>
              <a:t>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77825" y="188913"/>
            <a:ext cx="10515600" cy="917575"/>
          </a:xfrm>
        </p:spPr>
        <p:txBody>
          <a:bodyPr/>
          <a:lstStyle/>
          <a:p>
            <a:r>
              <a:rPr kumimoji="1" lang="en-US" sz="3200" dirty="0" smtClean="0">
                <a:latin typeface="+mj-lt"/>
                <a:ea typeface="魏碑" charset="0"/>
                <a:cs typeface="魏碑" charset="0"/>
              </a:rPr>
              <a:t/>
            </a:r>
            <a:br>
              <a:rPr kumimoji="1" lang="en-US" sz="3200" dirty="0" smtClean="0">
                <a:latin typeface="+mj-lt"/>
                <a:ea typeface="魏碑" charset="0"/>
                <a:cs typeface="魏碑" charset="0"/>
              </a:rPr>
            </a:br>
            <a:r>
              <a:rPr lang="en-IN" sz="3200" b="1" dirty="0" smtClean="0"/>
              <a:t>Map Reduce</a:t>
            </a:r>
            <a:r>
              <a:rPr lang="en-US" altLang="en-US" sz="3200" b="1" dirty="0" smtClean="0"/>
              <a:t/>
            </a:r>
            <a:br>
              <a:rPr lang="en-US" altLang="en-US" sz="3200" b="1" dirty="0" smtClean="0"/>
            </a:br>
            <a:endParaRPr lang="en-IN" alt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E04FAB-D1DE-42D8-9182-1F68B794E7A0}" type="datetime1">
              <a:rPr lang="en-IN"/>
              <a:pPr>
                <a:defRPr/>
              </a:pPr>
              <a:t>07-03-2022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School of Computer Science and Engineering</a:t>
            </a:r>
          </a:p>
        </p:txBody>
      </p:sp>
      <p:sp>
        <p:nvSpPr>
          <p:cNvPr id="51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D1EEFD-938C-4D65-9AFC-295096394DD2}" type="slidenum">
              <a:rPr lang="en-IN" altLang="en-US"/>
              <a:pPr/>
              <a:t>9</a:t>
            </a:fld>
            <a:endParaRPr lang="en-IN" altLang="en-US" dirty="0"/>
          </a:p>
        </p:txBody>
      </p:sp>
      <p:pic>
        <p:nvPicPr>
          <p:cNvPr id="5126" name="Picture 7" descr="kle tech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313" y="74613"/>
            <a:ext cx="2895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/>
          <p:nvPr/>
        </p:nvSpPr>
        <p:spPr bwMode="auto">
          <a:xfrm>
            <a:off x="85725" y="884238"/>
            <a:ext cx="11993563" cy="20637"/>
          </a:xfrm>
          <a:prstGeom prst="line">
            <a:avLst/>
          </a:prstGeom>
          <a:ln w="3240">
            <a:solidFill>
              <a:srgbClr val="E4948A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259080" y="1402080"/>
            <a:ext cx="11643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068388"/>
            <a:ext cx="9799320" cy="4463732"/>
          </a:xfrm>
        </p:spPr>
        <p:txBody>
          <a:bodyPr/>
          <a:lstStyle/>
          <a:p>
            <a:pPr>
              <a:defRPr/>
            </a:pPr>
            <a:r>
              <a:rPr lang="en-IN" dirty="0" smtClean="0"/>
              <a:t>software framework</a:t>
            </a:r>
          </a:p>
          <a:p>
            <a:pPr>
              <a:defRPr/>
            </a:pPr>
            <a:r>
              <a:rPr lang="en-IN" dirty="0" smtClean="0"/>
              <a:t>supports parallel and distributed computing</a:t>
            </a:r>
          </a:p>
          <a:p>
            <a:pPr>
              <a:defRPr/>
            </a:pPr>
            <a:r>
              <a:rPr lang="en-IN" dirty="0" smtClean="0"/>
              <a:t>on large data sets</a:t>
            </a:r>
          </a:p>
          <a:p>
            <a:pPr>
              <a:defRPr/>
            </a:pPr>
            <a:r>
              <a:rPr lang="en-IN" dirty="0" smtClean="0"/>
              <a:t>abstracts the data flow</a:t>
            </a:r>
          </a:p>
          <a:p>
            <a:pPr>
              <a:defRPr/>
            </a:pPr>
            <a:r>
              <a:rPr lang="en-IN" dirty="0" smtClean="0"/>
              <a:t>running a parallel program on a distributed computing system</a:t>
            </a:r>
          </a:p>
          <a:p>
            <a:pPr>
              <a:defRPr/>
            </a:pPr>
            <a:r>
              <a:rPr lang="en-IN" dirty="0" smtClean="0"/>
              <a:t>Provides user with 2 interfaces : </a:t>
            </a:r>
          </a:p>
          <a:p>
            <a:pPr>
              <a:defRPr/>
            </a:pPr>
            <a:r>
              <a:rPr lang="en-IN" dirty="0" smtClean="0"/>
              <a:t>Functions Map and Reduce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1329</Words>
  <Application>Microsoft Office PowerPoint</Application>
  <PresentationFormat>Custom</PresentationFormat>
  <Paragraphs>359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Cloud Programming  and Software Environments</vt:lpstr>
      <vt:lpstr>Cloud Platform Capabilities</vt:lpstr>
      <vt:lpstr>Parallel and Distributed Programming Paradigms</vt:lpstr>
      <vt:lpstr>Partitioning</vt:lpstr>
      <vt:lpstr>Slide 5</vt:lpstr>
      <vt:lpstr>Mapping </vt:lpstr>
      <vt:lpstr>Synchronization</vt:lpstr>
      <vt:lpstr>Communication</vt:lpstr>
      <vt:lpstr> Map Reduce </vt:lpstr>
      <vt:lpstr> </vt:lpstr>
      <vt:lpstr> What is MapReduce? </vt:lpstr>
      <vt:lpstr>What is MapReduce used for?</vt:lpstr>
      <vt:lpstr>Motivation: Large Scale Data Processing</vt:lpstr>
      <vt:lpstr>What is MapReduce used for?</vt:lpstr>
      <vt:lpstr>Map Reduce architecture </vt:lpstr>
      <vt:lpstr>MapReduce Logical Data Flow </vt:lpstr>
      <vt:lpstr>MapReduce Logical Data Flow</vt:lpstr>
      <vt:lpstr>Formal Notation of MapReduce Data Flow</vt:lpstr>
      <vt:lpstr>Formal Notation of MapReduce Data Flow</vt:lpstr>
      <vt:lpstr>Strategy to Solve MapReduce Problems </vt:lpstr>
      <vt:lpstr>Strategy to Solve MapReduce Problems </vt:lpstr>
      <vt:lpstr>Map+Reduce</vt:lpstr>
      <vt:lpstr>Architecture overview</vt:lpstr>
      <vt:lpstr> </vt:lpstr>
      <vt:lpstr>MapReduce Actual Data and Control Flow</vt:lpstr>
      <vt:lpstr>DFD implementation MapReduce</vt:lpstr>
      <vt:lpstr>Control flow implementation MapReduce</vt:lpstr>
      <vt:lpstr>Hadoop </vt:lpstr>
      <vt:lpstr>Typical Hadoop Cluster</vt:lpstr>
      <vt:lpstr>Typical Hadoop Cluster</vt:lpstr>
      <vt:lpstr>Hadoop Components</vt:lpstr>
      <vt:lpstr>Hadoop Distributed File System</vt:lpstr>
      <vt:lpstr>Architecture of MapReduce in Hadoop</vt:lpstr>
      <vt:lpstr>Slide 34</vt:lpstr>
      <vt:lpstr>GFS: underlying storage system</vt:lpstr>
      <vt:lpstr>Data mutation sequence in GFS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Sunil</dc:creator>
  <cp:lastModifiedBy>Priyadarshini</cp:lastModifiedBy>
  <cp:revision>388</cp:revision>
  <dcterms:created xsi:type="dcterms:W3CDTF">2019-08-05T11:25:03Z</dcterms:created>
  <dcterms:modified xsi:type="dcterms:W3CDTF">2022-03-07T09:36:01Z</dcterms:modified>
</cp:coreProperties>
</file>