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6D45"/>
    <a:srgbClr val="B66952"/>
    <a:srgbClr val="B54C2D"/>
    <a:srgbClr val="DDA147"/>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5" d="100"/>
          <a:sy n="95" d="100"/>
        </p:scale>
        <p:origin x="16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6/6/2025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6/6/2025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6/6/2025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6/6/2025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6/6/2025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6/6/2025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6/6/2025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6/6/2025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6/6/2025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6/6/2025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6/6/2025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6/6/2025</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a:bodyPr>
          <a:lstStyle/>
          <a:p>
            <a:r>
              <a:rPr lang="en-US" sz="7200" dirty="0"/>
              <a:t>Excel coffee shop sales project</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a:normAutofit/>
          </a:bodyPr>
          <a:lstStyle/>
          <a:p>
            <a:r>
              <a:rPr lang="en-US" sz="2800" dirty="0"/>
              <a:t>By </a:t>
            </a:r>
            <a:r>
              <a:rPr lang="en-US" sz="2800" dirty="0" err="1"/>
              <a:t>shivani</a:t>
            </a:r>
            <a:r>
              <a:rPr lang="en-US" sz="2800" dirty="0"/>
              <a:t> </a:t>
            </a:r>
            <a:r>
              <a:rPr lang="en-US" sz="2800" dirty="0" err="1"/>
              <a:t>nare</a:t>
            </a:r>
            <a:r>
              <a:rPr lang="en-US" sz="2800" dirty="0"/>
              <a:t> </a:t>
            </a: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C12746-3FC7-4B0B-B712-0A4425259C0C}"/>
              </a:ext>
            </a:extLst>
          </p:cNvPr>
          <p:cNvPicPr>
            <a:picLocks noChangeAspect="1"/>
          </p:cNvPicPr>
          <p:nvPr/>
        </p:nvPicPr>
        <p:blipFill>
          <a:blip r:embed="rId2"/>
          <a:stretch>
            <a:fillRect/>
          </a:stretch>
        </p:blipFill>
        <p:spPr>
          <a:xfrm>
            <a:off x="128337" y="1335432"/>
            <a:ext cx="11694695" cy="4799232"/>
          </a:xfrm>
          <a:prstGeom prst="rect">
            <a:avLst/>
          </a:prstGeom>
        </p:spPr>
      </p:pic>
      <p:sp>
        <p:nvSpPr>
          <p:cNvPr id="4" name="TextBox 3">
            <a:extLst>
              <a:ext uri="{FF2B5EF4-FFF2-40B4-BE49-F238E27FC236}">
                <a16:creationId xmlns:a16="http://schemas.microsoft.com/office/drawing/2014/main" id="{B9269929-D665-6DE6-9D3E-98E48373F592}"/>
              </a:ext>
            </a:extLst>
          </p:cNvPr>
          <p:cNvSpPr txBox="1"/>
          <p:nvPr/>
        </p:nvSpPr>
        <p:spPr>
          <a:xfrm>
            <a:off x="409073" y="449179"/>
            <a:ext cx="11558337" cy="584775"/>
          </a:xfrm>
          <a:prstGeom prst="rect">
            <a:avLst/>
          </a:prstGeom>
          <a:noFill/>
        </p:spPr>
        <p:txBody>
          <a:bodyPr wrap="square" rtlCol="0">
            <a:spAutoFit/>
          </a:bodyPr>
          <a:lstStyle/>
          <a:p>
            <a:pPr algn="ctr"/>
            <a:r>
              <a:rPr lang="en-US" sz="3200" b="1" dirty="0">
                <a:highlight>
                  <a:srgbClr val="B66952"/>
                </a:highlight>
              </a:rPr>
              <a:t>DASHBOARD OF COFFEE SHOP SALES </a:t>
            </a:r>
            <a:endParaRPr lang="en-IN" sz="3200" b="1" dirty="0">
              <a:highlight>
                <a:srgbClr val="B66952"/>
              </a:highlight>
            </a:endParaRPr>
          </a:p>
        </p:txBody>
      </p:sp>
    </p:spTree>
    <p:extLst>
      <p:ext uri="{BB962C8B-B14F-4D97-AF65-F5344CB8AC3E}">
        <p14:creationId xmlns:p14="http://schemas.microsoft.com/office/powerpoint/2010/main" val="3468576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A5269F-5767-A96C-7F46-0A37729FDFBC}"/>
              </a:ext>
            </a:extLst>
          </p:cNvPr>
          <p:cNvSpPr txBox="1"/>
          <p:nvPr/>
        </p:nvSpPr>
        <p:spPr>
          <a:xfrm>
            <a:off x="1211179" y="425116"/>
            <a:ext cx="10082463" cy="584775"/>
          </a:xfrm>
          <a:prstGeom prst="rect">
            <a:avLst/>
          </a:prstGeom>
          <a:noFill/>
        </p:spPr>
        <p:txBody>
          <a:bodyPr wrap="square" rtlCol="0">
            <a:spAutoFit/>
          </a:bodyPr>
          <a:lstStyle/>
          <a:p>
            <a:r>
              <a:rPr lang="en-US" sz="3200" dirty="0">
                <a:highlight>
                  <a:srgbClr val="B56D45"/>
                </a:highlight>
              </a:rPr>
              <a:t>CONCLUSION</a:t>
            </a:r>
            <a:r>
              <a:rPr lang="en-US" dirty="0">
                <a:highlight>
                  <a:srgbClr val="B56D45"/>
                </a:highlight>
              </a:rPr>
              <a:t> </a:t>
            </a:r>
            <a:endParaRPr lang="en-IN" dirty="0">
              <a:highlight>
                <a:srgbClr val="B56D45"/>
              </a:highlight>
            </a:endParaRPr>
          </a:p>
        </p:txBody>
      </p:sp>
      <p:sp>
        <p:nvSpPr>
          <p:cNvPr id="3" name="TextBox 2">
            <a:extLst>
              <a:ext uri="{FF2B5EF4-FFF2-40B4-BE49-F238E27FC236}">
                <a16:creationId xmlns:a16="http://schemas.microsoft.com/office/drawing/2014/main" id="{9BC79AD1-C5D4-49FA-053A-336727C9DCB6}"/>
              </a:ext>
            </a:extLst>
          </p:cNvPr>
          <p:cNvSpPr txBox="1"/>
          <p:nvPr/>
        </p:nvSpPr>
        <p:spPr>
          <a:xfrm>
            <a:off x="1331495" y="1532021"/>
            <a:ext cx="9039726" cy="2062103"/>
          </a:xfrm>
          <a:prstGeom prst="rect">
            <a:avLst/>
          </a:prstGeom>
          <a:noFill/>
        </p:spPr>
        <p:txBody>
          <a:bodyPr wrap="square" rtlCol="0">
            <a:spAutoFit/>
          </a:bodyPr>
          <a:lstStyle/>
          <a:p>
            <a:r>
              <a:rPr lang="en-US" sz="1600" dirty="0"/>
              <a:t>the data represents coffee sales from a store name hell’s kitchen </a:t>
            </a:r>
          </a:p>
          <a:p>
            <a:r>
              <a:rPr lang="en-US" sz="1600" dirty="0"/>
              <a:t>during </a:t>
            </a:r>
            <a:r>
              <a:rPr lang="en-US" sz="1600" dirty="0" err="1"/>
              <a:t>jan</a:t>
            </a:r>
            <a:r>
              <a:rPr lang="en-US" sz="1600" dirty="0"/>
              <a:t> 2023 .</a:t>
            </a:r>
          </a:p>
          <a:p>
            <a:r>
              <a:rPr lang="en-US" sz="1600" dirty="0"/>
              <a:t>all the transaction are for the same product </a:t>
            </a:r>
            <a:r>
              <a:rPr lang="en-US" sz="1200" dirty="0" err="1"/>
              <a:t>ethiopia</a:t>
            </a:r>
            <a:r>
              <a:rPr lang="en-US" sz="1200" dirty="0"/>
              <a:t> </a:t>
            </a:r>
            <a:r>
              <a:rPr lang="en-US" sz="1200" dirty="0" err="1"/>
              <a:t>rg</a:t>
            </a:r>
            <a:r>
              <a:rPr lang="en-US" sz="1100" dirty="0"/>
              <a:t>, a</a:t>
            </a:r>
            <a:r>
              <a:rPr lang="en-US" sz="1600" dirty="0"/>
              <a:t> type of gourmet brewed coffee ,sold at fixed price </a:t>
            </a:r>
          </a:p>
          <a:p>
            <a:r>
              <a:rPr lang="en-US" sz="1600" dirty="0"/>
              <a:t>most of the customers bought just one cup at a time ,which suggests that the store had regular </a:t>
            </a:r>
          </a:p>
          <a:p>
            <a:r>
              <a:rPr lang="en-US" sz="1600" dirty="0"/>
              <a:t>regular walk in customers ,possibly office goers or daily visitor </a:t>
            </a:r>
          </a:p>
          <a:p>
            <a:r>
              <a:rPr lang="en-US" sz="1600" dirty="0"/>
              <a:t>the sales happen every day, showing that the store had </a:t>
            </a:r>
            <a:r>
              <a:rPr lang="en-US" sz="1200" dirty="0"/>
              <a:t>CONSISTENCE BUSINESS </a:t>
            </a:r>
            <a:r>
              <a:rPr lang="en-US" sz="1600" dirty="0"/>
              <a:t>activity.</a:t>
            </a:r>
          </a:p>
          <a:p>
            <a:r>
              <a:rPr lang="en-US" sz="1600" dirty="0"/>
              <a:t>since all the entries are for the same product and store ,it looks like this is just a small </a:t>
            </a:r>
          </a:p>
          <a:p>
            <a:r>
              <a:rPr lang="en-US" sz="1600" dirty="0"/>
              <a:t>part of the full dataset ,focusing on one product and one location only </a:t>
            </a:r>
            <a:endParaRPr lang="en-IN" sz="1600" dirty="0"/>
          </a:p>
        </p:txBody>
      </p:sp>
    </p:spTree>
    <p:extLst>
      <p:ext uri="{BB962C8B-B14F-4D97-AF65-F5344CB8AC3E}">
        <p14:creationId xmlns:p14="http://schemas.microsoft.com/office/powerpoint/2010/main" val="410582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E13640-79C9-C3B7-B9DE-750F14B1744D}"/>
              </a:ext>
            </a:extLst>
          </p:cNvPr>
          <p:cNvSpPr txBox="1"/>
          <p:nvPr/>
        </p:nvSpPr>
        <p:spPr>
          <a:xfrm>
            <a:off x="0" y="890336"/>
            <a:ext cx="12192000" cy="461665"/>
          </a:xfrm>
          <a:prstGeom prst="rect">
            <a:avLst/>
          </a:prstGeom>
          <a:noFill/>
        </p:spPr>
        <p:txBody>
          <a:bodyPr wrap="square" rtlCol="0">
            <a:spAutoFit/>
          </a:bodyPr>
          <a:lstStyle/>
          <a:p>
            <a:pPr algn="ctr"/>
            <a:r>
              <a:rPr lang="en-US" sz="2400" dirty="0">
                <a:highlight>
                  <a:srgbClr val="B56D45"/>
                </a:highlight>
              </a:rPr>
              <a:t>PROJECT LINK </a:t>
            </a:r>
            <a:endParaRPr lang="en-IN" sz="2400" dirty="0">
              <a:highlight>
                <a:srgbClr val="B56D45"/>
              </a:highlight>
            </a:endParaRPr>
          </a:p>
        </p:txBody>
      </p:sp>
    </p:spTree>
    <p:extLst>
      <p:ext uri="{BB962C8B-B14F-4D97-AF65-F5344CB8AC3E}">
        <p14:creationId xmlns:p14="http://schemas.microsoft.com/office/powerpoint/2010/main" val="1240682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76AFF7-325E-9C9B-A65B-531A4C5B977D}"/>
              </a:ext>
            </a:extLst>
          </p:cNvPr>
          <p:cNvSpPr txBox="1"/>
          <p:nvPr/>
        </p:nvSpPr>
        <p:spPr>
          <a:xfrm>
            <a:off x="3449053" y="2213811"/>
            <a:ext cx="5414210" cy="1938992"/>
          </a:xfrm>
          <a:prstGeom prst="rect">
            <a:avLst/>
          </a:prstGeom>
          <a:noFill/>
        </p:spPr>
        <p:txBody>
          <a:bodyPr wrap="square" rtlCol="0">
            <a:spAutoFit/>
          </a:bodyPr>
          <a:lstStyle/>
          <a:p>
            <a:pPr algn="ctr"/>
            <a:r>
              <a:rPr lang="en-US" sz="6000" dirty="0">
                <a:highlight>
                  <a:srgbClr val="B56D45"/>
                </a:highlight>
              </a:rPr>
              <a:t>THANKING YOU </a:t>
            </a:r>
            <a:endParaRPr lang="en-IN" sz="6000" dirty="0">
              <a:highlight>
                <a:srgbClr val="B56D45"/>
              </a:highlight>
            </a:endParaRPr>
          </a:p>
        </p:txBody>
      </p:sp>
    </p:spTree>
    <p:extLst>
      <p:ext uri="{BB962C8B-B14F-4D97-AF65-F5344CB8AC3E}">
        <p14:creationId xmlns:p14="http://schemas.microsoft.com/office/powerpoint/2010/main" val="3571890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57A023-C9C3-48B8-51E6-B1AC38626B80}"/>
              </a:ext>
            </a:extLst>
          </p:cNvPr>
          <p:cNvSpPr txBox="1"/>
          <p:nvPr/>
        </p:nvSpPr>
        <p:spPr>
          <a:xfrm>
            <a:off x="1684421" y="1130968"/>
            <a:ext cx="8654716" cy="769441"/>
          </a:xfrm>
          <a:prstGeom prst="rect">
            <a:avLst/>
          </a:prstGeom>
          <a:noFill/>
        </p:spPr>
        <p:txBody>
          <a:bodyPr wrap="square" rtlCol="0">
            <a:spAutoFit/>
          </a:bodyPr>
          <a:lstStyle/>
          <a:p>
            <a:pPr algn="ctr"/>
            <a:r>
              <a:rPr lang="en-US" sz="4400" dirty="0">
                <a:highlight>
                  <a:srgbClr val="B66952"/>
                </a:highlight>
              </a:rPr>
              <a:t>Project overview </a:t>
            </a:r>
            <a:endParaRPr lang="en-IN" sz="4400" dirty="0">
              <a:highlight>
                <a:srgbClr val="B66952"/>
              </a:highlight>
            </a:endParaRPr>
          </a:p>
        </p:txBody>
      </p:sp>
      <p:sp>
        <p:nvSpPr>
          <p:cNvPr id="3" name="TextBox 2">
            <a:extLst>
              <a:ext uri="{FF2B5EF4-FFF2-40B4-BE49-F238E27FC236}">
                <a16:creationId xmlns:a16="http://schemas.microsoft.com/office/drawing/2014/main" id="{49A58939-2067-80FC-4C46-771E2EDD5E95}"/>
              </a:ext>
            </a:extLst>
          </p:cNvPr>
          <p:cNvSpPr txBox="1"/>
          <p:nvPr/>
        </p:nvSpPr>
        <p:spPr>
          <a:xfrm>
            <a:off x="2077453" y="2414337"/>
            <a:ext cx="8446168"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The project overview is all about coffee shop sales taken from Kaggle.com. </a:t>
            </a:r>
          </a:p>
          <a:p>
            <a:pPr marL="285750" indent="-285750">
              <a:buFont typeface="Arial" panose="020B0604020202020204" pitchFamily="34" charset="0"/>
              <a:buChar char="•"/>
            </a:pPr>
            <a:r>
              <a:rPr lang="en-US" dirty="0"/>
              <a:t>Which contains 149k rows and 11 columns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column consist of many parameters such as transaction </a:t>
            </a:r>
            <a:r>
              <a:rPr lang="en-US" dirty="0" err="1"/>
              <a:t>id,transaction</a:t>
            </a:r>
            <a:r>
              <a:rPr lang="en-US" dirty="0"/>
              <a:t> date ,transaction quantity ,store id , store location , product id , unit price , product </a:t>
            </a:r>
            <a:r>
              <a:rPr lang="en-US" dirty="0" err="1"/>
              <a:t>detail,product</a:t>
            </a:r>
            <a:r>
              <a:rPr lang="en-US" dirty="0"/>
              <a:t> type ,product category  etc.</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Coffee Shop Sales Analysis project explores customer purchasing patterns, peak sales hours, and best-selling products. It leverages data analytics to optimize pricing, improve inventory management, and boost profitability. Using visualization tools, the project identifies trends and key insights to enhance business strategies. This data-driven approach helps coffee shop owners make informed decisions for sustainable growth.</a:t>
            </a:r>
          </a:p>
          <a:p>
            <a:endParaRPr lang="en-IN" dirty="0"/>
          </a:p>
        </p:txBody>
      </p:sp>
    </p:spTree>
    <p:extLst>
      <p:ext uri="{BB962C8B-B14F-4D97-AF65-F5344CB8AC3E}">
        <p14:creationId xmlns:p14="http://schemas.microsoft.com/office/powerpoint/2010/main" val="3740461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F3CB81-14DD-DF17-7BC6-2B81C11A8868}"/>
              </a:ext>
            </a:extLst>
          </p:cNvPr>
          <p:cNvSpPr txBox="1"/>
          <p:nvPr/>
        </p:nvSpPr>
        <p:spPr>
          <a:xfrm>
            <a:off x="1291391" y="802106"/>
            <a:ext cx="9184106" cy="1077218"/>
          </a:xfrm>
          <a:prstGeom prst="rect">
            <a:avLst/>
          </a:prstGeom>
          <a:noFill/>
        </p:spPr>
        <p:txBody>
          <a:bodyPr wrap="square" rtlCol="0">
            <a:spAutoFit/>
          </a:bodyPr>
          <a:lstStyle/>
          <a:p>
            <a:pPr marL="457200" indent="-457200">
              <a:buFont typeface="Arial" panose="020B0604020202020204" pitchFamily="34" charset="0"/>
              <a:buChar char="•"/>
            </a:pPr>
            <a:r>
              <a:rPr lang="en-US" sz="3200" dirty="0">
                <a:highlight>
                  <a:srgbClr val="B66952"/>
                </a:highlight>
              </a:rPr>
              <a:t>Problem statements</a:t>
            </a:r>
          </a:p>
          <a:p>
            <a:pPr marL="457200" indent="-457200">
              <a:buFont typeface="Arial" panose="020B0604020202020204" pitchFamily="34" charset="0"/>
              <a:buChar char="•"/>
            </a:pPr>
            <a:endParaRPr lang="en-IN" sz="3200" dirty="0">
              <a:highlight>
                <a:srgbClr val="B54C2D"/>
              </a:highlight>
            </a:endParaRPr>
          </a:p>
        </p:txBody>
      </p:sp>
      <p:sp>
        <p:nvSpPr>
          <p:cNvPr id="3" name="TextBox 2">
            <a:extLst>
              <a:ext uri="{FF2B5EF4-FFF2-40B4-BE49-F238E27FC236}">
                <a16:creationId xmlns:a16="http://schemas.microsoft.com/office/drawing/2014/main" id="{21AE9C98-76CD-FC74-C18A-E6B8402344C7}"/>
              </a:ext>
            </a:extLst>
          </p:cNvPr>
          <p:cNvSpPr txBox="1"/>
          <p:nvPr/>
        </p:nvSpPr>
        <p:spPr>
          <a:xfrm>
            <a:off x="1844842" y="1708484"/>
            <a:ext cx="8021053" cy="3139321"/>
          </a:xfrm>
          <a:prstGeom prst="rect">
            <a:avLst/>
          </a:prstGeom>
          <a:noFill/>
        </p:spPr>
        <p:txBody>
          <a:bodyPr wrap="square" rtlCol="0">
            <a:spAutoFit/>
          </a:bodyPr>
          <a:lstStyle/>
          <a:p>
            <a:pPr marL="285750" indent="-285750">
              <a:buFont typeface="Wingdings" panose="05000000000000000000" pitchFamily="2" charset="2"/>
              <a:buChar char="Ø"/>
            </a:pPr>
            <a:r>
              <a:rPr lang="en-US" dirty="0"/>
              <a:t>Which store location has the highest number of transaction </a:t>
            </a:r>
          </a:p>
          <a:p>
            <a:pPr marL="285750" indent="-285750">
              <a:buFont typeface="Wingdings" panose="05000000000000000000" pitchFamily="2" charset="2"/>
              <a:buChar char="Ø"/>
            </a:pPr>
            <a:r>
              <a:rPr lang="en-US" dirty="0"/>
              <a:t>How many of each product type were sold </a:t>
            </a:r>
          </a:p>
          <a:p>
            <a:pPr marL="285750" indent="-285750">
              <a:buFont typeface="Wingdings" panose="05000000000000000000" pitchFamily="2" charset="2"/>
              <a:buChar char="Ø"/>
            </a:pPr>
            <a:r>
              <a:rPr lang="en-US" dirty="0"/>
              <a:t>Which product detail appears most frequently in transaction </a:t>
            </a:r>
          </a:p>
          <a:p>
            <a:pPr marL="285750" indent="-285750">
              <a:buFont typeface="Wingdings" panose="05000000000000000000" pitchFamily="2" charset="2"/>
              <a:buChar char="Ø"/>
            </a:pPr>
            <a:r>
              <a:rPr lang="en-US" dirty="0"/>
              <a:t>What is total number of transaction per day </a:t>
            </a:r>
          </a:p>
          <a:p>
            <a:pPr marL="285750" indent="-285750">
              <a:buFont typeface="Wingdings" panose="05000000000000000000" pitchFamily="2" charset="2"/>
              <a:buChar char="Ø"/>
            </a:pPr>
            <a:r>
              <a:rPr lang="en-US" dirty="0"/>
              <a:t>What is the total revenue generate per store </a:t>
            </a:r>
          </a:p>
          <a:p>
            <a:pPr marL="285750" indent="-285750">
              <a:buFont typeface="Wingdings" panose="05000000000000000000" pitchFamily="2" charset="2"/>
              <a:buChar char="Ø"/>
            </a:pPr>
            <a:r>
              <a:rPr lang="en-US" dirty="0"/>
              <a:t>Which product type bring in the most revenue </a:t>
            </a:r>
          </a:p>
          <a:p>
            <a:pPr marL="285750" indent="-285750">
              <a:buFont typeface="Wingdings" panose="05000000000000000000" pitchFamily="2" charset="2"/>
              <a:buChar char="Ø"/>
            </a:pPr>
            <a:r>
              <a:rPr lang="en-US" dirty="0"/>
              <a:t>Compare revenue by product type across different stores </a:t>
            </a:r>
          </a:p>
          <a:p>
            <a:pPr marL="285750" indent="-285750">
              <a:buFont typeface="Wingdings" panose="05000000000000000000" pitchFamily="2" charset="2"/>
              <a:buChar char="Ø"/>
            </a:pPr>
            <a:r>
              <a:rPr lang="en-US" dirty="0"/>
              <a:t>What is the revenue trend over the month </a:t>
            </a:r>
          </a:p>
          <a:p>
            <a:pPr marL="285750" indent="-285750">
              <a:buFont typeface="Wingdings" panose="05000000000000000000" pitchFamily="2" charset="2"/>
              <a:buChar char="Ø"/>
            </a:pPr>
            <a:r>
              <a:rPr lang="en-US" dirty="0"/>
              <a:t>What is the daily trend of transaction in January 2023</a:t>
            </a:r>
          </a:p>
          <a:p>
            <a:pPr marL="285750" indent="-285750">
              <a:buFont typeface="Wingdings" panose="05000000000000000000" pitchFamily="2" charset="2"/>
              <a:buChar char="Ø"/>
            </a:pPr>
            <a:r>
              <a:rPr lang="en-US" dirty="0"/>
              <a:t>What is the total  transaction quantity by date </a:t>
            </a:r>
          </a:p>
          <a:p>
            <a:endParaRPr lang="en-IN" dirty="0"/>
          </a:p>
        </p:txBody>
      </p:sp>
    </p:spTree>
    <p:extLst>
      <p:ext uri="{BB962C8B-B14F-4D97-AF65-F5344CB8AC3E}">
        <p14:creationId xmlns:p14="http://schemas.microsoft.com/office/powerpoint/2010/main" val="4228193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2856BA-292B-2638-819E-6765A4BE19B9}"/>
              </a:ext>
            </a:extLst>
          </p:cNvPr>
          <p:cNvPicPr>
            <a:picLocks noChangeAspect="1"/>
          </p:cNvPicPr>
          <p:nvPr/>
        </p:nvPicPr>
        <p:blipFill>
          <a:blip r:embed="rId2"/>
          <a:stretch>
            <a:fillRect/>
          </a:stretch>
        </p:blipFill>
        <p:spPr>
          <a:xfrm>
            <a:off x="2336712" y="1259305"/>
            <a:ext cx="6678952" cy="3713747"/>
          </a:xfrm>
          <a:prstGeom prst="rect">
            <a:avLst/>
          </a:prstGeom>
        </p:spPr>
      </p:pic>
      <p:sp>
        <p:nvSpPr>
          <p:cNvPr id="5" name="TextBox 4">
            <a:extLst>
              <a:ext uri="{FF2B5EF4-FFF2-40B4-BE49-F238E27FC236}">
                <a16:creationId xmlns:a16="http://schemas.microsoft.com/office/drawing/2014/main" id="{930B1B9F-E6D6-4E08-0B3B-50D6CD23D981}"/>
              </a:ext>
            </a:extLst>
          </p:cNvPr>
          <p:cNvSpPr txBox="1"/>
          <p:nvPr/>
        </p:nvSpPr>
        <p:spPr>
          <a:xfrm>
            <a:off x="3152274" y="601579"/>
            <a:ext cx="5237747" cy="369332"/>
          </a:xfrm>
          <a:prstGeom prst="rect">
            <a:avLst/>
          </a:prstGeom>
          <a:noFill/>
        </p:spPr>
        <p:txBody>
          <a:bodyPr wrap="square" rtlCol="0">
            <a:spAutoFit/>
          </a:bodyPr>
          <a:lstStyle/>
          <a:p>
            <a:pPr algn="ctr"/>
            <a:r>
              <a:rPr lang="en-US" dirty="0">
                <a:highlight>
                  <a:srgbClr val="B54C2D"/>
                </a:highlight>
              </a:rPr>
              <a:t>HIGHEST NUMBER OF TRANSACTION</a:t>
            </a:r>
            <a:endParaRPr lang="en-IN" dirty="0">
              <a:highlight>
                <a:srgbClr val="B54C2D"/>
              </a:highlight>
            </a:endParaRPr>
          </a:p>
        </p:txBody>
      </p:sp>
    </p:spTree>
    <p:extLst>
      <p:ext uri="{BB962C8B-B14F-4D97-AF65-F5344CB8AC3E}">
        <p14:creationId xmlns:p14="http://schemas.microsoft.com/office/powerpoint/2010/main" val="62390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DEB326-40BC-8C09-4CD7-3F9077B9B636}"/>
              </a:ext>
            </a:extLst>
          </p:cNvPr>
          <p:cNvPicPr>
            <a:picLocks noChangeAspect="1"/>
          </p:cNvPicPr>
          <p:nvPr/>
        </p:nvPicPr>
        <p:blipFill>
          <a:blip r:embed="rId2"/>
          <a:stretch>
            <a:fillRect/>
          </a:stretch>
        </p:blipFill>
        <p:spPr>
          <a:xfrm>
            <a:off x="3475832" y="1315453"/>
            <a:ext cx="5507747" cy="3469004"/>
          </a:xfrm>
          <a:prstGeom prst="rect">
            <a:avLst/>
          </a:prstGeom>
        </p:spPr>
      </p:pic>
      <p:sp>
        <p:nvSpPr>
          <p:cNvPr id="7" name="TextBox 6">
            <a:extLst>
              <a:ext uri="{FF2B5EF4-FFF2-40B4-BE49-F238E27FC236}">
                <a16:creationId xmlns:a16="http://schemas.microsoft.com/office/drawing/2014/main" id="{9B32A8FA-4457-B8F5-3D80-A49C02CD0F15}"/>
              </a:ext>
            </a:extLst>
          </p:cNvPr>
          <p:cNvSpPr txBox="1"/>
          <p:nvPr/>
        </p:nvSpPr>
        <p:spPr>
          <a:xfrm>
            <a:off x="3537284" y="713874"/>
            <a:ext cx="5237747" cy="369332"/>
          </a:xfrm>
          <a:prstGeom prst="rect">
            <a:avLst/>
          </a:prstGeom>
          <a:noFill/>
        </p:spPr>
        <p:txBody>
          <a:bodyPr wrap="square" rtlCol="0">
            <a:spAutoFit/>
          </a:bodyPr>
          <a:lstStyle/>
          <a:p>
            <a:pPr algn="ctr"/>
            <a:r>
              <a:rPr lang="en-US" dirty="0">
                <a:solidFill>
                  <a:schemeClr val="bg1"/>
                </a:solidFill>
                <a:highlight>
                  <a:srgbClr val="B54C2D"/>
                </a:highlight>
              </a:rPr>
              <a:t>PRODUCT TYPEWISE QUANTITY SOLD </a:t>
            </a:r>
            <a:endParaRPr lang="en-IN" dirty="0">
              <a:solidFill>
                <a:schemeClr val="bg1"/>
              </a:solidFill>
              <a:highlight>
                <a:srgbClr val="B54C2D"/>
              </a:highlight>
            </a:endParaRPr>
          </a:p>
        </p:txBody>
      </p:sp>
    </p:spTree>
    <p:extLst>
      <p:ext uri="{BB962C8B-B14F-4D97-AF65-F5344CB8AC3E}">
        <p14:creationId xmlns:p14="http://schemas.microsoft.com/office/powerpoint/2010/main" val="3249649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70D2E1-F019-32FD-3722-853451738DDE}"/>
              </a:ext>
            </a:extLst>
          </p:cNvPr>
          <p:cNvPicPr>
            <a:picLocks noChangeAspect="1"/>
          </p:cNvPicPr>
          <p:nvPr/>
        </p:nvPicPr>
        <p:blipFill>
          <a:blip r:embed="rId2"/>
          <a:stretch>
            <a:fillRect/>
          </a:stretch>
        </p:blipFill>
        <p:spPr>
          <a:xfrm>
            <a:off x="2703094" y="1483894"/>
            <a:ext cx="5823284" cy="3233177"/>
          </a:xfrm>
          <a:prstGeom prst="rect">
            <a:avLst/>
          </a:prstGeom>
        </p:spPr>
      </p:pic>
      <p:sp>
        <p:nvSpPr>
          <p:cNvPr id="6" name="TextBox 5">
            <a:extLst>
              <a:ext uri="{FF2B5EF4-FFF2-40B4-BE49-F238E27FC236}">
                <a16:creationId xmlns:a16="http://schemas.microsoft.com/office/drawing/2014/main" id="{087AD93B-5375-2124-1712-600BC75BABD5}"/>
              </a:ext>
            </a:extLst>
          </p:cNvPr>
          <p:cNvSpPr txBox="1"/>
          <p:nvPr/>
        </p:nvSpPr>
        <p:spPr>
          <a:xfrm>
            <a:off x="3328737" y="665747"/>
            <a:ext cx="5077326" cy="646331"/>
          </a:xfrm>
          <a:prstGeom prst="rect">
            <a:avLst/>
          </a:prstGeom>
          <a:noFill/>
        </p:spPr>
        <p:txBody>
          <a:bodyPr wrap="square" rtlCol="0">
            <a:spAutoFit/>
          </a:bodyPr>
          <a:lstStyle/>
          <a:p>
            <a:r>
              <a:rPr lang="en-US" dirty="0">
                <a:highlight>
                  <a:srgbClr val="B54C2D"/>
                </a:highlight>
              </a:rPr>
              <a:t>TOTAL REVENUE GENRATE PER STORE</a:t>
            </a:r>
          </a:p>
          <a:p>
            <a:endParaRPr lang="en-IN" dirty="0"/>
          </a:p>
        </p:txBody>
      </p:sp>
    </p:spTree>
    <p:extLst>
      <p:ext uri="{BB962C8B-B14F-4D97-AF65-F5344CB8AC3E}">
        <p14:creationId xmlns:p14="http://schemas.microsoft.com/office/powerpoint/2010/main" val="2458407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68A60B-6298-0EDC-55F9-745C4CED9AAA}"/>
              </a:ext>
            </a:extLst>
          </p:cNvPr>
          <p:cNvPicPr>
            <a:picLocks noChangeAspect="1"/>
          </p:cNvPicPr>
          <p:nvPr/>
        </p:nvPicPr>
        <p:blipFill>
          <a:blip r:embed="rId2"/>
          <a:stretch>
            <a:fillRect/>
          </a:stretch>
        </p:blipFill>
        <p:spPr>
          <a:xfrm>
            <a:off x="3080084" y="1355559"/>
            <a:ext cx="5799221" cy="3392904"/>
          </a:xfrm>
          <a:prstGeom prst="rect">
            <a:avLst/>
          </a:prstGeom>
        </p:spPr>
      </p:pic>
      <p:sp>
        <p:nvSpPr>
          <p:cNvPr id="4" name="TextBox 3">
            <a:extLst>
              <a:ext uri="{FF2B5EF4-FFF2-40B4-BE49-F238E27FC236}">
                <a16:creationId xmlns:a16="http://schemas.microsoft.com/office/drawing/2014/main" id="{C5144D68-BAB2-6A18-99CE-9292FCD3CB1A}"/>
              </a:ext>
            </a:extLst>
          </p:cNvPr>
          <p:cNvSpPr txBox="1"/>
          <p:nvPr/>
        </p:nvSpPr>
        <p:spPr>
          <a:xfrm>
            <a:off x="3416968" y="489284"/>
            <a:ext cx="5069306" cy="369332"/>
          </a:xfrm>
          <a:prstGeom prst="rect">
            <a:avLst/>
          </a:prstGeom>
          <a:noFill/>
        </p:spPr>
        <p:txBody>
          <a:bodyPr wrap="square" rtlCol="0">
            <a:spAutoFit/>
          </a:bodyPr>
          <a:lstStyle/>
          <a:p>
            <a:r>
              <a:rPr lang="en-US" dirty="0">
                <a:highlight>
                  <a:srgbClr val="B54C2D"/>
                </a:highlight>
              </a:rPr>
              <a:t>TRANSACTION COUNT BY TOTAL DETAILS </a:t>
            </a:r>
            <a:endParaRPr lang="en-IN" dirty="0">
              <a:highlight>
                <a:srgbClr val="B54C2D"/>
              </a:highlight>
            </a:endParaRPr>
          </a:p>
        </p:txBody>
      </p:sp>
    </p:spTree>
    <p:extLst>
      <p:ext uri="{BB962C8B-B14F-4D97-AF65-F5344CB8AC3E}">
        <p14:creationId xmlns:p14="http://schemas.microsoft.com/office/powerpoint/2010/main" val="344127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257F5C-1267-D04C-6FB6-7F23D31BB957}"/>
              </a:ext>
            </a:extLst>
          </p:cNvPr>
          <p:cNvPicPr>
            <a:picLocks noChangeAspect="1"/>
          </p:cNvPicPr>
          <p:nvPr/>
        </p:nvPicPr>
        <p:blipFill>
          <a:blip r:embed="rId2"/>
          <a:stretch>
            <a:fillRect/>
          </a:stretch>
        </p:blipFill>
        <p:spPr>
          <a:xfrm>
            <a:off x="2794244" y="1476625"/>
            <a:ext cx="5729218" cy="3022435"/>
          </a:xfrm>
          <a:prstGeom prst="rect">
            <a:avLst/>
          </a:prstGeom>
        </p:spPr>
      </p:pic>
      <p:sp>
        <p:nvSpPr>
          <p:cNvPr id="4" name="TextBox 3">
            <a:extLst>
              <a:ext uri="{FF2B5EF4-FFF2-40B4-BE49-F238E27FC236}">
                <a16:creationId xmlns:a16="http://schemas.microsoft.com/office/drawing/2014/main" id="{6427F7FD-4165-F1B2-307D-5D24289D97DA}"/>
              </a:ext>
            </a:extLst>
          </p:cNvPr>
          <p:cNvSpPr txBox="1"/>
          <p:nvPr/>
        </p:nvSpPr>
        <p:spPr>
          <a:xfrm>
            <a:off x="3513221" y="818147"/>
            <a:ext cx="4122821" cy="369332"/>
          </a:xfrm>
          <a:prstGeom prst="rect">
            <a:avLst/>
          </a:prstGeom>
          <a:noFill/>
        </p:spPr>
        <p:txBody>
          <a:bodyPr wrap="square" rtlCol="0">
            <a:spAutoFit/>
          </a:bodyPr>
          <a:lstStyle/>
          <a:p>
            <a:r>
              <a:rPr lang="en-US" dirty="0">
                <a:highlight>
                  <a:srgbClr val="B54C2D"/>
                </a:highlight>
              </a:rPr>
              <a:t>NUMBER OF TRANSACTION PER DAY</a:t>
            </a:r>
            <a:endParaRPr lang="en-IN" dirty="0">
              <a:highlight>
                <a:srgbClr val="B54C2D"/>
              </a:highlight>
            </a:endParaRPr>
          </a:p>
        </p:txBody>
      </p:sp>
    </p:spTree>
    <p:extLst>
      <p:ext uri="{BB962C8B-B14F-4D97-AF65-F5344CB8AC3E}">
        <p14:creationId xmlns:p14="http://schemas.microsoft.com/office/powerpoint/2010/main" val="3251342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C4FC82-FEF8-0545-B71D-7D36B6BDF9F0}"/>
              </a:ext>
            </a:extLst>
          </p:cNvPr>
          <p:cNvPicPr>
            <a:picLocks noChangeAspect="1"/>
          </p:cNvPicPr>
          <p:nvPr/>
        </p:nvPicPr>
        <p:blipFill>
          <a:blip r:embed="rId2"/>
          <a:stretch>
            <a:fillRect/>
          </a:stretch>
        </p:blipFill>
        <p:spPr>
          <a:xfrm>
            <a:off x="3197592" y="1610774"/>
            <a:ext cx="5978492" cy="3636451"/>
          </a:xfrm>
          <a:prstGeom prst="rect">
            <a:avLst/>
          </a:prstGeom>
        </p:spPr>
      </p:pic>
      <p:sp>
        <p:nvSpPr>
          <p:cNvPr id="4" name="TextBox 3">
            <a:extLst>
              <a:ext uri="{FF2B5EF4-FFF2-40B4-BE49-F238E27FC236}">
                <a16:creationId xmlns:a16="http://schemas.microsoft.com/office/drawing/2014/main" id="{9F7A12BE-000C-7D41-2488-39FBB6B876ED}"/>
              </a:ext>
            </a:extLst>
          </p:cNvPr>
          <p:cNvSpPr txBox="1"/>
          <p:nvPr/>
        </p:nvSpPr>
        <p:spPr>
          <a:xfrm>
            <a:off x="3256547" y="970547"/>
            <a:ext cx="5767137" cy="369332"/>
          </a:xfrm>
          <a:prstGeom prst="rect">
            <a:avLst/>
          </a:prstGeom>
          <a:noFill/>
        </p:spPr>
        <p:txBody>
          <a:bodyPr wrap="square" rtlCol="0">
            <a:spAutoFit/>
          </a:bodyPr>
          <a:lstStyle/>
          <a:p>
            <a:r>
              <a:rPr lang="en-US" dirty="0">
                <a:highlight>
                  <a:srgbClr val="B54C2D"/>
                </a:highlight>
              </a:rPr>
              <a:t>WHICH PRODUCT TYPE EARN THE MOST REVENUE</a:t>
            </a:r>
            <a:endParaRPr lang="en-IN" dirty="0">
              <a:highlight>
                <a:srgbClr val="B54C2D"/>
              </a:highlight>
            </a:endParaRPr>
          </a:p>
        </p:txBody>
      </p:sp>
    </p:spTree>
    <p:extLst>
      <p:ext uri="{BB962C8B-B14F-4D97-AF65-F5344CB8AC3E}">
        <p14:creationId xmlns:p14="http://schemas.microsoft.com/office/powerpoint/2010/main" val="22627591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docProps/app.xml><?xml version="1.0" encoding="utf-8"?>
<Properties xmlns="http://schemas.openxmlformats.org/officeDocument/2006/extended-properties" xmlns:vt="http://schemas.openxmlformats.org/officeDocument/2006/docPropsVTypes">
  <Template>{3784518F-1703-461C-A62F-2F8766D020F1}tf12214701_win32</Template>
  <TotalTime>374</TotalTime>
  <Words>378</Words>
  <Application>Microsoft Office PowerPoint</Application>
  <PresentationFormat>Widescreen</PresentationFormat>
  <Paragraphs>38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Goudy Old Style</vt:lpstr>
      <vt:lpstr>Wingdings</vt:lpstr>
      <vt:lpstr>Wingdings 2</vt:lpstr>
      <vt:lpstr>SlateVTI</vt:lpstr>
      <vt:lpstr>Excel coffee shop sales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shivanihorke982331@gmail.com</dc:creator>
  <cp:lastModifiedBy>shivanihorke982331@gmail.com</cp:lastModifiedBy>
  <cp:revision>2</cp:revision>
  <dcterms:created xsi:type="dcterms:W3CDTF">2025-06-06T03:32:29Z</dcterms:created>
  <dcterms:modified xsi:type="dcterms:W3CDTF">2025-06-06T09:50:35Z</dcterms:modified>
</cp:coreProperties>
</file>