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notesMasterIdLst>
    <p:notesMasterId r:id="rId21"/>
  </p:notesMasterIdLst>
  <p:sldIdLst>
    <p:sldId id="256" r:id="rId2"/>
    <p:sldId id="272" r:id="rId3"/>
    <p:sldId id="273" r:id="rId4"/>
    <p:sldId id="275" r:id="rId5"/>
    <p:sldId id="276" r:id="rId6"/>
    <p:sldId id="283" r:id="rId7"/>
    <p:sldId id="278" r:id="rId8"/>
    <p:sldId id="279" r:id="rId9"/>
    <p:sldId id="281" r:id="rId10"/>
    <p:sldId id="282" r:id="rId11"/>
    <p:sldId id="292" r:id="rId12"/>
    <p:sldId id="289" r:id="rId13"/>
    <p:sldId id="291" r:id="rId14"/>
    <p:sldId id="290" r:id="rId15"/>
    <p:sldId id="284" r:id="rId16"/>
    <p:sldId id="287" r:id="rId17"/>
    <p:sldId id="288" r:id="rId18"/>
    <p:sldId id="285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9F701-9101-4D8F-A4D8-C5D74298C7E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B2FA-380E-4F4B-A48D-9B3DED5D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4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48FE-EFA2-8F93-485D-E9283A453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B291E-4CC9-88AC-83AF-CD73B0358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37C8B-DE4B-24BD-EADC-9D696E2D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15674-FA7E-6036-D706-7133D4BE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9435-E5AF-2D73-4CB9-E57B029F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23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87EE-DA5E-C402-0E27-3E34AEB6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89215-2B11-AA5F-EF16-A4EE3D46B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1E7F2-218A-0166-EAD7-28FF660F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C4646-871E-77B3-C9CC-70889B03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6F413-BE9F-820D-A756-B61C2D5A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73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C109D-6A4C-5871-1BC6-D9C87FD7A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97E3E-D295-B5BE-6C7C-3FCF38916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D9A5F-A5D9-2EF9-89FE-65A8AA26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749D7-4B4D-AE0B-080E-4DCC1F5F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B16D-888D-11B5-B9A9-A0F0B63D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8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22DD-D484-CEFA-7652-7E4C045F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38DF-BB84-FF3C-40BF-B57C0143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67DE-7425-754A-8E13-A00A8BE2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D418-AD7B-05B7-E341-57787FE8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7912-F7BD-1084-1139-F789FE77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3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8B43-D969-0C1F-C48B-C93CCE10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533DB-B6AF-37F2-B0F6-6E12B8B6F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C5FB9-D0A7-191B-F619-539E8F6B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6F45-AE73-70AA-D277-BBBF8F91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5B95-8CD7-CBA4-C860-1FF6AB79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39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8706-11E1-674F-CEA4-FC1A45BA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C9FD8-1FA2-C777-4D91-08FA33AF8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B02BF-125D-4235-C417-61D1A8649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BB384-B2CB-27E4-19DF-F8CC6135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0FFE6-44A7-6AC6-0B3E-75CD3B0C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2DF28-0B32-6229-42A1-E2505A2A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76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F4AC-F75E-8656-E7A2-71EB0880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46BED-4B49-AE86-741F-2981038F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87230-4B08-E88B-55A5-9716EAF86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D15EA-5173-13C2-EC8C-60D1F9B8A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C1843-2D99-A90F-FDBB-D28437208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08246-281F-AFF9-55F7-23AE8E72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0F2BD-B58F-31B4-473B-A49EB95B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86B7E-FC0C-B1A7-FF23-6FDDDCDD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5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FDB2-8453-ED61-FD1B-0C4C24E8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162A4-6DF6-2705-5C2D-D8089AB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F1081-5915-864D-6893-45A2D1DC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EE542-D09B-BDC7-07E1-50B7E5B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68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AA88F-1FD4-15BA-6CDF-1F69C0AF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91506-6A31-35C9-E556-F9BAF21E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0F6C-8CE4-DF73-E1D2-A726EDF9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4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E986-BFFC-1F01-3FB3-62E7754A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4C34-13D4-2E36-E945-F7256C497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EBA8A-86C0-A3AE-2719-0CEE019BC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E084B-8C86-15C9-54FF-7C03DDE5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B5859-C05B-3684-743E-055E8E2B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EBE8D-D208-4794-470B-75FFD306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1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00AC-04CA-67E5-8A19-3BA5DCE4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D8716-755D-03C6-9843-E6F88DA7F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5E403-F5AA-5519-1037-BDDF48A60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E8DBE-DD6D-3CEE-FA64-A78EDE5F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1C333-666E-A718-1831-290B36F3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07E3B-4A30-A138-0A16-DB53507C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2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26DAA-3B0A-5A2B-E542-635BB3C2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559EF-3251-12B3-8470-E476411CC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4DB1A-CF3D-839C-21A5-7305B03AA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C9E9E-0463-460F-9554-A68E93E2578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5EAD1-01B0-8074-ED82-87BF2FF20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BD6F-1D8D-BCBF-6D76-034E85F7F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14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4F37C0-0A0B-ADE8-BAE1-C482D1D26739}"/>
              </a:ext>
            </a:extLst>
          </p:cNvPr>
          <p:cNvSpPr txBox="1"/>
          <p:nvPr/>
        </p:nvSpPr>
        <p:spPr>
          <a:xfrm>
            <a:off x="934065" y="2303292"/>
            <a:ext cx="10583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u="sng" dirty="0">
                <a:latin typeface="Book Antiqua" panose="02040602050305030304" pitchFamily="18" charset="0"/>
              </a:rPr>
              <a:t>Lending Club Case Study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B83CA-F95E-7E4F-E5A2-FEC917EC55A8}"/>
              </a:ext>
            </a:extLst>
          </p:cNvPr>
          <p:cNvSpPr txBox="1"/>
          <p:nvPr/>
        </p:nvSpPr>
        <p:spPr>
          <a:xfrm>
            <a:off x="0" y="6488668"/>
            <a:ext cx="619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ook Antiqua" panose="02040602050305030304" pitchFamily="18" charset="0"/>
              </a:rPr>
              <a:t>SHIVANI  KASHYAP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CD490AB-24D7-1009-8D33-31E5001643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27" y="127897"/>
            <a:ext cx="1128481" cy="72270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94E3DF-0F8C-73C2-3354-82D9A4D2C62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51535" y="6488667"/>
            <a:ext cx="1108176" cy="2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7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CD490AB-24D7-1009-8D33-31E5001643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28" y="127897"/>
            <a:ext cx="956310" cy="61436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94E3DF-0F8C-73C2-3354-82D9A4D2C62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4813" y="6384501"/>
            <a:ext cx="1084898" cy="287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63CEE-5417-C410-1B5D-FE4C86349B1C}"/>
              </a:ext>
            </a:extLst>
          </p:cNvPr>
          <p:cNvSpPr txBox="1"/>
          <p:nvPr/>
        </p:nvSpPr>
        <p:spPr>
          <a:xfrm>
            <a:off x="1978400" y="74734"/>
            <a:ext cx="10098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Univariate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9AE3E5-038E-168D-B7DF-6953430B8072}"/>
              </a:ext>
            </a:extLst>
          </p:cNvPr>
          <p:cNvSpPr txBox="1"/>
          <p:nvPr/>
        </p:nvSpPr>
        <p:spPr>
          <a:xfrm>
            <a:off x="593683" y="1001425"/>
            <a:ext cx="8059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Term based on Grade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3F1BC-7DA4-2AC0-2AD3-0A6BCAEB9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07" y="1743450"/>
            <a:ext cx="9473813" cy="46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7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CD490AB-24D7-1009-8D33-31E5001643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28" y="127897"/>
            <a:ext cx="956310" cy="61436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94E3DF-0F8C-73C2-3354-82D9A4D2C62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4813" y="6384501"/>
            <a:ext cx="1084898" cy="28717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99AE3E5-038E-168D-B7DF-6953430B8072}"/>
              </a:ext>
            </a:extLst>
          </p:cNvPr>
          <p:cNvSpPr txBox="1"/>
          <p:nvPr/>
        </p:nvSpPr>
        <p:spPr>
          <a:xfrm>
            <a:off x="1242415" y="538085"/>
            <a:ext cx="517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and Sub-Grade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3F1BC-7DA4-2AC0-2AD3-0A6BCAEB9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19" y="1184415"/>
            <a:ext cx="10550923" cy="2821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8167A1-2088-41AB-72BF-953DBE92A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19" y="3976577"/>
            <a:ext cx="10550923" cy="25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60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CD490AB-24D7-1009-8D33-31E5001643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28" y="127897"/>
            <a:ext cx="956310" cy="61436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94E3DF-0F8C-73C2-3354-82D9A4D2C62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4813" y="6384501"/>
            <a:ext cx="1084898" cy="28717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99AE3E5-038E-168D-B7DF-6953430B8072}"/>
              </a:ext>
            </a:extLst>
          </p:cNvPr>
          <p:cNvSpPr txBox="1"/>
          <p:nvPr/>
        </p:nvSpPr>
        <p:spPr>
          <a:xfrm>
            <a:off x="785069" y="647251"/>
            <a:ext cx="674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Income And Purpose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DA8FFD-44E4-443B-FD23-57F48BA88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50" y="1526878"/>
            <a:ext cx="4425008" cy="39595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0C90A2-E38A-9548-52D5-08127AEE9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958" y="1526878"/>
            <a:ext cx="6342111" cy="395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6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CD490AB-24D7-1009-8D33-31E5001643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28" y="127897"/>
            <a:ext cx="956310" cy="61436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94E3DF-0F8C-73C2-3354-82D9A4D2C62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4813" y="6384501"/>
            <a:ext cx="1084898" cy="28717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99AE3E5-038E-168D-B7DF-6953430B8072}"/>
              </a:ext>
            </a:extLst>
          </p:cNvPr>
          <p:cNvSpPr txBox="1"/>
          <p:nvPr/>
        </p:nvSpPr>
        <p:spPr>
          <a:xfrm>
            <a:off x="785069" y="647251"/>
            <a:ext cx="674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DTI Ratio and Bankruptcy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F3F170-5863-938E-73B0-9C3BBA91C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18" y="1640460"/>
            <a:ext cx="6326377" cy="3577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91827A-02D9-ED9A-7CA7-53EE23DE0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042" y="1640460"/>
            <a:ext cx="5312740" cy="35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1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CD490AB-24D7-1009-8D33-31E5001643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28" y="127897"/>
            <a:ext cx="956310" cy="61436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94E3DF-0F8C-73C2-3354-82D9A4D2C62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4813" y="6384501"/>
            <a:ext cx="1084898" cy="28717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99AE3E5-038E-168D-B7DF-6953430B8072}"/>
              </a:ext>
            </a:extLst>
          </p:cNvPr>
          <p:cNvSpPr txBox="1"/>
          <p:nvPr/>
        </p:nvSpPr>
        <p:spPr>
          <a:xfrm>
            <a:off x="1210371" y="639918"/>
            <a:ext cx="604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Trend over years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D1631-6D52-DF10-FF50-D7FA61BAB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28" y="1576143"/>
            <a:ext cx="4981971" cy="3705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20B464-344D-4D91-4CDB-D9766E86D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513" y="1576144"/>
            <a:ext cx="6236592" cy="370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1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CD490AB-24D7-1009-8D33-31E5001643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28" y="127897"/>
            <a:ext cx="956310" cy="61436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94E3DF-0F8C-73C2-3354-82D9A4D2C62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4813" y="6384501"/>
            <a:ext cx="1084898" cy="287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63CEE-5417-C410-1B5D-FE4C86349B1C}"/>
              </a:ext>
            </a:extLst>
          </p:cNvPr>
          <p:cNvSpPr txBox="1"/>
          <p:nvPr/>
        </p:nvSpPr>
        <p:spPr>
          <a:xfrm>
            <a:off x="1978400" y="74734"/>
            <a:ext cx="10098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Univariate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9AE3E5-038E-168D-B7DF-6953430B8072}"/>
              </a:ext>
            </a:extLst>
          </p:cNvPr>
          <p:cNvSpPr txBox="1"/>
          <p:nvPr/>
        </p:nvSpPr>
        <p:spPr>
          <a:xfrm>
            <a:off x="593683" y="1001425"/>
            <a:ext cx="521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State-wise distribution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9A0F18-93CA-41B6-3741-E90984599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964" y="1647756"/>
            <a:ext cx="10098072" cy="480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5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CD490AB-24D7-1009-8D33-31E5001643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28" y="127897"/>
            <a:ext cx="956310" cy="61436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94E3DF-0F8C-73C2-3354-82D9A4D2C62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4813" y="6384501"/>
            <a:ext cx="1084898" cy="287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63CEE-5417-C410-1B5D-FE4C86349B1C}"/>
              </a:ext>
            </a:extLst>
          </p:cNvPr>
          <p:cNvSpPr txBox="1"/>
          <p:nvPr/>
        </p:nvSpPr>
        <p:spPr>
          <a:xfrm>
            <a:off x="3275572" y="0"/>
            <a:ext cx="10098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221F2-CFE1-DC24-F49F-6C027F30F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0" y="1422759"/>
            <a:ext cx="5736884" cy="4369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27900A-2859-94F0-ED88-59127593C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336" y="1422758"/>
            <a:ext cx="6137376" cy="43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CD490AB-24D7-1009-8D33-31E5001643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28" y="127897"/>
            <a:ext cx="956310" cy="61436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94E3DF-0F8C-73C2-3354-82D9A4D2C62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4813" y="6384501"/>
            <a:ext cx="1084898" cy="287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63CEE-5417-C410-1B5D-FE4C86349B1C}"/>
              </a:ext>
            </a:extLst>
          </p:cNvPr>
          <p:cNvSpPr txBox="1"/>
          <p:nvPr/>
        </p:nvSpPr>
        <p:spPr>
          <a:xfrm>
            <a:off x="3275572" y="0"/>
            <a:ext cx="10098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51EC9-E850-87E0-C1AE-1941CD1A9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30" y="988827"/>
            <a:ext cx="6519951" cy="5794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92B4AD-68DF-21C6-4D97-4F0C7B929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941" y="990488"/>
            <a:ext cx="5283029" cy="36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4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CD490AB-24D7-1009-8D33-31E5001643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28" y="127897"/>
            <a:ext cx="956310" cy="61436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94E3DF-0F8C-73C2-3354-82D9A4D2C62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4813" y="6384501"/>
            <a:ext cx="1084898" cy="287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63CEE-5417-C410-1B5D-FE4C86349B1C}"/>
              </a:ext>
            </a:extLst>
          </p:cNvPr>
          <p:cNvSpPr txBox="1"/>
          <p:nvPr/>
        </p:nvSpPr>
        <p:spPr>
          <a:xfrm>
            <a:off x="4721600" y="-88737"/>
            <a:ext cx="10098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4D1E1-D423-24B3-6737-63BAD7B1F8EB}"/>
              </a:ext>
            </a:extLst>
          </p:cNvPr>
          <p:cNvSpPr txBox="1"/>
          <p:nvPr/>
        </p:nvSpPr>
        <p:spPr>
          <a:xfrm>
            <a:off x="467833" y="1350334"/>
            <a:ext cx="1064850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  <a:p>
            <a:r>
              <a:rPr lang="en-US" dirty="0"/>
              <a:t>      Please refer to the 'Inferences' captured under Univariate Analysis.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Univariate Analysis</a:t>
            </a:r>
          </a:p>
          <a:p>
            <a:r>
              <a:rPr lang="en-US" dirty="0"/>
              <a:t>      Please refer to the 'Inferences' captured under Segmented Univariate Analysis.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Metrics Analysis</a:t>
            </a:r>
          </a:p>
          <a:p>
            <a:r>
              <a:rPr lang="en-US" dirty="0"/>
              <a:t>     Please refer to the 'Derived Metrics Analysis' segment in the jupyter notebook.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  <a:p>
            <a:r>
              <a:rPr lang="en-US" dirty="0"/>
              <a:t>    1.The Grade represents the Risk factor, therefore we can say interest rate increases with the risk.</a:t>
            </a:r>
          </a:p>
          <a:p>
            <a:r>
              <a:rPr lang="en-US" dirty="0"/>
              <a:t>    2.The borrowers are mostly having no record of Public Recorded Bankruptcy and are safe choice for loan.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Driving factor which can be used to predict the chance of defaulting loans and avoiding Credit Loss: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DTI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Loan Amount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Interest Rate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Grades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Annual income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Pub_rec_bankruptcies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err="1"/>
              <a:t>Verification_Status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46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CD490AB-24D7-1009-8D33-31E5001643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28" y="127897"/>
            <a:ext cx="956310" cy="61436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94E3DF-0F8C-73C2-3354-82D9A4D2C62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4813" y="6384501"/>
            <a:ext cx="1084898" cy="2871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04D1E1-D423-24B3-6737-63BAD7B1F8EB}"/>
              </a:ext>
            </a:extLst>
          </p:cNvPr>
          <p:cNvSpPr txBox="1"/>
          <p:nvPr/>
        </p:nvSpPr>
        <p:spPr>
          <a:xfrm>
            <a:off x="435936" y="2562446"/>
            <a:ext cx="106485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247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4F37C0-0A0B-ADE8-BAE1-C482D1D26739}"/>
              </a:ext>
            </a:extLst>
          </p:cNvPr>
          <p:cNvSpPr txBox="1"/>
          <p:nvPr/>
        </p:nvSpPr>
        <p:spPr>
          <a:xfrm>
            <a:off x="384243" y="599768"/>
            <a:ext cx="1113011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Book Antiqua" panose="02040602050305030304" pitchFamily="18" charset="0"/>
              </a:rPr>
              <a:t>Problem Statement</a:t>
            </a:r>
            <a:br>
              <a:rPr lang="en-IN" sz="4800" b="1" dirty="0">
                <a:latin typeface="Book Antiqua" panose="02040602050305030304" pitchFamily="18" charset="0"/>
              </a:rPr>
            </a:br>
            <a:endParaRPr lang="en-IN" sz="4500" b="1" dirty="0">
              <a:latin typeface="Book Antiqua" panose="02040602050305030304" pitchFamily="18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CD490AB-24D7-1009-8D33-31E5001643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27" y="127897"/>
            <a:ext cx="1085951" cy="70144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94E3DF-0F8C-73C2-3354-82D9A4D2C62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34258" y="6420542"/>
            <a:ext cx="1084898" cy="287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44D99-DA6D-74E5-9277-3EF59D588B36}"/>
              </a:ext>
            </a:extLst>
          </p:cNvPr>
          <p:cNvSpPr txBox="1"/>
          <p:nvPr/>
        </p:nvSpPr>
        <p:spPr>
          <a:xfrm>
            <a:off x="1297858" y="1484672"/>
            <a:ext cx="94586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Book Antiqua" panose="02040602050305030304" pitchFamily="18" charset="0"/>
              </a:rPr>
              <a:t>ABSTRACT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given "Loan Dataset" contains information, about past loan urban applicants. Analyze the Loan Dataset (2007-2011) to identify patterns of the applicants, indicating potential loan defaults or not. Thereby helping the bank mitigate financial losses by taking various significant actions.</a:t>
            </a:r>
          </a:p>
          <a:p>
            <a:endParaRPr lang="en-IN" sz="1500" dirty="0"/>
          </a:p>
          <a:p>
            <a:r>
              <a:rPr lang="en-IN" sz="2800" b="1" u="sng" dirty="0">
                <a:latin typeface="Book Antiqua" panose="02040602050305030304" pitchFamily="18" charset="0"/>
              </a:rPr>
              <a:t>AIM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Identification of such applicants using EDA is the aim of this case study.</a:t>
            </a:r>
            <a:endParaRPr lang="en-IN" dirty="0"/>
          </a:p>
          <a:p>
            <a:endParaRPr lang="en-IN" sz="1500" dirty="0"/>
          </a:p>
          <a:p>
            <a:r>
              <a:rPr lang="en-IN" sz="2800" b="1" u="sng" dirty="0">
                <a:latin typeface="Book Antiqua" panose="02040602050305030304" pitchFamily="18" charset="0"/>
              </a:rPr>
              <a:t>BENEFITS OF THE CASE STUDY: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Gives a idea about how EDA is used in real life business problems.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It also develops a basic understanding of risk analytics in banking and financial services.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How the data is used to minimize the credit loss for the bank, while lending it to the customers.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It improves our understating of visualization and use of relevant charts to visualize the insights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104634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4F37C0-0A0B-ADE8-BAE1-C482D1D26739}"/>
              </a:ext>
            </a:extLst>
          </p:cNvPr>
          <p:cNvSpPr txBox="1"/>
          <p:nvPr/>
        </p:nvSpPr>
        <p:spPr>
          <a:xfrm>
            <a:off x="905183" y="838285"/>
            <a:ext cx="10583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spc="-15" dirty="0">
                <a:latin typeface="Times New Roman"/>
                <a:cs typeface="Times New Roman"/>
              </a:rPr>
              <a:t>Problem</a:t>
            </a:r>
            <a:r>
              <a:rPr lang="en-IN" sz="4800" b="1" spc="-35" dirty="0">
                <a:latin typeface="Times New Roman"/>
                <a:cs typeface="Times New Roman"/>
              </a:rPr>
              <a:t> </a:t>
            </a:r>
            <a:r>
              <a:rPr lang="en-IN" sz="4800" b="1" spc="-5" dirty="0">
                <a:latin typeface="Times New Roman"/>
                <a:cs typeface="Times New Roman"/>
              </a:rPr>
              <a:t>solving</a:t>
            </a:r>
            <a:r>
              <a:rPr lang="en-IN" sz="4800" b="1" spc="-35" dirty="0">
                <a:latin typeface="Times New Roman"/>
                <a:cs typeface="Times New Roman"/>
              </a:rPr>
              <a:t> </a:t>
            </a:r>
            <a:r>
              <a:rPr lang="en-IN" sz="4800" b="1" dirty="0">
                <a:latin typeface="Times New Roman"/>
                <a:cs typeface="Times New Roman"/>
              </a:rPr>
              <a:t>methodology</a:t>
            </a:r>
            <a:endParaRPr lang="en-IN" sz="4500" b="1" dirty="0">
              <a:latin typeface="Book Antiqua" panose="02040602050305030304" pitchFamily="18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CD490AB-24D7-1009-8D33-31E5001643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28" y="127897"/>
            <a:ext cx="1298602" cy="83099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94E3DF-0F8C-73C2-3354-82D9A4D2C62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4813" y="6384501"/>
            <a:ext cx="1084898" cy="287179"/>
          </a:xfrm>
          <a:prstGeom prst="rect">
            <a:avLst/>
          </a:prstGeom>
        </p:spPr>
      </p:pic>
      <p:sp>
        <p:nvSpPr>
          <p:cNvPr id="22" name="object 3">
            <a:extLst>
              <a:ext uri="{FF2B5EF4-FFF2-40B4-BE49-F238E27FC236}">
                <a16:creationId xmlns:a16="http://schemas.microsoft.com/office/drawing/2014/main" id="{107C3AA2-4CC6-C23F-CC9F-BB0A24E2F63D}"/>
              </a:ext>
            </a:extLst>
          </p:cNvPr>
          <p:cNvSpPr txBox="1"/>
          <p:nvPr/>
        </p:nvSpPr>
        <p:spPr>
          <a:xfrm>
            <a:off x="629218" y="3209464"/>
            <a:ext cx="1470496" cy="4571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15" dirty="0">
                <a:solidFill>
                  <a:srgbClr val="7030A0"/>
                </a:solidFill>
                <a:latin typeface="Roboto"/>
                <a:cs typeface="Roboto"/>
              </a:rPr>
              <a:t>Data </a:t>
            </a:r>
            <a:r>
              <a:rPr sz="1300" b="1" spc="-10" dirty="0">
                <a:solidFill>
                  <a:srgbClr val="7030A0"/>
                </a:solidFill>
                <a:latin typeface="Roboto"/>
                <a:cs typeface="Roboto"/>
              </a:rPr>
              <a:t> </a:t>
            </a:r>
            <a:r>
              <a:rPr sz="1300" b="1" spc="-5" dirty="0">
                <a:solidFill>
                  <a:srgbClr val="7030A0"/>
                </a:solidFill>
                <a:latin typeface="Roboto"/>
                <a:cs typeface="Roboto"/>
              </a:rPr>
              <a:t>Cleaning</a:t>
            </a:r>
            <a:r>
              <a:rPr lang="en-IN" sz="1300" b="1" spc="-5" dirty="0">
                <a:solidFill>
                  <a:srgbClr val="7030A0"/>
                </a:solidFill>
                <a:latin typeface="Roboto"/>
                <a:cs typeface="Roboto"/>
              </a:rPr>
              <a:t> and Data Manipulation</a:t>
            </a:r>
            <a:endParaRPr sz="1300" dirty="0">
              <a:solidFill>
                <a:srgbClr val="7030A0"/>
              </a:solidFill>
              <a:latin typeface="Roboto"/>
              <a:cs typeface="Roboto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DA16D906-F567-999C-C1EA-467EEEA8D6B4}"/>
              </a:ext>
            </a:extLst>
          </p:cNvPr>
          <p:cNvSpPr txBox="1"/>
          <p:nvPr/>
        </p:nvSpPr>
        <p:spPr>
          <a:xfrm>
            <a:off x="843346" y="3756179"/>
            <a:ext cx="1129030" cy="1736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15" dirty="0">
                <a:solidFill>
                  <a:srgbClr val="7030A0"/>
                </a:solidFill>
                <a:latin typeface="Roboto"/>
                <a:cs typeface="Roboto"/>
              </a:rPr>
              <a:t>Removing</a:t>
            </a:r>
            <a:r>
              <a:rPr sz="1100" spc="-40" dirty="0">
                <a:solidFill>
                  <a:srgbClr val="7030A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7030A0"/>
                </a:solidFill>
                <a:latin typeface="Roboto"/>
                <a:cs typeface="Roboto"/>
              </a:rPr>
              <a:t>the</a:t>
            </a:r>
            <a:r>
              <a:rPr sz="1100" spc="-40" dirty="0">
                <a:solidFill>
                  <a:srgbClr val="7030A0"/>
                </a:solidFill>
                <a:latin typeface="Roboto"/>
                <a:cs typeface="Roboto"/>
              </a:rPr>
              <a:t> </a:t>
            </a:r>
            <a:r>
              <a:rPr lang="en-IN" sz="1100" spc="-20" dirty="0">
                <a:solidFill>
                  <a:srgbClr val="7030A0"/>
                </a:solidFill>
                <a:latin typeface="Roboto"/>
                <a:cs typeface="Roboto"/>
              </a:rPr>
              <a:t>missing values from</a:t>
            </a:r>
            <a:r>
              <a:rPr sz="1100" spc="-15" dirty="0">
                <a:solidFill>
                  <a:srgbClr val="7030A0"/>
                </a:solidFill>
                <a:latin typeface="Roboto"/>
                <a:cs typeface="Roboto"/>
              </a:rPr>
              <a:t> columns, </a:t>
            </a:r>
            <a:r>
              <a:rPr sz="1100" spc="-10" dirty="0">
                <a:solidFill>
                  <a:srgbClr val="7030A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7030A0"/>
                </a:solidFill>
                <a:latin typeface="Roboto"/>
                <a:cs typeface="Roboto"/>
              </a:rPr>
              <a:t>unnecessary </a:t>
            </a:r>
            <a:r>
              <a:rPr sz="1100" spc="-10" dirty="0">
                <a:solidFill>
                  <a:srgbClr val="7030A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7030A0"/>
                </a:solidFill>
                <a:latin typeface="Roboto"/>
                <a:cs typeface="Roboto"/>
              </a:rPr>
              <a:t>variables and </a:t>
            </a:r>
            <a:r>
              <a:rPr sz="1100" spc="-10" dirty="0">
                <a:solidFill>
                  <a:srgbClr val="7030A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7030A0"/>
                </a:solidFill>
                <a:latin typeface="Roboto"/>
                <a:cs typeface="Roboto"/>
              </a:rPr>
              <a:t>checking the </a:t>
            </a:r>
            <a:r>
              <a:rPr sz="1100" spc="-20" dirty="0">
                <a:solidFill>
                  <a:srgbClr val="7030A0"/>
                </a:solidFill>
                <a:latin typeface="Roboto"/>
                <a:cs typeface="Roboto"/>
              </a:rPr>
              <a:t>null </a:t>
            </a:r>
            <a:r>
              <a:rPr sz="1100" spc="-15" dirty="0">
                <a:solidFill>
                  <a:srgbClr val="7030A0"/>
                </a:solidFill>
                <a:latin typeface="Roboto"/>
                <a:cs typeface="Roboto"/>
              </a:rPr>
              <a:t> value </a:t>
            </a:r>
            <a:r>
              <a:rPr sz="1100" spc="-10" dirty="0">
                <a:solidFill>
                  <a:srgbClr val="7030A0"/>
                </a:solidFill>
                <a:latin typeface="Roboto"/>
                <a:cs typeface="Roboto"/>
              </a:rPr>
              <a:t>percentage </a:t>
            </a:r>
            <a:r>
              <a:rPr sz="1100" spc="-5" dirty="0">
                <a:solidFill>
                  <a:srgbClr val="7030A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7030A0"/>
                </a:solidFill>
                <a:latin typeface="Roboto"/>
                <a:cs typeface="Roboto"/>
              </a:rPr>
              <a:t>and removing the </a:t>
            </a:r>
            <a:r>
              <a:rPr sz="1100" spc="-260" dirty="0">
                <a:solidFill>
                  <a:srgbClr val="7030A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7030A0"/>
                </a:solidFill>
                <a:latin typeface="Roboto"/>
                <a:cs typeface="Roboto"/>
              </a:rPr>
              <a:t>respective</a:t>
            </a:r>
            <a:r>
              <a:rPr sz="1100" spc="-20" dirty="0">
                <a:solidFill>
                  <a:srgbClr val="7030A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7030A0"/>
                </a:solidFill>
                <a:latin typeface="Roboto"/>
                <a:cs typeface="Roboto"/>
              </a:rPr>
              <a:t>rows.</a:t>
            </a:r>
            <a:endParaRPr sz="1100" dirty="0">
              <a:solidFill>
                <a:srgbClr val="7030A0"/>
              </a:solidFill>
              <a:latin typeface="Roboto"/>
              <a:cs typeface="Roboto"/>
            </a:endParaRPr>
          </a:p>
        </p:txBody>
      </p:sp>
      <p:grpSp>
        <p:nvGrpSpPr>
          <p:cNvPr id="24" name="object 5">
            <a:extLst>
              <a:ext uri="{FF2B5EF4-FFF2-40B4-BE49-F238E27FC236}">
                <a16:creationId xmlns:a16="http://schemas.microsoft.com/office/drawing/2014/main" id="{A204237F-9BC4-807A-AC65-E34C4F46FD80}"/>
              </a:ext>
            </a:extLst>
          </p:cNvPr>
          <p:cNvGrpSpPr/>
          <p:nvPr/>
        </p:nvGrpSpPr>
        <p:grpSpPr>
          <a:xfrm>
            <a:off x="665447" y="1902857"/>
            <a:ext cx="10900437" cy="1211782"/>
            <a:chOff x="665447" y="1902857"/>
            <a:chExt cx="10900437" cy="1211782"/>
          </a:xfrm>
        </p:grpSpPr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335AC706-ECF4-384E-2B6E-F0FE45773213}"/>
                </a:ext>
              </a:extLst>
            </p:cNvPr>
            <p:cNvSpPr/>
            <p:nvPr/>
          </p:nvSpPr>
          <p:spPr>
            <a:xfrm>
              <a:off x="665447" y="2717709"/>
              <a:ext cx="1698625" cy="191770"/>
            </a:xfrm>
            <a:custGeom>
              <a:avLst/>
              <a:gdLst/>
              <a:ahLst/>
              <a:cxnLst/>
              <a:rect l="l" t="t" r="r" b="b"/>
              <a:pathLst>
                <a:path w="1698625" h="191769">
                  <a:moveTo>
                    <a:pt x="1698290" y="191195"/>
                  </a:moveTo>
                  <a:lnTo>
                    <a:pt x="185367" y="191195"/>
                  </a:lnTo>
                  <a:lnTo>
                    <a:pt x="0" y="0"/>
                  </a:lnTo>
                  <a:lnTo>
                    <a:pt x="1512923" y="0"/>
                  </a:lnTo>
                  <a:lnTo>
                    <a:pt x="1698290" y="19119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7">
              <a:extLst>
                <a:ext uri="{FF2B5EF4-FFF2-40B4-BE49-F238E27FC236}">
                  <a16:creationId xmlns:a16="http://schemas.microsoft.com/office/drawing/2014/main" id="{A2FD07F6-0DC6-83D6-0260-7E31F17696BD}"/>
                </a:ext>
              </a:extLst>
            </p:cNvPr>
            <p:cNvSpPr/>
            <p:nvPr/>
          </p:nvSpPr>
          <p:spPr>
            <a:xfrm>
              <a:off x="665540" y="2922803"/>
              <a:ext cx="1698625" cy="191770"/>
            </a:xfrm>
            <a:custGeom>
              <a:avLst/>
              <a:gdLst/>
              <a:ahLst/>
              <a:cxnLst/>
              <a:rect l="l" t="t" r="r" b="b"/>
              <a:pathLst>
                <a:path w="1698625" h="191769">
                  <a:moveTo>
                    <a:pt x="1512923" y="191195"/>
                  </a:moveTo>
                  <a:lnTo>
                    <a:pt x="0" y="191195"/>
                  </a:lnTo>
                  <a:lnTo>
                    <a:pt x="185367" y="0"/>
                  </a:lnTo>
                  <a:lnTo>
                    <a:pt x="1698290" y="0"/>
                  </a:lnTo>
                  <a:lnTo>
                    <a:pt x="1512923" y="19119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3EC28A4E-32C8-2A3B-73F0-F282C02F6F89}"/>
                </a:ext>
              </a:extLst>
            </p:cNvPr>
            <p:cNvSpPr/>
            <p:nvPr/>
          </p:nvSpPr>
          <p:spPr>
            <a:xfrm>
              <a:off x="2201836" y="2707878"/>
              <a:ext cx="1694180" cy="191770"/>
            </a:xfrm>
            <a:custGeom>
              <a:avLst/>
              <a:gdLst/>
              <a:ahLst/>
              <a:cxnLst/>
              <a:rect l="l" t="t" r="r" b="b"/>
              <a:pathLst>
                <a:path w="1694179" h="191769">
                  <a:moveTo>
                    <a:pt x="1694070" y="191195"/>
                  </a:moveTo>
                  <a:lnTo>
                    <a:pt x="185367" y="191195"/>
                  </a:lnTo>
                  <a:lnTo>
                    <a:pt x="0" y="0"/>
                  </a:lnTo>
                  <a:lnTo>
                    <a:pt x="1508703" y="0"/>
                  </a:lnTo>
                  <a:lnTo>
                    <a:pt x="1694070" y="191195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D481C5A4-DF05-B1E2-A399-3FADA169BA0B}"/>
                </a:ext>
              </a:extLst>
            </p:cNvPr>
            <p:cNvSpPr/>
            <p:nvPr/>
          </p:nvSpPr>
          <p:spPr>
            <a:xfrm>
              <a:off x="2201929" y="2922804"/>
              <a:ext cx="1694180" cy="191770"/>
            </a:xfrm>
            <a:custGeom>
              <a:avLst/>
              <a:gdLst/>
              <a:ahLst/>
              <a:cxnLst/>
              <a:rect l="l" t="t" r="r" b="b"/>
              <a:pathLst>
                <a:path w="1694179" h="191769">
                  <a:moveTo>
                    <a:pt x="1508703" y="191195"/>
                  </a:moveTo>
                  <a:lnTo>
                    <a:pt x="0" y="191195"/>
                  </a:lnTo>
                  <a:lnTo>
                    <a:pt x="185367" y="0"/>
                  </a:lnTo>
                  <a:lnTo>
                    <a:pt x="1694070" y="0"/>
                  </a:lnTo>
                  <a:lnTo>
                    <a:pt x="1508703" y="191195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F47F9640-9ACD-B2FE-96D6-1CA3D8765783}"/>
                </a:ext>
              </a:extLst>
            </p:cNvPr>
            <p:cNvSpPr/>
            <p:nvPr/>
          </p:nvSpPr>
          <p:spPr>
            <a:xfrm>
              <a:off x="4937415" y="1902857"/>
              <a:ext cx="789940" cy="989330"/>
            </a:xfrm>
            <a:custGeom>
              <a:avLst/>
              <a:gdLst/>
              <a:ahLst/>
              <a:cxnLst/>
              <a:rect l="l" t="t" r="r" b="b"/>
              <a:pathLst>
                <a:path w="789939" h="989330">
                  <a:moveTo>
                    <a:pt x="0" y="0"/>
                  </a:moveTo>
                  <a:lnTo>
                    <a:pt x="789559" y="989175"/>
                  </a:lnTo>
                </a:path>
              </a:pathLst>
            </a:cu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1">
              <a:extLst>
                <a:ext uri="{FF2B5EF4-FFF2-40B4-BE49-F238E27FC236}">
                  <a16:creationId xmlns:a16="http://schemas.microsoft.com/office/drawing/2014/main" id="{D9CC0A0F-64D2-92DC-54D4-67AEDBA740E1}"/>
                </a:ext>
              </a:extLst>
            </p:cNvPr>
            <p:cNvSpPr/>
            <p:nvPr/>
          </p:nvSpPr>
          <p:spPr>
            <a:xfrm>
              <a:off x="3731727" y="2717775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60" h="191769">
                  <a:moveTo>
                    <a:pt x="2016261" y="191195"/>
                  </a:moveTo>
                  <a:lnTo>
                    <a:pt x="185367" y="191195"/>
                  </a:lnTo>
                  <a:lnTo>
                    <a:pt x="0" y="0"/>
                  </a:lnTo>
                  <a:lnTo>
                    <a:pt x="1830893" y="0"/>
                  </a:lnTo>
                  <a:lnTo>
                    <a:pt x="2016261" y="191195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2">
              <a:extLst>
                <a:ext uri="{FF2B5EF4-FFF2-40B4-BE49-F238E27FC236}">
                  <a16:creationId xmlns:a16="http://schemas.microsoft.com/office/drawing/2014/main" id="{D66BBE91-042C-7B2F-C3A3-BB7F072981EA}"/>
                </a:ext>
              </a:extLst>
            </p:cNvPr>
            <p:cNvSpPr/>
            <p:nvPr/>
          </p:nvSpPr>
          <p:spPr>
            <a:xfrm>
              <a:off x="3731837" y="2922869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60" h="191769">
                  <a:moveTo>
                    <a:pt x="1830894" y="191195"/>
                  </a:moveTo>
                  <a:lnTo>
                    <a:pt x="0" y="191195"/>
                  </a:lnTo>
                  <a:lnTo>
                    <a:pt x="185367" y="0"/>
                  </a:lnTo>
                  <a:lnTo>
                    <a:pt x="2016261" y="0"/>
                  </a:lnTo>
                  <a:lnTo>
                    <a:pt x="1830894" y="191195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3">
              <a:extLst>
                <a:ext uri="{FF2B5EF4-FFF2-40B4-BE49-F238E27FC236}">
                  <a16:creationId xmlns:a16="http://schemas.microsoft.com/office/drawing/2014/main" id="{CCF0987F-5E7F-4C80-3C7A-250B62E8354F}"/>
                </a:ext>
              </a:extLst>
            </p:cNvPr>
            <p:cNvSpPr/>
            <p:nvPr/>
          </p:nvSpPr>
          <p:spPr>
            <a:xfrm>
              <a:off x="6818090" y="1902857"/>
              <a:ext cx="789940" cy="989330"/>
            </a:xfrm>
            <a:custGeom>
              <a:avLst/>
              <a:gdLst/>
              <a:ahLst/>
              <a:cxnLst/>
              <a:rect l="l" t="t" r="r" b="b"/>
              <a:pathLst>
                <a:path w="789940" h="989330">
                  <a:moveTo>
                    <a:pt x="0" y="0"/>
                  </a:moveTo>
                  <a:lnTo>
                    <a:pt x="789559" y="989175"/>
                  </a:lnTo>
                </a:path>
              </a:pathLst>
            </a:cu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4">
              <a:extLst>
                <a:ext uri="{FF2B5EF4-FFF2-40B4-BE49-F238E27FC236}">
                  <a16:creationId xmlns:a16="http://schemas.microsoft.com/office/drawing/2014/main" id="{E2DF207D-8BAB-024B-F378-9BD2F4D04CE5}"/>
                </a:ext>
              </a:extLst>
            </p:cNvPr>
            <p:cNvSpPr/>
            <p:nvPr/>
          </p:nvSpPr>
          <p:spPr>
            <a:xfrm>
              <a:off x="5612402" y="2717775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59" h="191769">
                  <a:moveTo>
                    <a:pt x="2016261" y="191195"/>
                  </a:moveTo>
                  <a:lnTo>
                    <a:pt x="185367" y="191195"/>
                  </a:lnTo>
                  <a:lnTo>
                    <a:pt x="0" y="0"/>
                  </a:lnTo>
                  <a:lnTo>
                    <a:pt x="1830893" y="0"/>
                  </a:lnTo>
                  <a:lnTo>
                    <a:pt x="2016261" y="191195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5">
              <a:extLst>
                <a:ext uri="{FF2B5EF4-FFF2-40B4-BE49-F238E27FC236}">
                  <a16:creationId xmlns:a16="http://schemas.microsoft.com/office/drawing/2014/main" id="{8D5A6490-4E84-B8B1-4C3D-F230E1B60829}"/>
                </a:ext>
              </a:extLst>
            </p:cNvPr>
            <p:cNvSpPr/>
            <p:nvPr/>
          </p:nvSpPr>
          <p:spPr>
            <a:xfrm>
              <a:off x="5612511" y="2922869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59" h="191769">
                  <a:moveTo>
                    <a:pt x="1830894" y="191195"/>
                  </a:moveTo>
                  <a:lnTo>
                    <a:pt x="0" y="191195"/>
                  </a:lnTo>
                  <a:lnTo>
                    <a:pt x="185367" y="0"/>
                  </a:lnTo>
                  <a:lnTo>
                    <a:pt x="2016262" y="0"/>
                  </a:lnTo>
                  <a:lnTo>
                    <a:pt x="1830894" y="191195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6">
              <a:extLst>
                <a:ext uri="{FF2B5EF4-FFF2-40B4-BE49-F238E27FC236}">
                  <a16:creationId xmlns:a16="http://schemas.microsoft.com/office/drawing/2014/main" id="{8D370B30-EE9C-E410-82B6-197A532A74C6}"/>
                </a:ext>
              </a:extLst>
            </p:cNvPr>
            <p:cNvSpPr/>
            <p:nvPr/>
          </p:nvSpPr>
          <p:spPr>
            <a:xfrm>
              <a:off x="9345169" y="2717710"/>
              <a:ext cx="2220595" cy="191770"/>
            </a:xfrm>
            <a:custGeom>
              <a:avLst/>
              <a:gdLst/>
              <a:ahLst/>
              <a:cxnLst/>
              <a:rect l="l" t="t" r="r" b="b"/>
              <a:pathLst>
                <a:path w="2220595" h="191769">
                  <a:moveTo>
                    <a:pt x="2220107" y="191195"/>
                  </a:moveTo>
                  <a:lnTo>
                    <a:pt x="185367" y="191195"/>
                  </a:lnTo>
                  <a:lnTo>
                    <a:pt x="0" y="0"/>
                  </a:lnTo>
                  <a:lnTo>
                    <a:pt x="2034739" y="0"/>
                  </a:lnTo>
                  <a:lnTo>
                    <a:pt x="2220107" y="19119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7">
              <a:extLst>
                <a:ext uri="{FF2B5EF4-FFF2-40B4-BE49-F238E27FC236}">
                  <a16:creationId xmlns:a16="http://schemas.microsoft.com/office/drawing/2014/main" id="{6A105A25-A523-2FF9-5482-1BA19C783D35}"/>
                </a:ext>
              </a:extLst>
            </p:cNvPr>
            <p:cNvSpPr/>
            <p:nvPr/>
          </p:nvSpPr>
          <p:spPr>
            <a:xfrm>
              <a:off x="9345289" y="2922804"/>
              <a:ext cx="2220595" cy="191770"/>
            </a:xfrm>
            <a:custGeom>
              <a:avLst/>
              <a:gdLst/>
              <a:ahLst/>
              <a:cxnLst/>
              <a:rect l="l" t="t" r="r" b="b"/>
              <a:pathLst>
                <a:path w="2220595" h="191769">
                  <a:moveTo>
                    <a:pt x="2034740" y="191195"/>
                  </a:moveTo>
                  <a:lnTo>
                    <a:pt x="0" y="191195"/>
                  </a:lnTo>
                  <a:lnTo>
                    <a:pt x="185367" y="0"/>
                  </a:lnTo>
                  <a:lnTo>
                    <a:pt x="2220108" y="0"/>
                  </a:lnTo>
                  <a:lnTo>
                    <a:pt x="2034740" y="19119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8">
              <a:extLst>
                <a:ext uri="{FF2B5EF4-FFF2-40B4-BE49-F238E27FC236}">
                  <a16:creationId xmlns:a16="http://schemas.microsoft.com/office/drawing/2014/main" id="{45C27843-83F8-7E67-713D-0C78A20C4BDB}"/>
                </a:ext>
              </a:extLst>
            </p:cNvPr>
            <p:cNvSpPr/>
            <p:nvPr/>
          </p:nvSpPr>
          <p:spPr>
            <a:xfrm>
              <a:off x="8688515" y="1902857"/>
              <a:ext cx="789940" cy="989330"/>
            </a:xfrm>
            <a:custGeom>
              <a:avLst/>
              <a:gdLst/>
              <a:ahLst/>
              <a:cxnLst/>
              <a:rect l="l" t="t" r="r" b="b"/>
              <a:pathLst>
                <a:path w="789940" h="989330">
                  <a:moveTo>
                    <a:pt x="0" y="0"/>
                  </a:moveTo>
                  <a:lnTo>
                    <a:pt x="789559" y="989175"/>
                  </a:lnTo>
                </a:path>
              </a:pathLst>
            </a:cu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9">
              <a:extLst>
                <a:ext uri="{FF2B5EF4-FFF2-40B4-BE49-F238E27FC236}">
                  <a16:creationId xmlns:a16="http://schemas.microsoft.com/office/drawing/2014/main" id="{6A5D0A40-4B0A-BEC3-6F52-21041B820E9E}"/>
                </a:ext>
              </a:extLst>
            </p:cNvPr>
            <p:cNvSpPr/>
            <p:nvPr/>
          </p:nvSpPr>
          <p:spPr>
            <a:xfrm>
              <a:off x="7482827" y="2717775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59" h="191769">
                  <a:moveTo>
                    <a:pt x="2016261" y="191195"/>
                  </a:moveTo>
                  <a:lnTo>
                    <a:pt x="185366" y="191195"/>
                  </a:lnTo>
                  <a:lnTo>
                    <a:pt x="0" y="0"/>
                  </a:lnTo>
                  <a:lnTo>
                    <a:pt x="1830893" y="0"/>
                  </a:lnTo>
                  <a:lnTo>
                    <a:pt x="2016261" y="191195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0">
              <a:extLst>
                <a:ext uri="{FF2B5EF4-FFF2-40B4-BE49-F238E27FC236}">
                  <a16:creationId xmlns:a16="http://schemas.microsoft.com/office/drawing/2014/main" id="{EA74952A-9AD7-D275-8C9C-6F1E6657309A}"/>
                </a:ext>
              </a:extLst>
            </p:cNvPr>
            <p:cNvSpPr/>
            <p:nvPr/>
          </p:nvSpPr>
          <p:spPr>
            <a:xfrm>
              <a:off x="7482937" y="2922869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59" h="191769">
                  <a:moveTo>
                    <a:pt x="1830893" y="191195"/>
                  </a:moveTo>
                  <a:lnTo>
                    <a:pt x="0" y="191195"/>
                  </a:lnTo>
                  <a:lnTo>
                    <a:pt x="185367" y="0"/>
                  </a:lnTo>
                  <a:lnTo>
                    <a:pt x="2016261" y="0"/>
                  </a:lnTo>
                  <a:lnTo>
                    <a:pt x="1830893" y="191195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21">
            <a:extLst>
              <a:ext uri="{FF2B5EF4-FFF2-40B4-BE49-F238E27FC236}">
                <a16:creationId xmlns:a16="http://schemas.microsoft.com/office/drawing/2014/main" id="{8290B92D-3B59-5FEF-BD95-C3B8E9AF4DEC}"/>
              </a:ext>
            </a:extLst>
          </p:cNvPr>
          <p:cNvSpPr txBox="1"/>
          <p:nvPr/>
        </p:nvSpPr>
        <p:spPr>
          <a:xfrm>
            <a:off x="2444517" y="3209465"/>
            <a:ext cx="1113790" cy="4571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15" dirty="0">
                <a:solidFill>
                  <a:srgbClr val="7030A0"/>
                </a:solidFill>
                <a:latin typeface="Roboto"/>
                <a:cs typeface="Roboto"/>
              </a:rPr>
              <a:t>Data </a:t>
            </a:r>
            <a:r>
              <a:rPr sz="1300" b="1" spc="-10" dirty="0">
                <a:solidFill>
                  <a:srgbClr val="7030A0"/>
                </a:solidFill>
                <a:latin typeface="Roboto"/>
                <a:cs typeface="Roboto"/>
              </a:rPr>
              <a:t> Understanding</a:t>
            </a:r>
            <a:endParaRPr sz="1300" dirty="0">
              <a:solidFill>
                <a:srgbClr val="7030A0"/>
              </a:solidFill>
              <a:latin typeface="Roboto"/>
              <a:cs typeface="Roboto"/>
            </a:endParaRPr>
          </a:p>
        </p:txBody>
      </p:sp>
      <p:sp>
        <p:nvSpPr>
          <p:cNvPr id="41" name="object 22">
            <a:extLst>
              <a:ext uri="{FF2B5EF4-FFF2-40B4-BE49-F238E27FC236}">
                <a16:creationId xmlns:a16="http://schemas.microsoft.com/office/drawing/2014/main" id="{89716CC5-47E0-4F8E-54AB-5ABC902058FD}"/>
              </a:ext>
            </a:extLst>
          </p:cNvPr>
          <p:cNvSpPr txBox="1"/>
          <p:nvPr/>
        </p:nvSpPr>
        <p:spPr>
          <a:xfrm>
            <a:off x="2404136" y="3760767"/>
            <a:ext cx="1059815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10" dirty="0">
                <a:solidFill>
                  <a:srgbClr val="7030A0"/>
                </a:solidFill>
                <a:latin typeface="Roboto"/>
                <a:cs typeface="Roboto"/>
              </a:rPr>
              <a:t>Working</a:t>
            </a:r>
            <a:r>
              <a:rPr sz="1100" spc="-40" dirty="0">
                <a:solidFill>
                  <a:srgbClr val="7030A0"/>
                </a:solidFill>
                <a:latin typeface="Roboto"/>
                <a:cs typeface="Roboto"/>
              </a:rPr>
              <a:t> </a:t>
            </a:r>
            <a:r>
              <a:rPr sz="1100" spc="-20" dirty="0">
                <a:solidFill>
                  <a:srgbClr val="7030A0"/>
                </a:solidFill>
                <a:latin typeface="Roboto"/>
                <a:cs typeface="Roboto"/>
              </a:rPr>
              <a:t>with</a:t>
            </a:r>
            <a:r>
              <a:rPr sz="1100" spc="-40" dirty="0">
                <a:solidFill>
                  <a:srgbClr val="7030A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7030A0"/>
                </a:solidFill>
                <a:latin typeface="Roboto"/>
                <a:cs typeface="Roboto"/>
              </a:rPr>
              <a:t>the </a:t>
            </a:r>
            <a:r>
              <a:rPr sz="1100" spc="-260" dirty="0">
                <a:solidFill>
                  <a:srgbClr val="7030A0"/>
                </a:solidFill>
                <a:latin typeface="Roboto"/>
                <a:cs typeface="Roboto"/>
              </a:rPr>
              <a:t> </a:t>
            </a:r>
            <a:r>
              <a:rPr sz="1100" spc="-20" dirty="0">
                <a:solidFill>
                  <a:srgbClr val="7030A0"/>
                </a:solidFill>
                <a:latin typeface="Roboto"/>
                <a:cs typeface="Roboto"/>
              </a:rPr>
              <a:t>Data Dictionary </a:t>
            </a:r>
            <a:r>
              <a:rPr sz="1100" spc="-15" dirty="0">
                <a:solidFill>
                  <a:srgbClr val="7030A0"/>
                </a:solidFill>
                <a:latin typeface="Roboto"/>
                <a:cs typeface="Roboto"/>
              </a:rPr>
              <a:t> and getting </a:t>
            </a:r>
            <a:r>
              <a:rPr sz="1100" spc="-10" dirty="0">
                <a:solidFill>
                  <a:srgbClr val="7030A0"/>
                </a:solidFill>
                <a:latin typeface="Roboto"/>
                <a:cs typeface="Roboto"/>
              </a:rPr>
              <a:t> knowledge </a:t>
            </a:r>
            <a:r>
              <a:rPr sz="1100" spc="5" dirty="0">
                <a:solidFill>
                  <a:srgbClr val="7030A0"/>
                </a:solidFill>
                <a:latin typeface="Roboto"/>
                <a:cs typeface="Roboto"/>
              </a:rPr>
              <a:t>of </a:t>
            </a:r>
            <a:r>
              <a:rPr sz="1100" spc="-15" dirty="0">
                <a:solidFill>
                  <a:srgbClr val="7030A0"/>
                </a:solidFill>
                <a:latin typeface="Roboto"/>
                <a:cs typeface="Roboto"/>
              </a:rPr>
              <a:t>all </a:t>
            </a:r>
            <a:r>
              <a:rPr sz="1100" spc="-260" dirty="0">
                <a:solidFill>
                  <a:srgbClr val="7030A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7030A0"/>
                </a:solidFill>
                <a:latin typeface="Roboto"/>
                <a:cs typeface="Roboto"/>
              </a:rPr>
              <a:t>the columns and </a:t>
            </a:r>
            <a:r>
              <a:rPr sz="1100" spc="-260" dirty="0">
                <a:solidFill>
                  <a:srgbClr val="7030A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7030A0"/>
                </a:solidFill>
                <a:latin typeface="Roboto"/>
                <a:cs typeface="Roboto"/>
              </a:rPr>
              <a:t>their domain </a:t>
            </a:r>
            <a:r>
              <a:rPr sz="1100" spc="-10" dirty="0">
                <a:solidFill>
                  <a:srgbClr val="7030A0"/>
                </a:solidFill>
                <a:latin typeface="Roboto"/>
                <a:cs typeface="Roboto"/>
              </a:rPr>
              <a:t> speciﬁc</a:t>
            </a:r>
            <a:r>
              <a:rPr sz="1100" spc="-15" dirty="0">
                <a:solidFill>
                  <a:srgbClr val="7030A0"/>
                </a:solidFill>
                <a:latin typeface="Roboto"/>
                <a:cs typeface="Roboto"/>
              </a:rPr>
              <a:t> uses</a:t>
            </a:r>
            <a:r>
              <a:rPr lang="en-IN" sz="1100" spc="-15" dirty="0">
                <a:solidFill>
                  <a:srgbClr val="7030A0"/>
                </a:solidFill>
                <a:latin typeface="Roboto"/>
                <a:cs typeface="Roboto"/>
              </a:rPr>
              <a:t>.</a:t>
            </a:r>
            <a:endParaRPr sz="1100" dirty="0">
              <a:solidFill>
                <a:srgbClr val="7030A0"/>
              </a:solidFill>
              <a:latin typeface="Roboto"/>
              <a:cs typeface="Roboto"/>
            </a:endParaRPr>
          </a:p>
        </p:txBody>
      </p:sp>
      <p:sp>
        <p:nvSpPr>
          <p:cNvPr id="42" name="object 23">
            <a:extLst>
              <a:ext uri="{FF2B5EF4-FFF2-40B4-BE49-F238E27FC236}">
                <a16:creationId xmlns:a16="http://schemas.microsoft.com/office/drawing/2014/main" id="{5DB06C88-45FD-CBAE-78E4-069B595905AA}"/>
              </a:ext>
            </a:extLst>
          </p:cNvPr>
          <p:cNvSpPr txBox="1"/>
          <p:nvPr/>
        </p:nvSpPr>
        <p:spPr>
          <a:xfrm>
            <a:off x="10549630" y="3165060"/>
            <a:ext cx="141859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solidFill>
                  <a:schemeClr val="accent5"/>
                </a:solidFill>
                <a:latin typeface="Roboto"/>
                <a:cs typeface="Roboto"/>
              </a:rPr>
              <a:t>Recommendations</a:t>
            </a:r>
            <a:endParaRPr sz="1300" dirty="0">
              <a:solidFill>
                <a:schemeClr val="accent5"/>
              </a:solidFill>
              <a:latin typeface="Roboto"/>
              <a:cs typeface="Roboto"/>
            </a:endParaRPr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5A509821-5A3F-0630-1171-945ABDB5CBCD}"/>
              </a:ext>
            </a:extLst>
          </p:cNvPr>
          <p:cNvSpPr txBox="1"/>
          <p:nvPr/>
        </p:nvSpPr>
        <p:spPr>
          <a:xfrm>
            <a:off x="10635657" y="3384354"/>
            <a:ext cx="1452245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15" dirty="0">
                <a:solidFill>
                  <a:schemeClr val="accent5"/>
                </a:solidFill>
                <a:latin typeface="Roboto"/>
                <a:cs typeface="Roboto"/>
              </a:rPr>
              <a:t>Analysing all</a:t>
            </a:r>
            <a:r>
              <a:rPr sz="1100" spc="-10" dirty="0">
                <a:solidFill>
                  <a:schemeClr val="accent5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chemeClr val="accent5"/>
                </a:solidFill>
                <a:latin typeface="Roboto"/>
                <a:cs typeface="Roboto"/>
              </a:rPr>
              <a:t>plots and </a:t>
            </a:r>
            <a:r>
              <a:rPr sz="1100" spc="-260" dirty="0">
                <a:solidFill>
                  <a:schemeClr val="accent5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chemeClr val="accent5"/>
                </a:solidFill>
                <a:latin typeface="Roboto"/>
                <a:cs typeface="Roboto"/>
              </a:rPr>
              <a:t>recommendations </a:t>
            </a:r>
            <a:r>
              <a:rPr sz="1100" spc="-5" dirty="0">
                <a:solidFill>
                  <a:schemeClr val="accent5"/>
                </a:solidFill>
                <a:latin typeface="Roboto"/>
                <a:cs typeface="Roboto"/>
              </a:rPr>
              <a:t>for </a:t>
            </a:r>
            <a:r>
              <a:rPr sz="1100" dirty="0">
                <a:solidFill>
                  <a:schemeClr val="accent5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chemeClr val="accent5"/>
                </a:solidFill>
                <a:latin typeface="Roboto"/>
                <a:cs typeface="Roboto"/>
              </a:rPr>
              <a:t>reducing the </a:t>
            </a:r>
            <a:r>
              <a:rPr sz="1100" spc="-10" dirty="0">
                <a:solidFill>
                  <a:schemeClr val="accent5"/>
                </a:solidFill>
                <a:latin typeface="Roboto"/>
                <a:cs typeface="Roboto"/>
              </a:rPr>
              <a:t>loss </a:t>
            </a:r>
            <a:r>
              <a:rPr sz="1100" spc="5" dirty="0">
                <a:solidFill>
                  <a:schemeClr val="accent5"/>
                </a:solidFill>
                <a:latin typeface="Roboto"/>
                <a:cs typeface="Roboto"/>
              </a:rPr>
              <a:t>of </a:t>
            </a:r>
            <a:r>
              <a:rPr sz="1100" spc="10" dirty="0">
                <a:solidFill>
                  <a:schemeClr val="accent5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chemeClr val="accent5"/>
                </a:solidFill>
                <a:latin typeface="Roboto"/>
                <a:cs typeface="Roboto"/>
              </a:rPr>
              <a:t>business </a:t>
            </a:r>
            <a:r>
              <a:rPr sz="1100" spc="-30" dirty="0">
                <a:solidFill>
                  <a:schemeClr val="accent5"/>
                </a:solidFill>
                <a:latin typeface="Roboto"/>
                <a:cs typeface="Roboto"/>
              </a:rPr>
              <a:t>by</a:t>
            </a:r>
            <a:r>
              <a:rPr sz="1100" spc="-15" dirty="0">
                <a:solidFill>
                  <a:schemeClr val="accent5"/>
                </a:solidFill>
                <a:latin typeface="Roboto"/>
                <a:cs typeface="Roboto"/>
              </a:rPr>
              <a:t> detecting </a:t>
            </a:r>
            <a:r>
              <a:rPr sz="1100" spc="-10" dirty="0">
                <a:solidFill>
                  <a:schemeClr val="accent5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chemeClr val="accent5"/>
                </a:solidFill>
                <a:latin typeface="Roboto"/>
                <a:cs typeface="Roboto"/>
              </a:rPr>
              <a:t>columns </a:t>
            </a:r>
            <a:r>
              <a:rPr sz="1100" spc="-10" dirty="0">
                <a:solidFill>
                  <a:schemeClr val="accent5"/>
                </a:solidFill>
                <a:latin typeface="Roboto"/>
                <a:cs typeface="Roboto"/>
              </a:rPr>
              <a:t>best </a:t>
            </a:r>
            <a:r>
              <a:rPr sz="1100" spc="-20" dirty="0">
                <a:solidFill>
                  <a:schemeClr val="accent5"/>
                </a:solidFill>
                <a:latin typeface="Roboto"/>
                <a:cs typeface="Roboto"/>
              </a:rPr>
              <a:t>which </a:t>
            </a:r>
            <a:r>
              <a:rPr sz="1100" spc="-15" dirty="0">
                <a:solidFill>
                  <a:schemeClr val="accent5"/>
                </a:solidFill>
                <a:latin typeface="Roboto"/>
                <a:cs typeface="Roboto"/>
              </a:rPr>
              <a:t> contribute to</a:t>
            </a:r>
            <a:r>
              <a:rPr sz="1100" spc="-10" dirty="0">
                <a:solidFill>
                  <a:schemeClr val="accent5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chemeClr val="accent5"/>
                </a:solidFill>
                <a:latin typeface="Roboto"/>
                <a:cs typeface="Roboto"/>
              </a:rPr>
              <a:t>loan </a:t>
            </a:r>
            <a:r>
              <a:rPr sz="1100" spc="-10" dirty="0">
                <a:solidFill>
                  <a:schemeClr val="accent5"/>
                </a:solidFill>
                <a:latin typeface="Roboto"/>
                <a:cs typeface="Roboto"/>
              </a:rPr>
              <a:t> defaulters.</a:t>
            </a:r>
            <a:endParaRPr sz="1100" dirty="0">
              <a:solidFill>
                <a:schemeClr val="accent5"/>
              </a:solidFill>
              <a:latin typeface="Roboto"/>
              <a:cs typeface="Roboto"/>
            </a:endParaRPr>
          </a:p>
        </p:txBody>
      </p:sp>
      <p:sp>
        <p:nvSpPr>
          <p:cNvPr id="44" name="object 25">
            <a:extLst>
              <a:ext uri="{FF2B5EF4-FFF2-40B4-BE49-F238E27FC236}">
                <a16:creationId xmlns:a16="http://schemas.microsoft.com/office/drawing/2014/main" id="{F46B9734-90FB-6212-FF2C-4367E24353C1}"/>
              </a:ext>
            </a:extLst>
          </p:cNvPr>
          <p:cNvSpPr txBox="1"/>
          <p:nvPr/>
        </p:nvSpPr>
        <p:spPr>
          <a:xfrm>
            <a:off x="4341771" y="1814151"/>
            <a:ext cx="547370" cy="38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13599"/>
              </a:lnSpc>
              <a:spcBef>
                <a:spcPts val="100"/>
              </a:spcBef>
            </a:pPr>
            <a:r>
              <a:rPr sz="1100" spc="-15" dirty="0">
                <a:latin typeface="Roboto"/>
                <a:cs typeface="Roboto"/>
              </a:rPr>
              <a:t>Data  Analysis</a:t>
            </a:r>
            <a:endParaRPr sz="1100" dirty="0">
              <a:latin typeface="Roboto"/>
              <a:cs typeface="Roboto"/>
            </a:endParaRPr>
          </a:p>
        </p:txBody>
      </p:sp>
      <p:sp>
        <p:nvSpPr>
          <p:cNvPr id="45" name="object 26">
            <a:extLst>
              <a:ext uri="{FF2B5EF4-FFF2-40B4-BE49-F238E27FC236}">
                <a16:creationId xmlns:a16="http://schemas.microsoft.com/office/drawing/2014/main" id="{37285E74-2992-A81E-AF8E-9BB013E8AFD0}"/>
              </a:ext>
            </a:extLst>
          </p:cNvPr>
          <p:cNvSpPr txBox="1"/>
          <p:nvPr/>
        </p:nvSpPr>
        <p:spPr>
          <a:xfrm>
            <a:off x="4001239" y="3209530"/>
            <a:ext cx="778510" cy="4571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Uni</a:t>
            </a:r>
            <a:r>
              <a:rPr sz="1300" b="1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v</a:t>
            </a:r>
            <a:r>
              <a:rPr sz="13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ariate  </a:t>
            </a:r>
            <a:r>
              <a:rPr sz="13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Analysis</a:t>
            </a:r>
            <a:endParaRPr sz="1300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  <a:cs typeface="Roboto"/>
            </a:endParaRPr>
          </a:p>
        </p:txBody>
      </p:sp>
      <p:sp>
        <p:nvSpPr>
          <p:cNvPr id="46" name="object 27">
            <a:extLst>
              <a:ext uri="{FF2B5EF4-FFF2-40B4-BE49-F238E27FC236}">
                <a16:creationId xmlns:a16="http://schemas.microsoft.com/office/drawing/2014/main" id="{C417DEB4-B073-32A7-22A2-7E3FA723F2E9}"/>
              </a:ext>
            </a:extLst>
          </p:cNvPr>
          <p:cNvSpPr txBox="1"/>
          <p:nvPr/>
        </p:nvSpPr>
        <p:spPr>
          <a:xfrm>
            <a:off x="3952841" y="3816211"/>
            <a:ext cx="1488440" cy="977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lang="en-IN"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1. Outlier Detection,</a:t>
            </a:r>
          </a:p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lang="en-IN"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2. 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Analyzing </a:t>
            </a:r>
            <a:r>
              <a:rPr sz="11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each 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column, </a:t>
            </a:r>
            <a:r>
              <a:rPr sz="11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plotting</a:t>
            </a:r>
            <a:r>
              <a:rPr sz="1100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the </a:t>
            </a:r>
            <a:r>
              <a:rPr sz="11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distributions </a:t>
            </a:r>
            <a:r>
              <a:rPr sz="1100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of </a:t>
            </a:r>
            <a:r>
              <a:rPr lang="en-IN" sz="11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single</a:t>
            </a:r>
            <a:r>
              <a:rPr sz="11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column.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  <a:cs typeface="Roboto"/>
            </a:endParaRPr>
          </a:p>
        </p:txBody>
      </p:sp>
      <p:sp>
        <p:nvSpPr>
          <p:cNvPr id="47" name="object 28">
            <a:extLst>
              <a:ext uri="{FF2B5EF4-FFF2-40B4-BE49-F238E27FC236}">
                <a16:creationId xmlns:a16="http://schemas.microsoft.com/office/drawing/2014/main" id="{72577C8B-A147-A2A2-FC9B-88F701D6C921}"/>
              </a:ext>
            </a:extLst>
          </p:cNvPr>
          <p:cNvSpPr txBox="1"/>
          <p:nvPr/>
        </p:nvSpPr>
        <p:spPr>
          <a:xfrm>
            <a:off x="6222446" y="1814151"/>
            <a:ext cx="547370" cy="38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13599"/>
              </a:lnSpc>
              <a:spcBef>
                <a:spcPts val="100"/>
              </a:spcBef>
            </a:pPr>
            <a:r>
              <a:rPr sz="1100" spc="-15" dirty="0">
                <a:latin typeface="Roboto"/>
                <a:cs typeface="Roboto"/>
              </a:rPr>
              <a:t>Data  Analysis</a:t>
            </a:r>
            <a:endParaRPr sz="1100" dirty="0">
              <a:latin typeface="Roboto"/>
              <a:cs typeface="Roboto"/>
            </a:endParaRPr>
          </a:p>
        </p:txBody>
      </p:sp>
      <p:sp>
        <p:nvSpPr>
          <p:cNvPr id="48" name="object 29">
            <a:extLst>
              <a:ext uri="{FF2B5EF4-FFF2-40B4-BE49-F238E27FC236}">
                <a16:creationId xmlns:a16="http://schemas.microsoft.com/office/drawing/2014/main" id="{DBB9F5AE-04B8-9F25-9482-FECF7DE8B51C}"/>
              </a:ext>
            </a:extLst>
          </p:cNvPr>
          <p:cNvSpPr txBox="1"/>
          <p:nvPr/>
        </p:nvSpPr>
        <p:spPr>
          <a:xfrm>
            <a:off x="5859800" y="3162120"/>
            <a:ext cx="1351915" cy="173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 marR="463550">
              <a:lnSpc>
                <a:spcPct val="115399"/>
              </a:lnSpc>
              <a:spcBef>
                <a:spcPts val="100"/>
              </a:spcBef>
            </a:pPr>
            <a:r>
              <a:rPr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Segmented  </a:t>
            </a:r>
            <a:r>
              <a:rPr sz="13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Univariate </a:t>
            </a:r>
            <a:r>
              <a:rPr sz="13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Analysis</a:t>
            </a:r>
            <a:endParaRPr sz="1300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  <a:cs typeface="Roboto"/>
            </a:endParaRPr>
          </a:p>
          <a:p>
            <a:pPr marL="12700" marR="5080">
              <a:lnSpc>
                <a:spcPct val="113599"/>
              </a:lnSpc>
              <a:spcBef>
                <a:spcPts val="550"/>
              </a:spcBef>
            </a:pP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Analysing the </a:t>
            </a:r>
            <a:r>
              <a:rPr sz="11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continuous data </a:t>
            </a:r>
            <a:r>
              <a:rPr sz="11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columns</a:t>
            </a:r>
            <a:r>
              <a:rPr sz="1100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with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respect </a:t>
            </a:r>
            <a:r>
              <a:rPr sz="1100" spc="-254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to</a:t>
            </a:r>
            <a:r>
              <a:rPr sz="11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the</a:t>
            </a:r>
            <a:r>
              <a:rPr sz="11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categorical </a:t>
            </a:r>
            <a:r>
              <a:rPr sz="11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column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  <a:cs typeface="Roboto"/>
            </a:endParaRPr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9092DC19-E564-BA50-8435-40DC0AA9E987}"/>
              </a:ext>
            </a:extLst>
          </p:cNvPr>
          <p:cNvSpPr txBox="1"/>
          <p:nvPr/>
        </p:nvSpPr>
        <p:spPr>
          <a:xfrm>
            <a:off x="8092871" y="1814151"/>
            <a:ext cx="547370" cy="38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13599"/>
              </a:lnSpc>
              <a:spcBef>
                <a:spcPts val="100"/>
              </a:spcBef>
            </a:pPr>
            <a:r>
              <a:rPr sz="1100" spc="-15" dirty="0">
                <a:latin typeface="Roboto"/>
                <a:cs typeface="Roboto"/>
              </a:rPr>
              <a:t>Data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  </a:t>
            </a:r>
            <a:r>
              <a:rPr sz="1100" spc="-15" dirty="0">
                <a:latin typeface="Roboto"/>
                <a:cs typeface="Roboto"/>
              </a:rPr>
              <a:t>Analysis</a:t>
            </a:r>
            <a:endParaRPr sz="1100" dirty="0">
              <a:latin typeface="Roboto"/>
              <a:cs typeface="Roboto"/>
            </a:endParaRPr>
          </a:p>
        </p:txBody>
      </p:sp>
      <p:sp>
        <p:nvSpPr>
          <p:cNvPr id="50" name="object 31">
            <a:extLst>
              <a:ext uri="{FF2B5EF4-FFF2-40B4-BE49-F238E27FC236}">
                <a16:creationId xmlns:a16="http://schemas.microsoft.com/office/drawing/2014/main" id="{F7F1C83A-7EC8-4003-5DB8-A109618D74C3}"/>
              </a:ext>
            </a:extLst>
          </p:cNvPr>
          <p:cNvSpPr txBox="1"/>
          <p:nvPr/>
        </p:nvSpPr>
        <p:spPr>
          <a:xfrm>
            <a:off x="7545872" y="3172323"/>
            <a:ext cx="683260" cy="4571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Bi</a:t>
            </a:r>
            <a:r>
              <a:rPr sz="1300" b="1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v</a:t>
            </a:r>
            <a:r>
              <a:rPr sz="13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ariate  </a:t>
            </a:r>
            <a:r>
              <a:rPr sz="13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Analysis</a:t>
            </a:r>
            <a:endParaRPr sz="1300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  <a:cs typeface="Roboto"/>
            </a:endParaRPr>
          </a:p>
        </p:txBody>
      </p:sp>
      <p:sp>
        <p:nvSpPr>
          <p:cNvPr id="51" name="object 32">
            <a:extLst>
              <a:ext uri="{FF2B5EF4-FFF2-40B4-BE49-F238E27FC236}">
                <a16:creationId xmlns:a16="http://schemas.microsoft.com/office/drawing/2014/main" id="{F451807B-B313-2290-CFE0-E1E1AF9F46A7}"/>
              </a:ext>
            </a:extLst>
          </p:cNvPr>
          <p:cNvSpPr txBox="1"/>
          <p:nvPr/>
        </p:nvSpPr>
        <p:spPr>
          <a:xfrm>
            <a:off x="7447830" y="3720961"/>
            <a:ext cx="139954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Analysing the </a:t>
            </a:r>
            <a:r>
              <a:rPr sz="11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two </a:t>
            </a:r>
            <a:r>
              <a:rPr sz="11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variable behaviour like </a:t>
            </a:r>
            <a:r>
              <a:rPr sz="11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term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and</a:t>
            </a:r>
            <a:r>
              <a:rPr sz="11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loan </a:t>
            </a:r>
            <a:r>
              <a:rPr sz="1100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status 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</a:t>
            </a:r>
            <a:r>
              <a:rPr sz="1100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with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respect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to</a:t>
            </a:r>
            <a:r>
              <a:rPr sz="11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loan </a:t>
            </a:r>
            <a:r>
              <a:rPr sz="11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amount.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  <a:cs typeface="Roboto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782750-4FB0-C408-99F8-F1DF87D1E21F}"/>
              </a:ext>
            </a:extLst>
          </p:cNvPr>
          <p:cNvSpPr txBox="1"/>
          <p:nvPr/>
        </p:nvSpPr>
        <p:spPr>
          <a:xfrm>
            <a:off x="8794293" y="3144310"/>
            <a:ext cx="1661173" cy="306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IN" sz="13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Derived Metrics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47DF04-3ED1-3C97-0D14-FC8839809A3B}"/>
              </a:ext>
            </a:extLst>
          </p:cNvPr>
          <p:cNvSpPr txBox="1"/>
          <p:nvPr/>
        </p:nvSpPr>
        <p:spPr>
          <a:xfrm>
            <a:off x="8880320" y="3409936"/>
            <a:ext cx="1661173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cs typeface="Roboto"/>
              </a:rPr>
              <a:t>Derived metrics are calculated from existing data in your dataset. They can provide deeper insights into your data and reveal relationships that are not immediately obvious.</a:t>
            </a:r>
            <a:endParaRPr lang="en-IN" sz="1100" spc="-15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9779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CD490AB-24D7-1009-8D33-31E5001643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27" y="127897"/>
            <a:ext cx="1030207" cy="71736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94E3DF-0F8C-73C2-3354-82D9A4D2C62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4813" y="6384501"/>
            <a:ext cx="1084898" cy="287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63CEE-5417-C410-1B5D-FE4C86349B1C}"/>
              </a:ext>
            </a:extLst>
          </p:cNvPr>
          <p:cNvSpPr txBox="1"/>
          <p:nvPr/>
        </p:nvSpPr>
        <p:spPr>
          <a:xfrm>
            <a:off x="2753032" y="845263"/>
            <a:ext cx="7993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Understanding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B7FC61-6F67-EFA5-A037-49B595A2A22B}"/>
              </a:ext>
            </a:extLst>
          </p:cNvPr>
          <p:cNvSpPr txBox="1"/>
          <p:nvPr/>
        </p:nvSpPr>
        <p:spPr>
          <a:xfrm>
            <a:off x="733794" y="1659868"/>
            <a:ext cx="114402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Assume you work for a consumer finance company, which specializes in lending various types of loans to urban customers.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When the company receives a loan application, the company has to make a decision for loan approval based on the applicant’s profile.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Borrowers can easily access lower interest rate loans through a fast online interface. Like most other lending companies, lending loans to ‘risky’ applicants, is the largest source of financial loss (called credit loss).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 Credit loss is the amount of money lost by the lender, when the borrower refuses, to pay or runs away, with the money owed.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In other words, borrowers who default, cause the largest amount of loss to the lenders. In this case, the customers labelled as 'charged-off' are the 'defaulters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46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CD490AB-24D7-1009-8D33-31E5001643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28" y="127897"/>
            <a:ext cx="956310" cy="61436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94E3DF-0F8C-73C2-3354-82D9A4D2C62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4813" y="6384501"/>
            <a:ext cx="1084898" cy="287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63CEE-5417-C410-1B5D-FE4C86349B1C}"/>
              </a:ext>
            </a:extLst>
          </p:cNvPr>
          <p:cNvSpPr txBox="1"/>
          <p:nvPr/>
        </p:nvSpPr>
        <p:spPr>
          <a:xfrm>
            <a:off x="2870791" y="19579"/>
            <a:ext cx="10098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F5CBBAD-1958-134A-A590-47FC5DF59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370" y="1903438"/>
            <a:ext cx="6373304" cy="336235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99AE3E5-038E-168D-B7DF-6953430B8072}"/>
              </a:ext>
            </a:extLst>
          </p:cNvPr>
          <p:cNvSpPr txBox="1"/>
          <p:nvPr/>
        </p:nvSpPr>
        <p:spPr>
          <a:xfrm>
            <a:off x="258706" y="1212681"/>
            <a:ext cx="9554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Distribution of Categorical Data.</a:t>
            </a:r>
          </a:p>
          <a:p>
            <a:endParaRPr lang="en-IN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465A233-889E-D960-E541-8CD85DB1C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6" y="1859539"/>
            <a:ext cx="5474663" cy="336235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7019396-32FF-1D84-0AC6-E3A73BF38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7" y="5221892"/>
            <a:ext cx="5474662" cy="121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0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CD490AB-24D7-1009-8D33-31E5001643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28" y="127897"/>
            <a:ext cx="956310" cy="61436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94E3DF-0F8C-73C2-3354-82D9A4D2C62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4813" y="6384501"/>
            <a:ext cx="1084898" cy="287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63CEE-5417-C410-1B5D-FE4C86349B1C}"/>
              </a:ext>
            </a:extLst>
          </p:cNvPr>
          <p:cNvSpPr txBox="1"/>
          <p:nvPr/>
        </p:nvSpPr>
        <p:spPr>
          <a:xfrm>
            <a:off x="2870791" y="19579"/>
            <a:ext cx="10098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F5CBBAD-1958-134A-A590-47FC5DF59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657" y="2222204"/>
            <a:ext cx="5933016" cy="31711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99AE3E5-038E-168D-B7DF-6953430B8072}"/>
              </a:ext>
            </a:extLst>
          </p:cNvPr>
          <p:cNvSpPr txBox="1"/>
          <p:nvPr/>
        </p:nvSpPr>
        <p:spPr>
          <a:xfrm>
            <a:off x="258706" y="1212681"/>
            <a:ext cx="691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Amount And Loan Status</a:t>
            </a:r>
            <a:endParaRPr lang="en-IN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C83A85C-95CF-B01D-B55E-F8972E95D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1" y="2222204"/>
            <a:ext cx="5938754" cy="317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5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CD490AB-24D7-1009-8D33-31E5001643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28" y="127897"/>
            <a:ext cx="956310" cy="61436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94E3DF-0F8C-73C2-3354-82D9A4D2C62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4813" y="6384501"/>
            <a:ext cx="1084898" cy="287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63CEE-5417-C410-1B5D-FE4C86349B1C}"/>
              </a:ext>
            </a:extLst>
          </p:cNvPr>
          <p:cNvSpPr txBox="1"/>
          <p:nvPr/>
        </p:nvSpPr>
        <p:spPr>
          <a:xfrm>
            <a:off x="2870791" y="19579"/>
            <a:ext cx="10098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9AE3E5-038E-168D-B7DF-6953430B8072}"/>
              </a:ext>
            </a:extLst>
          </p:cNvPr>
          <p:cNvSpPr txBox="1"/>
          <p:nvPr/>
        </p:nvSpPr>
        <p:spPr>
          <a:xfrm>
            <a:off x="258706" y="1212681"/>
            <a:ext cx="9554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Distribution of Categorical Data.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246B7-450F-FAD1-EA71-99AAEE134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38" y="1887279"/>
            <a:ext cx="8863812" cy="473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4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CD490AB-24D7-1009-8D33-31E5001643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28" y="127897"/>
            <a:ext cx="956310" cy="61436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94E3DF-0F8C-73C2-3354-82D9A4D2C62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4813" y="6384501"/>
            <a:ext cx="1084898" cy="287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63CEE-5417-C410-1B5D-FE4C86349B1C}"/>
              </a:ext>
            </a:extLst>
          </p:cNvPr>
          <p:cNvSpPr txBox="1"/>
          <p:nvPr/>
        </p:nvSpPr>
        <p:spPr>
          <a:xfrm>
            <a:off x="1978400" y="74734"/>
            <a:ext cx="10098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Univariate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9AE3E5-038E-168D-B7DF-6953430B8072}"/>
              </a:ext>
            </a:extLst>
          </p:cNvPr>
          <p:cNvSpPr txBox="1"/>
          <p:nvPr/>
        </p:nvSpPr>
        <p:spPr>
          <a:xfrm>
            <a:off x="248073" y="1012057"/>
            <a:ext cx="9571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purpose based on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loan_status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BA357-5BFD-CA71-6DE4-4B12A15A3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76" y="1733107"/>
            <a:ext cx="9571850" cy="449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6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CD490AB-24D7-1009-8D33-31E5001643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28" y="127897"/>
            <a:ext cx="956310" cy="61436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94E3DF-0F8C-73C2-3354-82D9A4D2C62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4813" y="6384501"/>
            <a:ext cx="1084898" cy="287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63CEE-5417-C410-1B5D-FE4C86349B1C}"/>
              </a:ext>
            </a:extLst>
          </p:cNvPr>
          <p:cNvSpPr txBox="1"/>
          <p:nvPr/>
        </p:nvSpPr>
        <p:spPr>
          <a:xfrm>
            <a:off x="1978400" y="74734"/>
            <a:ext cx="10098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Univariate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9AE3E5-038E-168D-B7DF-6953430B8072}"/>
              </a:ext>
            </a:extLst>
          </p:cNvPr>
          <p:cNvSpPr txBox="1"/>
          <p:nvPr/>
        </p:nvSpPr>
        <p:spPr>
          <a:xfrm>
            <a:off x="593683" y="1001425"/>
            <a:ext cx="9033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Term based on loan_status</a:t>
            </a:r>
            <a:endParaRPr lang="en-IN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EF534F-AB37-BF11-3F51-2A017E1DC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39" y="1690818"/>
            <a:ext cx="9940174" cy="483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76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417</TotalTime>
  <Words>666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 Antiqua</vt:lpstr>
      <vt:lpstr>Calibri</vt:lpstr>
      <vt:lpstr>Calibri Light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sukhija</dc:creator>
  <cp:lastModifiedBy>shivani kashyap</cp:lastModifiedBy>
  <cp:revision>55</cp:revision>
  <dcterms:created xsi:type="dcterms:W3CDTF">2022-06-06T16:58:12Z</dcterms:created>
  <dcterms:modified xsi:type="dcterms:W3CDTF">2024-07-24T18:08:18Z</dcterms:modified>
</cp:coreProperties>
</file>