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0" r:id="rId4"/>
    <p:sldId id="262" r:id="rId5"/>
    <p:sldId id="259" r:id="rId6"/>
    <p:sldId id="258" r:id="rId7"/>
    <p:sldId id="260" r:id="rId8"/>
    <p:sldId id="261"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 id="278" r:id="rId24"/>
    <p:sldId id="279" r:id="rId25"/>
    <p:sldId id="281" r:id="rId26"/>
    <p:sldId id="283" r:id="rId27"/>
    <p:sldId id="284" r:id="rId28"/>
    <p:sldId id="285" r:id="rId29"/>
    <p:sldId id="286" r:id="rId30"/>
    <p:sldId id="287" r:id="rId31"/>
    <p:sldId id="294" r:id="rId32"/>
    <p:sldId id="295" r:id="rId33"/>
    <p:sldId id="298" r:id="rId34"/>
    <p:sldId id="299" r:id="rId35"/>
    <p:sldId id="297" r:id="rId36"/>
    <p:sldId id="293" r:id="rId37"/>
    <p:sldId id="302" r:id="rId38"/>
    <p:sldId id="291" r:id="rId39"/>
    <p:sldId id="292" r:id="rId40"/>
    <p:sldId id="290" r:id="rId41"/>
    <p:sldId id="289" r:id="rId42"/>
    <p:sldId id="280" r:id="rId43"/>
    <p:sldId id="30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D4F8C3-FBA5-45C7-9205-0D03A8BA2FCA}">
          <p14:sldIdLst>
            <p14:sldId id="256"/>
            <p14:sldId id="257"/>
            <p14:sldId id="300"/>
            <p14:sldId id="262"/>
            <p14:sldId id="259"/>
            <p14:sldId id="258"/>
            <p14:sldId id="260"/>
            <p14:sldId id="261"/>
            <p14:sldId id="263"/>
            <p14:sldId id="264"/>
            <p14:sldId id="265"/>
            <p14:sldId id="266"/>
            <p14:sldId id="267"/>
            <p14:sldId id="268"/>
            <p14:sldId id="269"/>
            <p14:sldId id="270"/>
            <p14:sldId id="272"/>
            <p14:sldId id="271"/>
            <p14:sldId id="273"/>
            <p14:sldId id="274"/>
            <p14:sldId id="275"/>
            <p14:sldId id="276"/>
            <p14:sldId id="278"/>
            <p14:sldId id="279"/>
            <p14:sldId id="281"/>
          </p14:sldIdLst>
        </p14:section>
        <p14:section name="Untitled Section" id="{04FBA8C2-12D1-448C-88BC-F654EE607F38}">
          <p14:sldIdLst>
            <p14:sldId id="283"/>
            <p14:sldId id="284"/>
            <p14:sldId id="285"/>
            <p14:sldId id="286"/>
            <p14:sldId id="287"/>
            <p14:sldId id="294"/>
            <p14:sldId id="295"/>
            <p14:sldId id="298"/>
            <p14:sldId id="299"/>
            <p14:sldId id="297"/>
            <p14:sldId id="293"/>
            <p14:sldId id="302"/>
            <p14:sldId id="291"/>
            <p14:sldId id="292"/>
            <p14:sldId id="290"/>
            <p14:sldId id="289"/>
            <p14:sldId id="28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3/31/2021</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3/31/2021</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3/31/2021</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3/31/2021</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google-research/google-research/tree/master/batch_scienc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image" Target="../media/image27.sv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8C0C-1375-4128-B619-102E92A2AFC4}"/>
              </a:ext>
            </a:extLst>
          </p:cNvPr>
          <p:cNvSpPr>
            <a:spLocks noGrp="1"/>
          </p:cNvSpPr>
          <p:nvPr>
            <p:ph type="ctrTitle"/>
          </p:nvPr>
        </p:nvSpPr>
        <p:spPr/>
        <p:txBody>
          <a:bodyPr/>
          <a:lstStyle/>
          <a:p>
            <a:r>
              <a:rPr lang="en-IN" dirty="0"/>
              <a:t>Hyperparameters</a:t>
            </a:r>
          </a:p>
        </p:txBody>
      </p:sp>
      <p:sp>
        <p:nvSpPr>
          <p:cNvPr id="3" name="Subtitle 2">
            <a:extLst>
              <a:ext uri="{FF2B5EF4-FFF2-40B4-BE49-F238E27FC236}">
                <a16:creationId xmlns:a16="http://schemas.microsoft.com/office/drawing/2014/main" id="{7B7D009F-53CE-4130-88F7-7C45CB70FC23}"/>
              </a:ext>
            </a:extLst>
          </p:cNvPr>
          <p:cNvSpPr>
            <a:spLocks noGrp="1"/>
          </p:cNvSpPr>
          <p:nvPr>
            <p:ph type="subTitle" idx="1"/>
          </p:nvPr>
        </p:nvSpPr>
        <p:spPr>
          <a:xfrm>
            <a:off x="1128404" y="4469342"/>
            <a:ext cx="8637072" cy="1071095"/>
          </a:xfrm>
        </p:spPr>
        <p:txBody>
          <a:bodyPr/>
          <a:lstStyle/>
          <a:p>
            <a:r>
              <a:rPr lang="en-IN" dirty="0"/>
              <a:t>By: Shivani Sheth</a:t>
            </a:r>
          </a:p>
        </p:txBody>
      </p:sp>
    </p:spTree>
    <p:extLst>
      <p:ext uri="{BB962C8B-B14F-4D97-AF65-F5344CB8AC3E}">
        <p14:creationId xmlns:p14="http://schemas.microsoft.com/office/powerpoint/2010/main" val="3601870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71FA-7781-413D-9B17-D4264DB08EBE}"/>
              </a:ext>
            </a:extLst>
          </p:cNvPr>
          <p:cNvSpPr>
            <a:spLocks noGrp="1"/>
          </p:cNvSpPr>
          <p:nvPr>
            <p:ph type="title"/>
          </p:nvPr>
        </p:nvSpPr>
        <p:spPr/>
        <p:txBody>
          <a:bodyPr/>
          <a:lstStyle/>
          <a:p>
            <a:pPr algn="ctr"/>
            <a:r>
              <a:rPr lang="en-IN" dirty="0"/>
              <a:t>Experimental Setup</a:t>
            </a:r>
          </a:p>
        </p:txBody>
      </p:sp>
      <p:sp>
        <p:nvSpPr>
          <p:cNvPr id="3" name="Content Placeholder 2">
            <a:extLst>
              <a:ext uri="{FF2B5EF4-FFF2-40B4-BE49-F238E27FC236}">
                <a16:creationId xmlns:a16="http://schemas.microsoft.com/office/drawing/2014/main" id="{2F6075AC-CD17-45BD-B185-B53D49DCDA1A}"/>
              </a:ext>
            </a:extLst>
          </p:cNvPr>
          <p:cNvSpPr>
            <a:spLocks noGrp="1"/>
          </p:cNvSpPr>
          <p:nvPr>
            <p:ph idx="1"/>
          </p:nvPr>
        </p:nvSpPr>
        <p:spPr>
          <a:xfrm>
            <a:off x="1130270" y="1695450"/>
            <a:ext cx="9603275" cy="4391025"/>
          </a:xfrm>
        </p:spPr>
        <p:txBody>
          <a:bodyPr>
            <a:normAutofit fontScale="92500" lnSpcReduction="20000"/>
          </a:bodyPr>
          <a:lstStyle/>
          <a:p>
            <a:r>
              <a:rPr lang="en-IN" b="1" dirty="0"/>
              <a:t>Architectures</a:t>
            </a:r>
            <a:r>
              <a:rPr lang="en-IN" dirty="0"/>
              <a:t>: </a:t>
            </a:r>
            <a:r>
              <a:rPr lang="en-IN" dirty="0" err="1"/>
              <a:t>ResNets</a:t>
            </a:r>
            <a:r>
              <a:rPr lang="en-IN" dirty="0"/>
              <a:t>, standard CNNs, and Transformers.</a:t>
            </a:r>
            <a:br>
              <a:rPr lang="en-IN" dirty="0"/>
            </a:br>
            <a:endParaRPr lang="en-IN" dirty="0"/>
          </a:p>
          <a:p>
            <a:r>
              <a:rPr lang="en-IN" b="1" dirty="0"/>
              <a:t>Loss</a:t>
            </a:r>
            <a:r>
              <a:rPr lang="en-IN" dirty="0"/>
              <a:t>: Train with cross-entropy loss.</a:t>
            </a:r>
            <a:br>
              <a:rPr lang="en-IN" dirty="0"/>
            </a:br>
            <a:endParaRPr lang="en-IN" dirty="0"/>
          </a:p>
          <a:p>
            <a:r>
              <a:rPr lang="en-IN" b="1" dirty="0"/>
              <a:t>Optimizers</a:t>
            </a:r>
            <a:r>
              <a:rPr lang="en-IN" dirty="0"/>
              <a:t>: SGD and Adam.</a:t>
            </a:r>
            <a:br>
              <a:rPr lang="en-IN" dirty="0"/>
            </a:br>
            <a:endParaRPr lang="en-IN" dirty="0"/>
          </a:p>
          <a:p>
            <a:r>
              <a:rPr lang="en-IN" b="1" dirty="0"/>
              <a:t>Datasets</a:t>
            </a:r>
            <a:r>
              <a:rPr lang="en-IN" dirty="0"/>
              <a:t>: CIFAR10, CIFAR100, IWSLT ’14 (German - English), WMT ’14 (English - French) .</a:t>
            </a:r>
            <a:br>
              <a:rPr lang="en-IN" dirty="0"/>
            </a:br>
            <a:endParaRPr lang="en-IN" dirty="0"/>
          </a:p>
          <a:p>
            <a:r>
              <a:rPr lang="en-IN" b="1" dirty="0"/>
              <a:t>Label Noise</a:t>
            </a:r>
            <a:r>
              <a:rPr lang="en-IN" dirty="0"/>
              <a:t>: Label noise of probability p refers to training on samples which have the correct label with probability (1 − p), and a uniformly random incorrect label otherwise. </a:t>
            </a:r>
          </a:p>
        </p:txBody>
      </p:sp>
    </p:spTree>
    <p:extLst>
      <p:ext uri="{BB962C8B-B14F-4D97-AF65-F5344CB8AC3E}">
        <p14:creationId xmlns:p14="http://schemas.microsoft.com/office/powerpoint/2010/main" val="30585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516A-B87D-421E-A87E-486AF9A4F078}"/>
              </a:ext>
            </a:extLst>
          </p:cNvPr>
          <p:cNvSpPr>
            <a:spLocks noGrp="1"/>
          </p:cNvSpPr>
          <p:nvPr>
            <p:ph type="title"/>
          </p:nvPr>
        </p:nvSpPr>
        <p:spPr/>
        <p:txBody>
          <a:bodyPr/>
          <a:lstStyle/>
          <a:p>
            <a:r>
              <a:rPr lang="en-IN" dirty="0"/>
              <a:t>Model-wise double descent</a:t>
            </a:r>
          </a:p>
        </p:txBody>
      </p:sp>
      <p:sp>
        <p:nvSpPr>
          <p:cNvPr id="3" name="Content Placeholder 2">
            <a:extLst>
              <a:ext uri="{FF2B5EF4-FFF2-40B4-BE49-F238E27FC236}">
                <a16:creationId xmlns:a16="http://schemas.microsoft.com/office/drawing/2014/main" id="{25686E81-DF1F-454C-9DF2-5B5CD300DA86}"/>
              </a:ext>
            </a:extLst>
          </p:cNvPr>
          <p:cNvSpPr>
            <a:spLocks noGrp="1"/>
          </p:cNvSpPr>
          <p:nvPr>
            <p:ph idx="1"/>
          </p:nvPr>
        </p:nvSpPr>
        <p:spPr>
          <a:xfrm>
            <a:off x="287676" y="2002559"/>
            <a:ext cx="3924729" cy="4047434"/>
          </a:xfrm>
        </p:spPr>
        <p:txBody>
          <a:bodyPr>
            <a:normAutofit/>
          </a:bodyPr>
          <a:lstStyle/>
          <a:p>
            <a:r>
              <a:rPr lang="en-IN" dirty="0"/>
              <a:t>The critical region exhibits distinctly different test behaviour around the interpolation point and there is often a peak in test error that becomes more prominent in settings with label noise.</a:t>
            </a:r>
            <a:br>
              <a:rPr lang="en-IN" dirty="0"/>
            </a:br>
            <a:endParaRPr lang="en-IN" dirty="0"/>
          </a:p>
        </p:txBody>
      </p:sp>
      <p:pic>
        <p:nvPicPr>
          <p:cNvPr id="5" name="Picture 4" descr="Graphical user interface&#10;&#10;Description automatically generated">
            <a:extLst>
              <a:ext uri="{FF2B5EF4-FFF2-40B4-BE49-F238E27FC236}">
                <a16:creationId xmlns:a16="http://schemas.microsoft.com/office/drawing/2014/main" id="{8DF937C9-1A3D-4CF0-B1AD-80FF94A95662}"/>
              </a:ext>
            </a:extLst>
          </p:cNvPr>
          <p:cNvPicPr>
            <a:picLocks noChangeAspect="1"/>
          </p:cNvPicPr>
          <p:nvPr/>
        </p:nvPicPr>
        <p:blipFill>
          <a:blip r:embed="rId2"/>
          <a:stretch>
            <a:fillRect/>
          </a:stretch>
        </p:blipFill>
        <p:spPr>
          <a:xfrm>
            <a:off x="4324350" y="1604728"/>
            <a:ext cx="7734012" cy="4509144"/>
          </a:xfrm>
          <a:prstGeom prst="rect">
            <a:avLst/>
          </a:prstGeom>
          <a:ln>
            <a:solidFill>
              <a:schemeClr val="tx1"/>
            </a:solidFill>
          </a:ln>
        </p:spPr>
      </p:pic>
    </p:spTree>
    <p:extLst>
      <p:ext uri="{BB962C8B-B14F-4D97-AF65-F5344CB8AC3E}">
        <p14:creationId xmlns:p14="http://schemas.microsoft.com/office/powerpoint/2010/main" val="427279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8660-B402-4352-8774-40175F690E69}"/>
              </a:ext>
            </a:extLst>
          </p:cNvPr>
          <p:cNvSpPr>
            <a:spLocks noGrp="1"/>
          </p:cNvSpPr>
          <p:nvPr>
            <p:ph type="title"/>
          </p:nvPr>
        </p:nvSpPr>
        <p:spPr>
          <a:xfrm>
            <a:off x="1130270" y="953324"/>
            <a:ext cx="9603275" cy="1049235"/>
          </a:xfrm>
        </p:spPr>
        <p:txBody>
          <a:bodyPr>
            <a:normAutofit/>
          </a:bodyPr>
          <a:lstStyle/>
          <a:p>
            <a:pPr algn="ctr"/>
            <a:r>
              <a:rPr lang="en-IN" dirty="0"/>
              <a:t>Model-wise double descent</a:t>
            </a:r>
          </a:p>
        </p:txBody>
      </p:sp>
      <p:pic>
        <p:nvPicPr>
          <p:cNvPr id="5" name="Picture 4" descr="Graphical user interface, chart&#10;&#10;Description automatically generated">
            <a:extLst>
              <a:ext uri="{FF2B5EF4-FFF2-40B4-BE49-F238E27FC236}">
                <a16:creationId xmlns:a16="http://schemas.microsoft.com/office/drawing/2014/main" id="{DE4E4AF0-0435-4A55-92F9-0DEFCDA164A6}"/>
              </a:ext>
            </a:extLst>
          </p:cNvPr>
          <p:cNvPicPr>
            <a:picLocks noChangeAspect="1"/>
          </p:cNvPicPr>
          <p:nvPr/>
        </p:nvPicPr>
        <p:blipFill>
          <a:blip r:embed="rId2"/>
          <a:stretch>
            <a:fillRect/>
          </a:stretch>
        </p:blipFill>
        <p:spPr>
          <a:xfrm>
            <a:off x="0" y="1910993"/>
            <a:ext cx="7598038" cy="4191856"/>
          </a:xfrm>
          <a:prstGeom prst="rect">
            <a:avLst/>
          </a:prstGeom>
          <a:ln>
            <a:solidFill>
              <a:schemeClr val="tx1"/>
            </a:solidFill>
          </a:ln>
        </p:spPr>
      </p:pic>
      <p:sp>
        <p:nvSpPr>
          <p:cNvPr id="3" name="Content Placeholder 2">
            <a:extLst>
              <a:ext uri="{FF2B5EF4-FFF2-40B4-BE49-F238E27FC236}">
                <a16:creationId xmlns:a16="http://schemas.microsoft.com/office/drawing/2014/main" id="{07418124-3DC3-4A12-8A5E-A8F669D507CC}"/>
              </a:ext>
            </a:extLst>
          </p:cNvPr>
          <p:cNvSpPr>
            <a:spLocks noGrp="1"/>
          </p:cNvSpPr>
          <p:nvPr>
            <p:ph idx="1"/>
          </p:nvPr>
        </p:nvSpPr>
        <p:spPr>
          <a:xfrm>
            <a:off x="7598038" y="2139005"/>
            <a:ext cx="4332299" cy="3308172"/>
          </a:xfrm>
        </p:spPr>
        <p:txBody>
          <a:bodyPr>
            <a:normAutofit/>
          </a:bodyPr>
          <a:lstStyle/>
          <a:p>
            <a:pPr>
              <a:lnSpc>
                <a:spcPct val="110000"/>
              </a:lnSpc>
            </a:pPr>
            <a:r>
              <a:rPr lang="en-IN" dirty="0"/>
              <a:t>All modifications which increase the interpolation threshold (such as adding label noise, using data augmentation, and increasing the number of train samples) also correspondingly shift the peak in test error towards larger models.</a:t>
            </a:r>
          </a:p>
        </p:txBody>
      </p:sp>
    </p:spTree>
    <p:extLst>
      <p:ext uri="{BB962C8B-B14F-4D97-AF65-F5344CB8AC3E}">
        <p14:creationId xmlns:p14="http://schemas.microsoft.com/office/powerpoint/2010/main" val="20575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B917-2759-464B-9657-4AAB470DF40A}"/>
              </a:ext>
            </a:extLst>
          </p:cNvPr>
          <p:cNvSpPr>
            <a:spLocks noGrp="1"/>
          </p:cNvSpPr>
          <p:nvPr>
            <p:ph type="title"/>
          </p:nvPr>
        </p:nvSpPr>
        <p:spPr/>
        <p:txBody>
          <a:bodyPr/>
          <a:lstStyle/>
          <a:p>
            <a:pPr algn="ctr"/>
            <a:r>
              <a:rPr lang="en-IN" dirty="0"/>
              <a:t>Intuition for deep double descend</a:t>
            </a:r>
          </a:p>
        </p:txBody>
      </p:sp>
      <p:sp>
        <p:nvSpPr>
          <p:cNvPr id="3" name="Content Placeholder 2">
            <a:extLst>
              <a:ext uri="{FF2B5EF4-FFF2-40B4-BE49-F238E27FC236}">
                <a16:creationId xmlns:a16="http://schemas.microsoft.com/office/drawing/2014/main" id="{773C2524-85D7-450C-B343-FBD7C43B0117}"/>
              </a:ext>
            </a:extLst>
          </p:cNvPr>
          <p:cNvSpPr>
            <a:spLocks noGrp="1"/>
          </p:cNvSpPr>
          <p:nvPr>
            <p:ph idx="1"/>
          </p:nvPr>
        </p:nvSpPr>
        <p:spPr>
          <a:xfrm>
            <a:off x="1130270" y="2002559"/>
            <a:ext cx="9603275" cy="3294576"/>
          </a:xfrm>
        </p:spPr>
        <p:txBody>
          <a:bodyPr>
            <a:normAutofit fontScale="92500" lnSpcReduction="10000"/>
          </a:bodyPr>
          <a:lstStyle/>
          <a:p>
            <a:r>
              <a:rPr lang="en-IN" dirty="0"/>
              <a:t>For model-sizes at the interpolation threshold, there is effectively only one model that fits the train data and this interpolating model is very sensitive to noise in the train set. Since the model is just barely able to fit the train data, it fits even the noisy or mis-specified labels that will destroy its global structure, and result in a high test error.</a:t>
            </a:r>
            <a:br>
              <a:rPr lang="en-IN" dirty="0"/>
            </a:br>
            <a:endParaRPr lang="en-IN" dirty="0"/>
          </a:p>
          <a:p>
            <a:r>
              <a:rPr lang="en-IN" dirty="0"/>
              <a:t>However for over-parameterized models, there are many interpolating models that fit the train set, and SGD is able to find one that “memorizes” or “absorbs” the noise while still performing well on the distribution.</a:t>
            </a:r>
          </a:p>
        </p:txBody>
      </p:sp>
    </p:spTree>
    <p:extLst>
      <p:ext uri="{BB962C8B-B14F-4D97-AF65-F5344CB8AC3E}">
        <p14:creationId xmlns:p14="http://schemas.microsoft.com/office/powerpoint/2010/main" val="2643937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E278-47A0-4CE0-AB87-46FC1304B681}"/>
              </a:ext>
            </a:extLst>
          </p:cNvPr>
          <p:cNvSpPr>
            <a:spLocks noGrp="1"/>
          </p:cNvSpPr>
          <p:nvPr>
            <p:ph type="title"/>
          </p:nvPr>
        </p:nvSpPr>
        <p:spPr/>
        <p:txBody>
          <a:bodyPr/>
          <a:lstStyle/>
          <a:p>
            <a:pPr algn="ctr"/>
            <a:r>
              <a:rPr lang="en-IN" dirty="0"/>
              <a:t>Epoch-wise double descent</a:t>
            </a:r>
          </a:p>
        </p:txBody>
      </p:sp>
      <p:sp>
        <p:nvSpPr>
          <p:cNvPr id="3" name="Content Placeholder 2">
            <a:extLst>
              <a:ext uri="{FF2B5EF4-FFF2-40B4-BE49-F238E27FC236}">
                <a16:creationId xmlns:a16="http://schemas.microsoft.com/office/drawing/2014/main" id="{BDC22F47-CDBD-41CE-82AE-69A7F273C5EA}"/>
              </a:ext>
            </a:extLst>
          </p:cNvPr>
          <p:cNvSpPr>
            <a:spLocks noGrp="1"/>
          </p:cNvSpPr>
          <p:nvPr>
            <p:ph idx="1"/>
          </p:nvPr>
        </p:nvSpPr>
        <p:spPr>
          <a:xfrm>
            <a:off x="1130269" y="2002559"/>
            <a:ext cx="9603275" cy="3294576"/>
          </a:xfrm>
        </p:spPr>
        <p:txBody>
          <a:bodyPr/>
          <a:lstStyle/>
          <a:p>
            <a:r>
              <a:rPr lang="en-IN" dirty="0"/>
              <a:t>Increasing the train time increases the EMC and thus, a sufficiently large model transitions from under- to over-parameterized over the course of training.</a:t>
            </a:r>
          </a:p>
        </p:txBody>
      </p:sp>
      <p:pic>
        <p:nvPicPr>
          <p:cNvPr id="5" name="Picture 4" descr="Chart, line chart&#10;&#10;Description automatically generated">
            <a:extLst>
              <a:ext uri="{FF2B5EF4-FFF2-40B4-BE49-F238E27FC236}">
                <a16:creationId xmlns:a16="http://schemas.microsoft.com/office/drawing/2014/main" id="{9FD69876-D760-4072-9A55-A730330EC492}"/>
              </a:ext>
            </a:extLst>
          </p:cNvPr>
          <p:cNvPicPr>
            <a:picLocks noChangeAspect="1"/>
          </p:cNvPicPr>
          <p:nvPr/>
        </p:nvPicPr>
        <p:blipFill>
          <a:blip r:embed="rId2"/>
          <a:stretch>
            <a:fillRect/>
          </a:stretch>
        </p:blipFill>
        <p:spPr>
          <a:xfrm>
            <a:off x="3254028" y="3102476"/>
            <a:ext cx="4811185" cy="2971249"/>
          </a:xfrm>
          <a:prstGeom prst="rect">
            <a:avLst/>
          </a:prstGeom>
          <a:ln>
            <a:solidFill>
              <a:schemeClr val="tx1"/>
            </a:solidFill>
          </a:ln>
        </p:spPr>
      </p:pic>
    </p:spTree>
    <p:extLst>
      <p:ext uri="{BB962C8B-B14F-4D97-AF65-F5344CB8AC3E}">
        <p14:creationId xmlns:p14="http://schemas.microsoft.com/office/powerpoint/2010/main" val="105430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6E97-72DC-49DF-92BF-2C3B65ED233C}"/>
              </a:ext>
            </a:extLst>
          </p:cNvPr>
          <p:cNvSpPr>
            <a:spLocks noGrp="1"/>
          </p:cNvSpPr>
          <p:nvPr>
            <p:ph type="title"/>
          </p:nvPr>
        </p:nvSpPr>
        <p:spPr/>
        <p:txBody>
          <a:bodyPr/>
          <a:lstStyle/>
          <a:p>
            <a:r>
              <a:rPr lang="en-IN" dirty="0"/>
              <a:t>Sample-wise non-monotonicity</a:t>
            </a:r>
          </a:p>
        </p:txBody>
      </p:sp>
      <p:sp>
        <p:nvSpPr>
          <p:cNvPr id="3" name="Content Placeholder 2">
            <a:extLst>
              <a:ext uri="{FF2B5EF4-FFF2-40B4-BE49-F238E27FC236}">
                <a16:creationId xmlns:a16="http://schemas.microsoft.com/office/drawing/2014/main" id="{AEAF25CC-39C5-4101-BEAF-B94768D4FB55}"/>
              </a:ext>
            </a:extLst>
          </p:cNvPr>
          <p:cNvSpPr>
            <a:spLocks noGrp="1"/>
          </p:cNvSpPr>
          <p:nvPr>
            <p:ph idx="1"/>
          </p:nvPr>
        </p:nvSpPr>
        <p:spPr>
          <a:xfrm>
            <a:off x="647386" y="2002559"/>
            <a:ext cx="7119878" cy="3294576"/>
          </a:xfrm>
        </p:spPr>
        <p:txBody>
          <a:bodyPr/>
          <a:lstStyle/>
          <a:p>
            <a:r>
              <a:rPr lang="en-IN" dirty="0"/>
              <a:t>By increasing the train samples ‘n’, the same training procedure ‘T’ can switch from being effectively over-parameterized to effectively under-parameterized.</a:t>
            </a:r>
            <a:br>
              <a:rPr lang="en-IN" dirty="0"/>
            </a:br>
            <a:endParaRPr lang="en-IN" dirty="0"/>
          </a:p>
          <a:p>
            <a:r>
              <a:rPr lang="en-IN" dirty="0"/>
              <a:t>There is a regime where more samples hurt performance.</a:t>
            </a:r>
          </a:p>
        </p:txBody>
      </p:sp>
      <p:pic>
        <p:nvPicPr>
          <p:cNvPr id="5" name="Picture 4" descr="Chart&#10;&#10;Description automatically generated">
            <a:extLst>
              <a:ext uri="{FF2B5EF4-FFF2-40B4-BE49-F238E27FC236}">
                <a16:creationId xmlns:a16="http://schemas.microsoft.com/office/drawing/2014/main" id="{CECD289D-7F68-466A-9BED-F5E0D0582A36}"/>
              </a:ext>
            </a:extLst>
          </p:cNvPr>
          <p:cNvPicPr>
            <a:picLocks noChangeAspect="1"/>
          </p:cNvPicPr>
          <p:nvPr/>
        </p:nvPicPr>
        <p:blipFill rotWithShape="1">
          <a:blip r:embed="rId2"/>
          <a:srcRect l="1983" t="2839" r="10106"/>
          <a:stretch/>
        </p:blipFill>
        <p:spPr>
          <a:xfrm>
            <a:off x="7767263" y="1400175"/>
            <a:ext cx="4415353" cy="4705615"/>
          </a:xfrm>
          <a:prstGeom prst="rect">
            <a:avLst/>
          </a:prstGeom>
          <a:ln>
            <a:solidFill>
              <a:schemeClr val="tx1"/>
            </a:solidFill>
          </a:ln>
        </p:spPr>
      </p:pic>
    </p:spTree>
    <p:extLst>
      <p:ext uri="{BB962C8B-B14F-4D97-AF65-F5344CB8AC3E}">
        <p14:creationId xmlns:p14="http://schemas.microsoft.com/office/powerpoint/2010/main" val="94877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786F-CD80-4CD1-9EB1-0679261356E3}"/>
              </a:ext>
            </a:extLst>
          </p:cNvPr>
          <p:cNvSpPr>
            <a:spLocks noGrp="1"/>
          </p:cNvSpPr>
          <p:nvPr>
            <p:ph type="title"/>
          </p:nvPr>
        </p:nvSpPr>
        <p:spPr/>
        <p:txBody>
          <a:bodyPr/>
          <a:lstStyle/>
          <a:p>
            <a:r>
              <a:rPr lang="en-IN" dirty="0"/>
              <a:t>Sample-wise non-monotonicity</a:t>
            </a:r>
          </a:p>
        </p:txBody>
      </p:sp>
      <p:sp>
        <p:nvSpPr>
          <p:cNvPr id="3" name="Content Placeholder 2">
            <a:extLst>
              <a:ext uri="{FF2B5EF4-FFF2-40B4-BE49-F238E27FC236}">
                <a16:creationId xmlns:a16="http://schemas.microsoft.com/office/drawing/2014/main" id="{D2237191-81BC-4684-A1AE-C1A78C76F492}"/>
              </a:ext>
            </a:extLst>
          </p:cNvPr>
          <p:cNvSpPr>
            <a:spLocks noGrp="1"/>
          </p:cNvSpPr>
          <p:nvPr>
            <p:ph idx="1"/>
          </p:nvPr>
        </p:nvSpPr>
        <p:spPr>
          <a:xfrm>
            <a:off x="444471" y="2257159"/>
            <a:ext cx="7027592" cy="3294576"/>
          </a:xfrm>
        </p:spPr>
        <p:txBody>
          <a:bodyPr/>
          <a:lstStyle/>
          <a:p>
            <a:r>
              <a:rPr lang="en-IN" dirty="0"/>
              <a:t>There is a range of model sizes where having 4× more train samples does not help test performance when training to completion. Outside the critically-parameterized regime, for sufficiently under- or overparameterized models, having more samples helps.</a:t>
            </a:r>
          </a:p>
        </p:txBody>
      </p:sp>
      <p:pic>
        <p:nvPicPr>
          <p:cNvPr id="7" name="Picture 6" descr="Chart&#10;&#10;Description automatically generated">
            <a:extLst>
              <a:ext uri="{FF2B5EF4-FFF2-40B4-BE49-F238E27FC236}">
                <a16:creationId xmlns:a16="http://schemas.microsoft.com/office/drawing/2014/main" id="{C57E7657-E7C0-4557-87E2-303B5EE9BCD9}"/>
              </a:ext>
            </a:extLst>
          </p:cNvPr>
          <p:cNvPicPr>
            <a:picLocks noChangeAspect="1"/>
          </p:cNvPicPr>
          <p:nvPr/>
        </p:nvPicPr>
        <p:blipFill rotWithShape="1">
          <a:blip r:embed="rId2"/>
          <a:srcRect l="3538"/>
          <a:stretch/>
        </p:blipFill>
        <p:spPr>
          <a:xfrm>
            <a:off x="7639050" y="1663006"/>
            <a:ext cx="4552950" cy="4442519"/>
          </a:xfrm>
          <a:prstGeom prst="rect">
            <a:avLst/>
          </a:prstGeom>
          <a:ln>
            <a:solidFill>
              <a:schemeClr val="tx1"/>
            </a:solidFill>
          </a:ln>
        </p:spPr>
      </p:pic>
    </p:spTree>
    <p:extLst>
      <p:ext uri="{BB962C8B-B14F-4D97-AF65-F5344CB8AC3E}">
        <p14:creationId xmlns:p14="http://schemas.microsoft.com/office/powerpoint/2010/main" val="3772463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FA99-66DE-446F-A536-5C8661132074}"/>
              </a:ext>
            </a:extLst>
          </p:cNvPr>
          <p:cNvSpPr>
            <a:spLocks noGrp="1"/>
          </p:cNvSpPr>
          <p:nvPr>
            <p:ph type="title"/>
          </p:nvPr>
        </p:nvSpPr>
        <p:spPr/>
        <p:txBody>
          <a:bodyPr/>
          <a:lstStyle/>
          <a:p>
            <a:pPr algn="ctr"/>
            <a:r>
              <a:rPr lang="en-IN" dirty="0"/>
              <a:t>Effects of Early Stopping and Label Noise</a:t>
            </a:r>
          </a:p>
        </p:txBody>
      </p:sp>
      <p:sp>
        <p:nvSpPr>
          <p:cNvPr id="3" name="Content Placeholder 2">
            <a:extLst>
              <a:ext uri="{FF2B5EF4-FFF2-40B4-BE49-F238E27FC236}">
                <a16:creationId xmlns:a16="http://schemas.microsoft.com/office/drawing/2014/main" id="{4645B597-E569-4464-A116-2291A5422F55}"/>
              </a:ext>
            </a:extLst>
          </p:cNvPr>
          <p:cNvSpPr>
            <a:spLocks noGrp="1"/>
          </p:cNvSpPr>
          <p:nvPr>
            <p:ph idx="1"/>
          </p:nvPr>
        </p:nvSpPr>
        <p:spPr/>
        <p:txBody>
          <a:bodyPr/>
          <a:lstStyle/>
          <a:p>
            <a:r>
              <a:rPr lang="en-IN" b="1" dirty="0"/>
              <a:t>Early stopping</a:t>
            </a:r>
            <a:r>
              <a:rPr lang="en-IN" dirty="0"/>
              <a:t>: Double descent does not occur with optimal early-stopping. This is because early stopping prevents models from reaching 0 train error then we would not expect to see double descent, since the EMC does not reach the number of train samples</a:t>
            </a:r>
            <a:br>
              <a:rPr lang="en-IN" dirty="0"/>
            </a:br>
            <a:endParaRPr lang="en-IN" dirty="0"/>
          </a:p>
          <a:p>
            <a:r>
              <a:rPr lang="en-IN" b="1" dirty="0"/>
              <a:t>Label noise</a:t>
            </a:r>
            <a:r>
              <a:rPr lang="en-IN" dirty="0"/>
              <a:t>: Double descent most strongly occurs in settings with label noise.</a:t>
            </a:r>
          </a:p>
        </p:txBody>
      </p:sp>
    </p:spTree>
    <p:extLst>
      <p:ext uri="{BB962C8B-B14F-4D97-AF65-F5344CB8AC3E}">
        <p14:creationId xmlns:p14="http://schemas.microsoft.com/office/powerpoint/2010/main" val="157044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C2D3-440D-4583-A5FB-84FF0B224979}"/>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CF43C200-55F7-4BE1-AA0D-AA7974197A01}"/>
              </a:ext>
            </a:extLst>
          </p:cNvPr>
          <p:cNvSpPr>
            <a:spLocks noGrp="1"/>
          </p:cNvSpPr>
          <p:nvPr>
            <p:ph idx="1"/>
          </p:nvPr>
        </p:nvSpPr>
        <p:spPr>
          <a:xfrm>
            <a:off x="1130270" y="2002559"/>
            <a:ext cx="9603275" cy="3417166"/>
          </a:xfrm>
        </p:spPr>
        <p:txBody>
          <a:bodyPr>
            <a:normAutofit/>
          </a:bodyPr>
          <a:lstStyle/>
          <a:p>
            <a:r>
              <a:rPr lang="en-IN" dirty="0"/>
              <a:t>Models and training procedures exhibit atypical behaviour when their Effective Model Complexity is comparable to the number of train samples.</a:t>
            </a:r>
            <a:br>
              <a:rPr lang="en-IN" dirty="0"/>
            </a:br>
            <a:endParaRPr lang="en-IN" dirty="0"/>
          </a:p>
          <a:p>
            <a:r>
              <a:rPr lang="en-IN" dirty="0"/>
              <a:t>Provides a useful way of thinking for practitioners - if a model and training procedure are just barely able to fit the train set, then small changes to the model or training procedure may yield unexpected behaviour.</a:t>
            </a:r>
          </a:p>
        </p:txBody>
      </p:sp>
    </p:spTree>
    <p:extLst>
      <p:ext uri="{BB962C8B-B14F-4D97-AF65-F5344CB8AC3E}">
        <p14:creationId xmlns:p14="http://schemas.microsoft.com/office/powerpoint/2010/main" val="1855891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6" name="Rectangle 8">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0">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12">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2" name="Rectangle 14">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6">
            <a:extLst>
              <a:ext uri="{FF2B5EF4-FFF2-40B4-BE49-F238E27FC236}">
                <a16:creationId xmlns:a16="http://schemas.microsoft.com/office/drawing/2014/main" id="{4D6BEEA9-97F4-47C8-B0CB-9720FA367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D55573-EE63-4D46-A510-B457AAF33A64}"/>
              </a:ext>
            </a:extLst>
          </p:cNvPr>
          <p:cNvSpPr>
            <a:spLocks noGrp="1"/>
          </p:cNvSpPr>
          <p:nvPr>
            <p:ph type="title"/>
          </p:nvPr>
        </p:nvSpPr>
        <p:spPr>
          <a:xfrm>
            <a:off x="1752966" y="1427304"/>
            <a:ext cx="8686800" cy="3722334"/>
          </a:xfrm>
        </p:spPr>
        <p:txBody>
          <a:bodyPr vert="horz" lIns="91440" tIns="45720" rIns="91440" bIns="0" rtlCol="0" anchor="ctr">
            <a:normAutofit/>
          </a:bodyPr>
          <a:lstStyle/>
          <a:p>
            <a:r>
              <a:rPr lang="en-IN" sz="5400" dirty="0"/>
              <a:t>Effects of Data Parallelism on Neural Network Training</a:t>
            </a:r>
            <a:endParaRPr lang="en-US" sz="5400" dirty="0"/>
          </a:p>
        </p:txBody>
      </p:sp>
      <p:pic>
        <p:nvPicPr>
          <p:cNvPr id="16" name="Picture 18">
            <a:extLst>
              <a:ext uri="{FF2B5EF4-FFF2-40B4-BE49-F238E27FC236}">
                <a16:creationId xmlns:a16="http://schemas.microsoft.com/office/drawing/2014/main" id="{CE06E001-0954-4F7D-A019-BD4A2D457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750608" y="1065831"/>
            <a:ext cx="8689158" cy="153041"/>
          </a:xfrm>
          <a:prstGeom prst="rect">
            <a:avLst/>
          </a:prstGeom>
          <a:noFill/>
          <a:ln>
            <a:noFill/>
          </a:ln>
        </p:spPr>
      </p:pic>
      <p:pic>
        <p:nvPicPr>
          <p:cNvPr id="18" name="Picture 20">
            <a:extLst>
              <a:ext uri="{FF2B5EF4-FFF2-40B4-BE49-F238E27FC236}">
                <a16:creationId xmlns:a16="http://schemas.microsoft.com/office/drawing/2014/main" id="{FBCC1F01-AE46-4AE3-BA99-4E3B256A7A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750608" y="5358070"/>
            <a:ext cx="8689158" cy="153041"/>
          </a:xfrm>
          <a:prstGeom prst="rect">
            <a:avLst/>
          </a:prstGeom>
          <a:noFill/>
          <a:ln>
            <a:noFill/>
          </a:ln>
        </p:spPr>
      </p:pic>
    </p:spTree>
    <p:extLst>
      <p:ext uri="{BB962C8B-B14F-4D97-AF65-F5344CB8AC3E}">
        <p14:creationId xmlns:p14="http://schemas.microsoft.com/office/powerpoint/2010/main" val="78440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3AC6-0DB0-42A5-8380-A7C709724653}"/>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5D194EC3-B80F-4BFC-B15B-6B3724CF39B0}"/>
              </a:ext>
            </a:extLst>
          </p:cNvPr>
          <p:cNvSpPr>
            <a:spLocks noGrp="1"/>
          </p:cNvSpPr>
          <p:nvPr>
            <p:ph idx="1"/>
          </p:nvPr>
        </p:nvSpPr>
        <p:spPr/>
        <p:txBody>
          <a:bodyPr/>
          <a:lstStyle/>
          <a:p>
            <a:r>
              <a:rPr lang="en-IN" dirty="0"/>
              <a:t>Introduction</a:t>
            </a:r>
            <a:br>
              <a:rPr lang="en-IN" dirty="0"/>
            </a:br>
            <a:endParaRPr lang="en-IN" dirty="0"/>
          </a:p>
          <a:p>
            <a:r>
              <a:rPr lang="en-IN" dirty="0"/>
              <a:t>Deep double descent</a:t>
            </a:r>
            <a:br>
              <a:rPr lang="en-IN" dirty="0"/>
            </a:br>
            <a:endParaRPr lang="en-IN" dirty="0"/>
          </a:p>
          <a:p>
            <a:r>
              <a:rPr lang="en-IN" dirty="0"/>
              <a:t>Effects of Data Parallelism on Neural Network Training</a:t>
            </a:r>
            <a:br>
              <a:rPr lang="en-IN" dirty="0"/>
            </a:br>
            <a:endParaRPr lang="en-IN" dirty="0"/>
          </a:p>
        </p:txBody>
      </p:sp>
    </p:spTree>
    <p:extLst>
      <p:ext uri="{BB962C8B-B14F-4D97-AF65-F5344CB8AC3E}">
        <p14:creationId xmlns:p14="http://schemas.microsoft.com/office/powerpoint/2010/main" val="2306532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71C6-C63D-4CFB-945F-D5A5E465F8B4}"/>
              </a:ext>
            </a:extLst>
          </p:cNvPr>
          <p:cNvSpPr>
            <a:spLocks noGrp="1"/>
          </p:cNvSpPr>
          <p:nvPr>
            <p:ph type="title"/>
          </p:nvPr>
        </p:nvSpPr>
        <p:spPr/>
        <p:txBody>
          <a:bodyPr/>
          <a:lstStyle/>
          <a:p>
            <a:pPr algn="ctr"/>
            <a:r>
              <a:rPr lang="en-IN" dirty="0"/>
              <a:t>Advances in Neural Networks</a:t>
            </a:r>
          </a:p>
        </p:txBody>
      </p:sp>
      <p:sp>
        <p:nvSpPr>
          <p:cNvPr id="3" name="Content Placeholder 2">
            <a:extLst>
              <a:ext uri="{FF2B5EF4-FFF2-40B4-BE49-F238E27FC236}">
                <a16:creationId xmlns:a16="http://schemas.microsoft.com/office/drawing/2014/main" id="{9B0E189F-AF17-47F3-A389-741C3B4A439A}"/>
              </a:ext>
            </a:extLst>
          </p:cNvPr>
          <p:cNvSpPr>
            <a:spLocks noGrp="1"/>
          </p:cNvSpPr>
          <p:nvPr>
            <p:ph idx="1"/>
          </p:nvPr>
        </p:nvSpPr>
        <p:spPr>
          <a:xfrm>
            <a:off x="1130270" y="1924119"/>
            <a:ext cx="9603275" cy="3904357"/>
          </a:xfrm>
        </p:spPr>
        <p:txBody>
          <a:bodyPr>
            <a:normAutofit fontScale="92500" lnSpcReduction="20000"/>
          </a:bodyPr>
          <a:lstStyle/>
          <a:p>
            <a:r>
              <a:rPr lang="en-IN" dirty="0"/>
              <a:t>Success of neural networks in a variety of prediction tasks, including image classification, machine translation, and speech recognition are partly driven by hardware and software improvements that significantly accelerate neural network training.</a:t>
            </a:r>
            <a:br>
              <a:rPr lang="en-IN" dirty="0"/>
            </a:br>
            <a:endParaRPr lang="en-IN" dirty="0"/>
          </a:p>
          <a:p>
            <a:r>
              <a:rPr lang="en-IN" dirty="0"/>
              <a:t>Advances in the amount of computation available for neural network training would make it possible to train models even faster and facilitate even greater improvements to model quality.</a:t>
            </a:r>
            <a:br>
              <a:rPr lang="en-IN" dirty="0"/>
            </a:br>
            <a:endParaRPr lang="en-IN" dirty="0"/>
          </a:p>
          <a:p>
            <a:r>
              <a:rPr lang="en-IN" dirty="0"/>
              <a:t>The most common way to utilize massive compute power is to distribute computations between different processors and perform those computations simultaneously.</a:t>
            </a:r>
          </a:p>
        </p:txBody>
      </p:sp>
    </p:spTree>
    <p:extLst>
      <p:ext uri="{BB962C8B-B14F-4D97-AF65-F5344CB8AC3E}">
        <p14:creationId xmlns:p14="http://schemas.microsoft.com/office/powerpoint/2010/main" val="217607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B7CF-657E-4455-93A0-FDFD0D22F31D}"/>
              </a:ext>
            </a:extLst>
          </p:cNvPr>
          <p:cNvSpPr>
            <a:spLocks noGrp="1"/>
          </p:cNvSpPr>
          <p:nvPr>
            <p:ph type="title"/>
          </p:nvPr>
        </p:nvSpPr>
        <p:spPr/>
        <p:txBody>
          <a:bodyPr/>
          <a:lstStyle/>
          <a:p>
            <a:pPr algn="ctr"/>
            <a:r>
              <a:rPr lang="en-IN" dirty="0"/>
              <a:t>Model parallelism</a:t>
            </a:r>
          </a:p>
        </p:txBody>
      </p:sp>
      <p:sp>
        <p:nvSpPr>
          <p:cNvPr id="3" name="Content Placeholder 2">
            <a:extLst>
              <a:ext uri="{FF2B5EF4-FFF2-40B4-BE49-F238E27FC236}">
                <a16:creationId xmlns:a16="http://schemas.microsoft.com/office/drawing/2014/main" id="{87CB59DE-F1D3-48A0-AA39-3A169CD473D7}"/>
              </a:ext>
            </a:extLst>
          </p:cNvPr>
          <p:cNvSpPr>
            <a:spLocks noGrp="1"/>
          </p:cNvSpPr>
          <p:nvPr>
            <p:ph idx="1"/>
          </p:nvPr>
        </p:nvSpPr>
        <p:spPr/>
        <p:txBody>
          <a:bodyPr/>
          <a:lstStyle/>
          <a:p>
            <a:r>
              <a:rPr lang="en-IN" dirty="0"/>
              <a:t>One way to distribute computations is through model parallelism, which involves distributing the neural network across different processors.</a:t>
            </a:r>
            <a:br>
              <a:rPr lang="en-IN" dirty="0"/>
            </a:br>
            <a:endParaRPr lang="en-IN" dirty="0"/>
          </a:p>
          <a:p>
            <a:r>
              <a:rPr lang="en-IN" dirty="0"/>
              <a:t>Model parallelism makes it possible to train neural networks that are larger than a single processor can support. However, it usually requires tailoring the model architecture to the available hardware.</a:t>
            </a:r>
          </a:p>
        </p:txBody>
      </p:sp>
    </p:spTree>
    <p:extLst>
      <p:ext uri="{BB962C8B-B14F-4D97-AF65-F5344CB8AC3E}">
        <p14:creationId xmlns:p14="http://schemas.microsoft.com/office/powerpoint/2010/main" val="2240033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C820-D5B7-4526-B0D0-DEFAB41121A9}"/>
              </a:ext>
            </a:extLst>
          </p:cNvPr>
          <p:cNvSpPr>
            <a:spLocks noGrp="1"/>
          </p:cNvSpPr>
          <p:nvPr>
            <p:ph type="title"/>
          </p:nvPr>
        </p:nvSpPr>
        <p:spPr/>
        <p:txBody>
          <a:bodyPr/>
          <a:lstStyle/>
          <a:p>
            <a:pPr algn="ctr"/>
            <a:r>
              <a:rPr lang="en-IN" dirty="0"/>
              <a:t>Data Parallelism</a:t>
            </a:r>
          </a:p>
        </p:txBody>
      </p:sp>
      <p:sp>
        <p:nvSpPr>
          <p:cNvPr id="3" name="Content Placeholder 2">
            <a:extLst>
              <a:ext uri="{FF2B5EF4-FFF2-40B4-BE49-F238E27FC236}">
                <a16:creationId xmlns:a16="http://schemas.microsoft.com/office/drawing/2014/main" id="{F89C184A-EE05-40D4-B157-857841F43E7C}"/>
              </a:ext>
            </a:extLst>
          </p:cNvPr>
          <p:cNvSpPr>
            <a:spLocks noGrp="1"/>
          </p:cNvSpPr>
          <p:nvPr>
            <p:ph idx="1"/>
          </p:nvPr>
        </p:nvSpPr>
        <p:spPr>
          <a:xfrm>
            <a:off x="1130270" y="1885950"/>
            <a:ext cx="9603275" cy="4133850"/>
          </a:xfrm>
        </p:spPr>
        <p:txBody>
          <a:bodyPr>
            <a:normAutofit fontScale="92500" lnSpcReduction="20000"/>
          </a:bodyPr>
          <a:lstStyle/>
          <a:p>
            <a:r>
              <a:rPr lang="en-IN" dirty="0"/>
              <a:t>Another way to distribute computations is through data parallelism, which refers to distributing training examples across multiple processors to compute gradient updates (or higher-order derivative information) and then aggregating these locally computed updates.</a:t>
            </a:r>
            <a:br>
              <a:rPr lang="en-IN" dirty="0"/>
            </a:br>
            <a:endParaRPr lang="en-IN" dirty="0"/>
          </a:p>
          <a:p>
            <a:r>
              <a:rPr lang="en-IN" dirty="0"/>
              <a:t>Data parallelism is model agnostic and applicable to any neural network architecture. It is the simplest and most widely used technique for parallelizing neural network training. </a:t>
            </a:r>
            <a:br>
              <a:rPr lang="en-IN" dirty="0"/>
            </a:br>
            <a:endParaRPr lang="en-IN" dirty="0"/>
          </a:p>
          <a:p>
            <a:r>
              <a:rPr lang="en-IN" dirty="0"/>
              <a:t>For the most common neural network training algorithms (synchronous stochastic gradient descent and its variants), the scale of data parallelism corresponds to the batch size and the number of training examples used to compute each update to the neural network.</a:t>
            </a:r>
          </a:p>
        </p:txBody>
      </p:sp>
    </p:spTree>
    <p:extLst>
      <p:ext uri="{BB962C8B-B14F-4D97-AF65-F5344CB8AC3E}">
        <p14:creationId xmlns:p14="http://schemas.microsoft.com/office/powerpoint/2010/main" val="533261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7B9A-8F2C-429E-A76D-C2C542960A4C}"/>
              </a:ext>
            </a:extLst>
          </p:cNvPr>
          <p:cNvSpPr>
            <a:spLocks noGrp="1"/>
          </p:cNvSpPr>
          <p:nvPr>
            <p:ph type="title"/>
          </p:nvPr>
        </p:nvSpPr>
        <p:spPr/>
        <p:txBody>
          <a:bodyPr/>
          <a:lstStyle/>
          <a:p>
            <a:pPr algn="ctr"/>
            <a:r>
              <a:rPr lang="en-IN" dirty="0"/>
              <a:t>Training Cost</a:t>
            </a:r>
          </a:p>
        </p:txBody>
      </p:sp>
      <p:sp>
        <p:nvSpPr>
          <p:cNvPr id="3" name="Content Placeholder 2">
            <a:extLst>
              <a:ext uri="{FF2B5EF4-FFF2-40B4-BE49-F238E27FC236}">
                <a16:creationId xmlns:a16="http://schemas.microsoft.com/office/drawing/2014/main" id="{7E32FE36-A48F-494D-9222-B9F2034E7172}"/>
              </a:ext>
            </a:extLst>
          </p:cNvPr>
          <p:cNvSpPr>
            <a:spLocks noGrp="1"/>
          </p:cNvSpPr>
          <p:nvPr>
            <p:ph idx="1"/>
          </p:nvPr>
        </p:nvSpPr>
        <p:spPr>
          <a:xfrm>
            <a:off x="1130270" y="1885950"/>
            <a:ext cx="9603275" cy="3848100"/>
          </a:xfrm>
        </p:spPr>
        <p:txBody>
          <a:bodyPr>
            <a:normAutofit fontScale="92500"/>
          </a:bodyPr>
          <a:lstStyle/>
          <a:p>
            <a:r>
              <a:rPr lang="en-IN" dirty="0"/>
              <a:t>The training cost of the model can be mainly computed through its training time and hardware costs. </a:t>
            </a:r>
            <a:br>
              <a:rPr lang="en-IN" dirty="0"/>
            </a:br>
            <a:endParaRPr lang="en-IN" dirty="0"/>
          </a:p>
          <a:p>
            <a:r>
              <a:rPr lang="en-IN" dirty="0"/>
              <a:t>Training time can be decomposed into number of steps multiplied by average time per step, and hardware cost into number of steps multiplied by average hardware cost per step. </a:t>
            </a:r>
            <a:br>
              <a:rPr lang="en-IN" dirty="0"/>
            </a:br>
            <a:endParaRPr lang="en-IN" dirty="0"/>
          </a:p>
          <a:p>
            <a:r>
              <a:rPr lang="en-IN" dirty="0"/>
              <a:t>The per-step time and hardware costs depend on the practitioner’s hardware, but the number of training steps is hardware-agnostic and can be used to compute the total costs for any hardware given its per-step costs.</a:t>
            </a:r>
          </a:p>
        </p:txBody>
      </p:sp>
    </p:spTree>
    <p:extLst>
      <p:ext uri="{BB962C8B-B14F-4D97-AF65-F5344CB8AC3E}">
        <p14:creationId xmlns:p14="http://schemas.microsoft.com/office/powerpoint/2010/main" val="457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3CC6-4B93-40F0-AB85-5F0CDADBDC4D}"/>
              </a:ext>
            </a:extLst>
          </p:cNvPr>
          <p:cNvSpPr>
            <a:spLocks noGrp="1"/>
          </p:cNvSpPr>
          <p:nvPr>
            <p:ph type="title"/>
          </p:nvPr>
        </p:nvSpPr>
        <p:spPr/>
        <p:txBody>
          <a:bodyPr/>
          <a:lstStyle/>
          <a:p>
            <a:pPr algn="ctr"/>
            <a:r>
              <a:rPr lang="en-IN" dirty="0"/>
              <a:t>Contributions</a:t>
            </a:r>
          </a:p>
        </p:txBody>
      </p:sp>
      <p:sp>
        <p:nvSpPr>
          <p:cNvPr id="3" name="Content Placeholder 2">
            <a:extLst>
              <a:ext uri="{FF2B5EF4-FFF2-40B4-BE49-F238E27FC236}">
                <a16:creationId xmlns:a16="http://schemas.microsoft.com/office/drawing/2014/main" id="{1F898334-0CF5-4327-9C21-7DB82AB83083}"/>
              </a:ext>
            </a:extLst>
          </p:cNvPr>
          <p:cNvSpPr>
            <a:spLocks noGrp="1"/>
          </p:cNvSpPr>
          <p:nvPr>
            <p:ph idx="1"/>
          </p:nvPr>
        </p:nvSpPr>
        <p:spPr>
          <a:xfrm>
            <a:off x="1130270" y="1876426"/>
            <a:ext cx="10204480" cy="4028250"/>
          </a:xfrm>
        </p:spPr>
        <p:txBody>
          <a:bodyPr>
            <a:normAutofit fontScale="92500" lnSpcReduction="10000"/>
          </a:bodyPr>
          <a:lstStyle/>
          <a:p>
            <a:r>
              <a:rPr lang="en-IN" dirty="0"/>
              <a:t>Relationship between batch size and number of training steps to reach a desired test error has the same characteristic form across six different families of neural network, three training algorithms, and seven data sets.</a:t>
            </a:r>
            <a:br>
              <a:rPr lang="en-IN" dirty="0"/>
            </a:br>
            <a:endParaRPr lang="en-IN" dirty="0"/>
          </a:p>
          <a:p>
            <a:r>
              <a:rPr lang="en-IN" dirty="0"/>
              <a:t>Maximum useful batch size varies significantly between workloads and depends on properties of the model, training algorithm, and data set.</a:t>
            </a:r>
            <a:br>
              <a:rPr lang="en-IN" dirty="0"/>
            </a:br>
            <a:endParaRPr lang="en-IN" dirty="0"/>
          </a:p>
          <a:p>
            <a:r>
              <a:rPr lang="en-IN" dirty="0"/>
              <a:t>Optimal values of training hyperparameters do not consistently follow any simple relationships with the batch size. Popular learning rate heuristics, such as linearly scaling the learning rate with the batch size, do not hold across all problems or across all batch sizes. </a:t>
            </a:r>
          </a:p>
        </p:txBody>
      </p:sp>
    </p:spTree>
    <p:extLst>
      <p:ext uri="{BB962C8B-B14F-4D97-AF65-F5344CB8AC3E}">
        <p14:creationId xmlns:p14="http://schemas.microsoft.com/office/powerpoint/2010/main" val="1356140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DF28-C5D5-4266-914E-314A4D8A33C7}"/>
              </a:ext>
            </a:extLst>
          </p:cNvPr>
          <p:cNvSpPr>
            <a:spLocks noGrp="1"/>
          </p:cNvSpPr>
          <p:nvPr>
            <p:ph type="title"/>
          </p:nvPr>
        </p:nvSpPr>
        <p:spPr/>
        <p:txBody>
          <a:bodyPr/>
          <a:lstStyle/>
          <a:p>
            <a:pPr algn="ctr"/>
            <a:r>
              <a:rPr lang="en-IN" dirty="0"/>
              <a:t>Setup - Training Objective and Optimizers</a:t>
            </a:r>
          </a:p>
        </p:txBody>
      </p:sp>
      <p:sp>
        <p:nvSpPr>
          <p:cNvPr id="8" name="Text Placeholder 7">
            <a:extLst>
              <a:ext uri="{FF2B5EF4-FFF2-40B4-BE49-F238E27FC236}">
                <a16:creationId xmlns:a16="http://schemas.microsoft.com/office/drawing/2014/main" id="{6BAB02EC-0EE5-4387-ACA7-7BAC7F27C798}"/>
              </a:ext>
            </a:extLst>
          </p:cNvPr>
          <p:cNvSpPr>
            <a:spLocks noGrp="1"/>
          </p:cNvSpPr>
          <p:nvPr>
            <p:ph type="body" idx="1"/>
          </p:nvPr>
        </p:nvSpPr>
        <p:spPr>
          <a:xfrm>
            <a:off x="1129166" y="1558783"/>
            <a:ext cx="4645152" cy="801943"/>
          </a:xfrm>
        </p:spPr>
        <p:txBody>
          <a:bodyPr/>
          <a:lstStyle/>
          <a:p>
            <a:pPr algn="ctr"/>
            <a:r>
              <a:rPr lang="en-IN" u="sng" dirty="0"/>
              <a:t>Training Objective</a:t>
            </a:r>
          </a:p>
        </p:txBody>
      </p:sp>
      <p:sp>
        <p:nvSpPr>
          <p:cNvPr id="3" name="Content Placeholder 2">
            <a:extLst>
              <a:ext uri="{FF2B5EF4-FFF2-40B4-BE49-F238E27FC236}">
                <a16:creationId xmlns:a16="http://schemas.microsoft.com/office/drawing/2014/main" id="{1A7D4052-D07F-4774-A5EA-0222E4917C17}"/>
              </a:ext>
            </a:extLst>
          </p:cNvPr>
          <p:cNvSpPr>
            <a:spLocks noGrp="1"/>
          </p:cNvSpPr>
          <p:nvPr>
            <p:ph sz="half" idx="2"/>
          </p:nvPr>
        </p:nvSpPr>
        <p:spPr>
          <a:xfrm>
            <a:off x="1457650" y="4567864"/>
            <a:ext cx="4475346" cy="1515173"/>
          </a:xfrm>
        </p:spPr>
        <p:txBody>
          <a:bodyPr>
            <a:normAutofit/>
          </a:bodyPr>
          <a:lstStyle/>
          <a:p>
            <a:pPr marL="0" indent="0" algn="ctr">
              <a:buNone/>
            </a:pPr>
            <a:r>
              <a:rPr lang="en-IN" dirty="0"/>
              <a:t>R : Differentiable penalty</a:t>
            </a:r>
          </a:p>
          <a:p>
            <a:pPr marL="0" indent="0" algn="ctr">
              <a:buNone/>
            </a:pPr>
            <a:r>
              <a:rPr lang="en-IN" dirty="0"/>
              <a:t>Lambda : Regularization weight</a:t>
            </a:r>
          </a:p>
          <a:p>
            <a:pPr marL="0" indent="0" algn="ctr">
              <a:buNone/>
            </a:pPr>
            <a:r>
              <a:rPr lang="en-IN" dirty="0"/>
              <a:t>Gamma: scalar between 0 and 1.</a:t>
            </a:r>
          </a:p>
        </p:txBody>
      </p:sp>
      <p:sp>
        <p:nvSpPr>
          <p:cNvPr id="9" name="Text Placeholder 8">
            <a:extLst>
              <a:ext uri="{FF2B5EF4-FFF2-40B4-BE49-F238E27FC236}">
                <a16:creationId xmlns:a16="http://schemas.microsoft.com/office/drawing/2014/main" id="{3CD9A179-62C0-4F6D-A126-BD0F21EA34A8}"/>
              </a:ext>
            </a:extLst>
          </p:cNvPr>
          <p:cNvSpPr>
            <a:spLocks noGrp="1"/>
          </p:cNvSpPr>
          <p:nvPr>
            <p:ph type="body" sz="quarter" idx="3"/>
          </p:nvPr>
        </p:nvSpPr>
        <p:spPr>
          <a:xfrm>
            <a:off x="6094337" y="1515854"/>
            <a:ext cx="5859538" cy="802237"/>
          </a:xfrm>
        </p:spPr>
        <p:txBody>
          <a:bodyPr/>
          <a:lstStyle/>
          <a:p>
            <a:pPr algn="ctr"/>
            <a:r>
              <a:rPr lang="en-IN" u="sng" dirty="0"/>
              <a:t>Optimizers</a:t>
            </a:r>
          </a:p>
        </p:txBody>
      </p:sp>
      <p:sp>
        <p:nvSpPr>
          <p:cNvPr id="10" name="Content Placeholder 9">
            <a:extLst>
              <a:ext uri="{FF2B5EF4-FFF2-40B4-BE49-F238E27FC236}">
                <a16:creationId xmlns:a16="http://schemas.microsoft.com/office/drawing/2014/main" id="{40C65735-F61F-424F-8755-11F89671A06B}"/>
              </a:ext>
            </a:extLst>
          </p:cNvPr>
          <p:cNvSpPr>
            <a:spLocks noGrp="1"/>
          </p:cNvSpPr>
          <p:nvPr>
            <p:ph sz="quarter" idx="4"/>
          </p:nvPr>
        </p:nvSpPr>
        <p:spPr>
          <a:xfrm>
            <a:off x="6496448" y="2539101"/>
            <a:ext cx="5469515" cy="3543937"/>
          </a:xfrm>
        </p:spPr>
        <p:txBody>
          <a:bodyPr>
            <a:normAutofit/>
          </a:bodyPr>
          <a:lstStyle/>
          <a:p>
            <a:r>
              <a:rPr lang="en-IN" dirty="0"/>
              <a:t>Mini-batch stochastic gradient descent.</a:t>
            </a:r>
            <a:br>
              <a:rPr lang="en-IN" dirty="0"/>
            </a:br>
            <a:br>
              <a:rPr lang="en-IN" dirty="0"/>
            </a:br>
            <a:br>
              <a:rPr lang="en-IN" dirty="0"/>
            </a:br>
            <a:endParaRPr lang="en-IN" dirty="0"/>
          </a:p>
          <a:p>
            <a:r>
              <a:rPr lang="en-IN" dirty="0"/>
              <a:t>Variants - SGD with momentum and </a:t>
            </a:r>
            <a:r>
              <a:rPr lang="en-IN" dirty="0" err="1"/>
              <a:t>Nesterov</a:t>
            </a:r>
            <a:r>
              <a:rPr lang="en-IN" dirty="0"/>
              <a:t> momentum optimizers.</a:t>
            </a:r>
            <a:br>
              <a:rPr lang="en-IN" dirty="0"/>
            </a:br>
            <a:br>
              <a:rPr lang="en-IN" dirty="0"/>
            </a:br>
            <a:endParaRPr lang="en-IN" dirty="0"/>
          </a:p>
        </p:txBody>
      </p:sp>
      <p:pic>
        <p:nvPicPr>
          <p:cNvPr id="5" name="Picture 4">
            <a:extLst>
              <a:ext uri="{FF2B5EF4-FFF2-40B4-BE49-F238E27FC236}">
                <a16:creationId xmlns:a16="http://schemas.microsoft.com/office/drawing/2014/main" id="{2204C397-EA33-46D7-A75B-9A469D3D896D}"/>
              </a:ext>
            </a:extLst>
          </p:cNvPr>
          <p:cNvPicPr>
            <a:picLocks noChangeAspect="1"/>
          </p:cNvPicPr>
          <p:nvPr/>
        </p:nvPicPr>
        <p:blipFill>
          <a:blip r:embed="rId2"/>
          <a:stretch>
            <a:fillRect/>
          </a:stretch>
        </p:blipFill>
        <p:spPr>
          <a:xfrm>
            <a:off x="1663670" y="2711640"/>
            <a:ext cx="3354601" cy="509065"/>
          </a:xfrm>
          <a:prstGeom prst="rect">
            <a:avLst/>
          </a:prstGeom>
          <a:ln>
            <a:solidFill>
              <a:schemeClr val="tx1"/>
            </a:solidFill>
          </a:ln>
        </p:spPr>
      </p:pic>
      <p:pic>
        <p:nvPicPr>
          <p:cNvPr id="7" name="Picture 6" descr="Text&#10;&#10;Description automatically generated">
            <a:extLst>
              <a:ext uri="{FF2B5EF4-FFF2-40B4-BE49-F238E27FC236}">
                <a16:creationId xmlns:a16="http://schemas.microsoft.com/office/drawing/2014/main" id="{63A1D927-5BAE-454A-91CD-1157F30C72D0}"/>
              </a:ext>
            </a:extLst>
          </p:cNvPr>
          <p:cNvPicPr>
            <a:picLocks noChangeAspect="1"/>
          </p:cNvPicPr>
          <p:nvPr/>
        </p:nvPicPr>
        <p:blipFill rotWithShape="1">
          <a:blip r:embed="rId3"/>
          <a:srcRect r="6109"/>
          <a:stretch/>
        </p:blipFill>
        <p:spPr>
          <a:xfrm>
            <a:off x="463480" y="3220705"/>
            <a:ext cx="5469516" cy="1163519"/>
          </a:xfrm>
          <a:prstGeom prst="rect">
            <a:avLst/>
          </a:prstGeom>
          <a:ln>
            <a:solidFill>
              <a:schemeClr val="tx1"/>
            </a:solidFill>
          </a:ln>
        </p:spPr>
      </p:pic>
      <p:pic>
        <p:nvPicPr>
          <p:cNvPr id="6" name="Picture 5">
            <a:extLst>
              <a:ext uri="{FF2B5EF4-FFF2-40B4-BE49-F238E27FC236}">
                <a16:creationId xmlns:a16="http://schemas.microsoft.com/office/drawing/2014/main" id="{46DCEB38-607D-4B8D-A5D5-0ECBB8C2A56D}"/>
              </a:ext>
            </a:extLst>
          </p:cNvPr>
          <p:cNvPicPr>
            <a:picLocks noChangeAspect="1"/>
          </p:cNvPicPr>
          <p:nvPr/>
        </p:nvPicPr>
        <p:blipFill>
          <a:blip r:embed="rId4"/>
          <a:stretch>
            <a:fillRect/>
          </a:stretch>
        </p:blipFill>
        <p:spPr>
          <a:xfrm>
            <a:off x="7775532" y="3024476"/>
            <a:ext cx="2517478" cy="392458"/>
          </a:xfrm>
          <a:prstGeom prst="rect">
            <a:avLst/>
          </a:prstGeom>
          <a:ln>
            <a:solidFill>
              <a:schemeClr val="tx1"/>
            </a:solidFill>
          </a:ln>
        </p:spPr>
      </p:pic>
      <p:pic>
        <p:nvPicPr>
          <p:cNvPr id="12" name="Picture 11" descr="A picture containing text, watch&#10;&#10;Description automatically generated">
            <a:extLst>
              <a:ext uri="{FF2B5EF4-FFF2-40B4-BE49-F238E27FC236}">
                <a16:creationId xmlns:a16="http://schemas.microsoft.com/office/drawing/2014/main" id="{09293233-7403-425A-97A1-29EB65432427}"/>
              </a:ext>
            </a:extLst>
          </p:cNvPr>
          <p:cNvPicPr>
            <a:picLocks noChangeAspect="1"/>
          </p:cNvPicPr>
          <p:nvPr/>
        </p:nvPicPr>
        <p:blipFill>
          <a:blip r:embed="rId5"/>
          <a:stretch>
            <a:fillRect/>
          </a:stretch>
        </p:blipFill>
        <p:spPr>
          <a:xfrm>
            <a:off x="7185385" y="3435584"/>
            <a:ext cx="3768928" cy="716916"/>
          </a:xfrm>
          <a:prstGeom prst="rect">
            <a:avLst/>
          </a:prstGeom>
          <a:ln>
            <a:solidFill>
              <a:schemeClr val="tx1"/>
            </a:solidFill>
          </a:ln>
        </p:spPr>
      </p:pic>
      <p:pic>
        <p:nvPicPr>
          <p:cNvPr id="14" name="Picture 13" descr="A picture containing graphical user interface&#10;&#10;Description automatically generated">
            <a:extLst>
              <a:ext uri="{FF2B5EF4-FFF2-40B4-BE49-F238E27FC236}">
                <a16:creationId xmlns:a16="http://schemas.microsoft.com/office/drawing/2014/main" id="{648385DC-60D7-4873-8468-857F4516C3AF}"/>
              </a:ext>
            </a:extLst>
          </p:cNvPr>
          <p:cNvPicPr>
            <a:picLocks noChangeAspect="1"/>
          </p:cNvPicPr>
          <p:nvPr/>
        </p:nvPicPr>
        <p:blipFill rotWithShape="1">
          <a:blip r:embed="rId6"/>
          <a:srcRect r="65291"/>
          <a:stretch/>
        </p:blipFill>
        <p:spPr>
          <a:xfrm>
            <a:off x="6428401" y="5002402"/>
            <a:ext cx="2334599" cy="1080635"/>
          </a:xfrm>
          <a:prstGeom prst="rect">
            <a:avLst/>
          </a:prstGeom>
          <a:ln>
            <a:solidFill>
              <a:schemeClr val="tx1"/>
            </a:solidFill>
          </a:ln>
        </p:spPr>
      </p:pic>
      <p:pic>
        <p:nvPicPr>
          <p:cNvPr id="16" name="Picture 15" descr="A picture containing graphical user interface&#10;&#10;Description automatically generated">
            <a:extLst>
              <a:ext uri="{FF2B5EF4-FFF2-40B4-BE49-F238E27FC236}">
                <a16:creationId xmlns:a16="http://schemas.microsoft.com/office/drawing/2014/main" id="{1D85AD0F-8F76-46BC-B070-6F6CCED0F5A1}"/>
              </a:ext>
            </a:extLst>
          </p:cNvPr>
          <p:cNvPicPr>
            <a:picLocks noChangeAspect="1"/>
          </p:cNvPicPr>
          <p:nvPr/>
        </p:nvPicPr>
        <p:blipFill rotWithShape="1">
          <a:blip r:embed="rId6"/>
          <a:srcRect l="49465" r="2916"/>
          <a:stretch/>
        </p:blipFill>
        <p:spPr>
          <a:xfrm>
            <a:off x="8763000" y="5002403"/>
            <a:ext cx="3202963" cy="1080635"/>
          </a:xfrm>
          <a:prstGeom prst="rect">
            <a:avLst/>
          </a:prstGeom>
          <a:ln>
            <a:solidFill>
              <a:schemeClr val="tx1"/>
            </a:solidFill>
          </a:ln>
        </p:spPr>
      </p:pic>
    </p:spTree>
    <p:extLst>
      <p:ext uri="{BB962C8B-B14F-4D97-AF65-F5344CB8AC3E}">
        <p14:creationId xmlns:p14="http://schemas.microsoft.com/office/powerpoint/2010/main" val="1687176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CA52-FC6F-411F-A42B-B43314DDFE8C}"/>
              </a:ext>
            </a:extLst>
          </p:cNvPr>
          <p:cNvSpPr>
            <a:spLocks noGrp="1"/>
          </p:cNvSpPr>
          <p:nvPr>
            <p:ph type="title"/>
          </p:nvPr>
        </p:nvSpPr>
        <p:spPr/>
        <p:txBody>
          <a:bodyPr/>
          <a:lstStyle/>
          <a:p>
            <a:pPr algn="ctr"/>
            <a:r>
              <a:rPr lang="en-IN" dirty="0"/>
              <a:t>Setup - Dataset</a:t>
            </a:r>
          </a:p>
        </p:txBody>
      </p:sp>
      <p:pic>
        <p:nvPicPr>
          <p:cNvPr id="5" name="Content Placeholder 4" descr="Table&#10;&#10;Description automatically generated">
            <a:extLst>
              <a:ext uri="{FF2B5EF4-FFF2-40B4-BE49-F238E27FC236}">
                <a16:creationId xmlns:a16="http://schemas.microsoft.com/office/drawing/2014/main" id="{9F579973-08CA-4ACE-8C3D-03559A365834}"/>
              </a:ext>
            </a:extLst>
          </p:cNvPr>
          <p:cNvPicPr>
            <a:picLocks noGrp="1" noChangeAspect="1"/>
          </p:cNvPicPr>
          <p:nvPr>
            <p:ph idx="1"/>
          </p:nvPr>
        </p:nvPicPr>
        <p:blipFill rotWithShape="1">
          <a:blip r:embed="rId2"/>
          <a:srcRect l="1836" t="5667" r="1592" b="5761"/>
          <a:stretch/>
        </p:blipFill>
        <p:spPr>
          <a:xfrm>
            <a:off x="820220" y="2002559"/>
            <a:ext cx="10551559" cy="2527444"/>
          </a:xfrm>
        </p:spPr>
      </p:pic>
      <p:sp>
        <p:nvSpPr>
          <p:cNvPr id="3" name="TextBox 2">
            <a:extLst>
              <a:ext uri="{FF2B5EF4-FFF2-40B4-BE49-F238E27FC236}">
                <a16:creationId xmlns:a16="http://schemas.microsoft.com/office/drawing/2014/main" id="{909EF33C-C842-4A8A-8F04-C6BD89E82A5D}"/>
              </a:ext>
            </a:extLst>
          </p:cNvPr>
          <p:cNvSpPr txBox="1"/>
          <p:nvPr/>
        </p:nvSpPr>
        <p:spPr>
          <a:xfrm>
            <a:off x="801170" y="4810125"/>
            <a:ext cx="5247205" cy="369332"/>
          </a:xfrm>
          <a:prstGeom prst="rect">
            <a:avLst/>
          </a:prstGeom>
          <a:noFill/>
        </p:spPr>
        <p:txBody>
          <a:bodyPr wrap="square" rtlCol="0">
            <a:spAutoFit/>
          </a:bodyPr>
          <a:lstStyle/>
          <a:p>
            <a:r>
              <a:rPr lang="en-IN" dirty="0"/>
              <a:t>Size: Number of examples in the training set.</a:t>
            </a:r>
          </a:p>
        </p:txBody>
      </p:sp>
    </p:spTree>
    <p:extLst>
      <p:ext uri="{BB962C8B-B14F-4D97-AF65-F5344CB8AC3E}">
        <p14:creationId xmlns:p14="http://schemas.microsoft.com/office/powerpoint/2010/main" val="2512038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F8150-40C4-4BB5-933D-A7B530D72916}"/>
              </a:ext>
            </a:extLst>
          </p:cNvPr>
          <p:cNvSpPr>
            <a:spLocks noGrp="1"/>
          </p:cNvSpPr>
          <p:nvPr>
            <p:ph type="title"/>
          </p:nvPr>
        </p:nvSpPr>
        <p:spPr/>
        <p:txBody>
          <a:bodyPr/>
          <a:lstStyle/>
          <a:p>
            <a:pPr algn="ctr"/>
            <a:r>
              <a:rPr lang="en-IN" dirty="0"/>
              <a:t>Setup - Models</a:t>
            </a:r>
          </a:p>
        </p:txBody>
      </p:sp>
      <p:pic>
        <p:nvPicPr>
          <p:cNvPr id="5" name="Content Placeholder 4" descr="Table&#10;&#10;Description automatically generated">
            <a:extLst>
              <a:ext uri="{FF2B5EF4-FFF2-40B4-BE49-F238E27FC236}">
                <a16:creationId xmlns:a16="http://schemas.microsoft.com/office/drawing/2014/main" id="{B314B759-AA51-4C62-BA9B-1047B3E8C3DA}"/>
              </a:ext>
            </a:extLst>
          </p:cNvPr>
          <p:cNvPicPr>
            <a:picLocks noGrp="1" noChangeAspect="1"/>
          </p:cNvPicPr>
          <p:nvPr>
            <p:ph idx="1"/>
          </p:nvPr>
        </p:nvPicPr>
        <p:blipFill rotWithShape="1">
          <a:blip r:embed="rId2"/>
          <a:srcRect l="904" t="4282" r="2315" b="2112"/>
          <a:stretch/>
        </p:blipFill>
        <p:spPr>
          <a:xfrm>
            <a:off x="1458455" y="1913173"/>
            <a:ext cx="9041734" cy="4169128"/>
          </a:xfrm>
        </p:spPr>
      </p:pic>
    </p:spTree>
    <p:extLst>
      <p:ext uri="{BB962C8B-B14F-4D97-AF65-F5344CB8AC3E}">
        <p14:creationId xmlns:p14="http://schemas.microsoft.com/office/powerpoint/2010/main" val="3335575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C95E-83DE-4BAC-AB41-BB439F3AB8CF}"/>
              </a:ext>
            </a:extLst>
          </p:cNvPr>
          <p:cNvSpPr>
            <a:spLocks noGrp="1"/>
          </p:cNvSpPr>
          <p:nvPr>
            <p:ph type="title"/>
          </p:nvPr>
        </p:nvSpPr>
        <p:spPr/>
        <p:txBody>
          <a:bodyPr/>
          <a:lstStyle/>
          <a:p>
            <a:pPr algn="ctr"/>
            <a:r>
              <a:rPr lang="en-IN" dirty="0"/>
              <a:t>Experiments and Results</a:t>
            </a:r>
          </a:p>
        </p:txBody>
      </p:sp>
      <p:sp>
        <p:nvSpPr>
          <p:cNvPr id="3" name="Content Placeholder 2">
            <a:extLst>
              <a:ext uri="{FF2B5EF4-FFF2-40B4-BE49-F238E27FC236}">
                <a16:creationId xmlns:a16="http://schemas.microsoft.com/office/drawing/2014/main" id="{DF6870A2-DF5D-4FD7-82AB-5B7A3CF1E1B5}"/>
              </a:ext>
            </a:extLst>
          </p:cNvPr>
          <p:cNvSpPr>
            <a:spLocks noGrp="1"/>
          </p:cNvSpPr>
          <p:nvPr>
            <p:ph idx="1"/>
          </p:nvPr>
        </p:nvSpPr>
        <p:spPr>
          <a:xfrm>
            <a:off x="1130270" y="2171769"/>
            <a:ext cx="10099705" cy="3486082"/>
          </a:xfrm>
        </p:spPr>
        <p:txBody>
          <a:bodyPr>
            <a:normAutofit/>
          </a:bodyPr>
          <a:lstStyle/>
          <a:p>
            <a:r>
              <a:rPr lang="en-IN" dirty="0"/>
              <a:t>Measure the number of steps needed to first reach a desired out-of-sample error, or steps to result.</a:t>
            </a:r>
            <a:br>
              <a:rPr lang="en-IN" dirty="0"/>
            </a:br>
            <a:endParaRPr lang="en-IN" dirty="0"/>
          </a:p>
          <a:p>
            <a:r>
              <a:rPr lang="en-IN" dirty="0"/>
              <a:t>As the batch size grows, there is an initial period of perfect scaling, where the steps needed to achieve the error goal halves for each doubling of the batch size. This is followed by a region of diminishing returns that eventually leads to a regime of maximal data parallelism where additional parallelism provides no further benefit.</a:t>
            </a:r>
          </a:p>
        </p:txBody>
      </p:sp>
    </p:spTree>
    <p:extLst>
      <p:ext uri="{BB962C8B-B14F-4D97-AF65-F5344CB8AC3E}">
        <p14:creationId xmlns:p14="http://schemas.microsoft.com/office/powerpoint/2010/main" val="3755087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with medium confidence">
            <a:extLst>
              <a:ext uri="{FF2B5EF4-FFF2-40B4-BE49-F238E27FC236}">
                <a16:creationId xmlns:a16="http://schemas.microsoft.com/office/drawing/2014/main" id="{F0BF27DC-6A18-448D-B9A1-584CEE96C2B8}"/>
              </a:ext>
            </a:extLst>
          </p:cNvPr>
          <p:cNvPicPr>
            <a:picLocks noGrp="1" noChangeAspect="1"/>
          </p:cNvPicPr>
          <p:nvPr>
            <p:ph idx="1"/>
          </p:nvPr>
        </p:nvPicPr>
        <p:blipFill rotWithShape="1">
          <a:blip r:embed="rId2"/>
          <a:srcRect b="33328"/>
          <a:stretch/>
        </p:blipFill>
        <p:spPr>
          <a:xfrm>
            <a:off x="1743075" y="858159"/>
            <a:ext cx="8534400" cy="5255981"/>
          </a:xfrm>
        </p:spPr>
      </p:pic>
    </p:spTree>
    <p:extLst>
      <p:ext uri="{BB962C8B-B14F-4D97-AF65-F5344CB8AC3E}">
        <p14:creationId xmlns:p14="http://schemas.microsoft.com/office/powerpoint/2010/main" val="63711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7AE0-BA44-4C52-BE86-55EF73AAD5EF}"/>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9E129B11-219F-4551-A6E8-7EDC88D52FBA}"/>
              </a:ext>
            </a:extLst>
          </p:cNvPr>
          <p:cNvSpPr>
            <a:spLocks noGrp="1"/>
          </p:cNvSpPr>
          <p:nvPr>
            <p:ph idx="1"/>
          </p:nvPr>
        </p:nvSpPr>
        <p:spPr>
          <a:xfrm>
            <a:off x="685801" y="1685993"/>
            <a:ext cx="11096624" cy="4371907"/>
          </a:xfrm>
        </p:spPr>
        <p:txBody>
          <a:bodyPr>
            <a:normAutofit/>
          </a:bodyPr>
          <a:lstStyle/>
          <a:p>
            <a:r>
              <a:rPr lang="en-IN" dirty="0"/>
              <a:t>In machine learning, a hyperparameter is a parameter whose value is used to control the learning process. By contrast, the values of other parameters, such as weights, are derived via training.</a:t>
            </a:r>
            <a:br>
              <a:rPr lang="en-IN" dirty="0"/>
            </a:br>
            <a:endParaRPr lang="en-IN" dirty="0"/>
          </a:p>
          <a:p>
            <a:r>
              <a:rPr lang="en-IN" dirty="0"/>
              <a:t>Can be roughly divided into:</a:t>
            </a:r>
            <a:br>
              <a:rPr lang="en-IN" dirty="0"/>
            </a:br>
            <a:br>
              <a:rPr lang="en-IN" dirty="0"/>
            </a:br>
            <a:r>
              <a:rPr lang="en-IN" u="sng" dirty="0"/>
              <a:t>Optimization Hyperparameters</a:t>
            </a:r>
            <a:r>
              <a:rPr lang="en-IN" dirty="0"/>
              <a:t>:  Learning rate, Mini-Batch Size, Number of Epoch.</a:t>
            </a:r>
            <a:br>
              <a:rPr lang="en-IN" dirty="0"/>
            </a:br>
            <a:r>
              <a:rPr lang="en-IN" u="sng" dirty="0"/>
              <a:t>Model Hyperparameters</a:t>
            </a:r>
            <a:r>
              <a:rPr lang="en-IN" dirty="0"/>
              <a:t>:  Number of hidden units, Number of layers.</a:t>
            </a:r>
            <a:br>
              <a:rPr lang="en-IN" dirty="0"/>
            </a:br>
            <a:endParaRPr lang="en-IN" dirty="0"/>
          </a:p>
          <a:p>
            <a:r>
              <a:rPr lang="en-IN" dirty="0"/>
              <a:t>Heuristics:  Manual Search, Grid Search, Random Search, Bayesian Optimisation.</a:t>
            </a:r>
          </a:p>
        </p:txBody>
      </p:sp>
    </p:spTree>
    <p:extLst>
      <p:ext uri="{BB962C8B-B14F-4D97-AF65-F5344CB8AC3E}">
        <p14:creationId xmlns:p14="http://schemas.microsoft.com/office/powerpoint/2010/main" val="2146780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4670-C492-4F4E-A25A-195D4EA49E4A}"/>
              </a:ext>
            </a:extLst>
          </p:cNvPr>
          <p:cNvSpPr>
            <a:spLocks noGrp="1"/>
          </p:cNvSpPr>
          <p:nvPr>
            <p:ph type="title"/>
          </p:nvPr>
        </p:nvSpPr>
        <p:spPr/>
        <p:txBody>
          <a:bodyPr/>
          <a:lstStyle/>
          <a:p>
            <a:pPr algn="ctr"/>
            <a:r>
              <a:rPr lang="en-IN" dirty="0"/>
              <a:t>Experiments and Results</a:t>
            </a:r>
          </a:p>
        </p:txBody>
      </p:sp>
      <p:sp>
        <p:nvSpPr>
          <p:cNvPr id="3" name="Content Placeholder 2">
            <a:extLst>
              <a:ext uri="{FF2B5EF4-FFF2-40B4-BE49-F238E27FC236}">
                <a16:creationId xmlns:a16="http://schemas.microsoft.com/office/drawing/2014/main" id="{B44976B5-6784-419E-92EB-4476D13A6204}"/>
              </a:ext>
            </a:extLst>
          </p:cNvPr>
          <p:cNvSpPr>
            <a:spLocks noGrp="1"/>
          </p:cNvSpPr>
          <p:nvPr>
            <p:ph sz="half" idx="1"/>
          </p:nvPr>
        </p:nvSpPr>
        <p:spPr>
          <a:xfrm>
            <a:off x="402448" y="1698896"/>
            <a:ext cx="5355218" cy="3293852"/>
          </a:xfrm>
        </p:spPr>
        <p:txBody>
          <a:bodyPr/>
          <a:lstStyle/>
          <a:p>
            <a:r>
              <a:rPr lang="en-IN" dirty="0"/>
              <a:t>Varying the error goal only vertically shifts the steps-to-result curve. </a:t>
            </a:r>
            <a:br>
              <a:rPr lang="en-IN" dirty="0"/>
            </a:br>
            <a:br>
              <a:rPr lang="en-IN" dirty="0"/>
            </a:br>
            <a:br>
              <a:rPr lang="en-IN" dirty="0"/>
            </a:br>
            <a:br>
              <a:rPr lang="en-IN" dirty="0"/>
            </a:br>
            <a:endParaRPr lang="en-IN" dirty="0"/>
          </a:p>
        </p:txBody>
      </p:sp>
      <p:sp>
        <p:nvSpPr>
          <p:cNvPr id="8" name="Content Placeholder 7">
            <a:extLst>
              <a:ext uri="{FF2B5EF4-FFF2-40B4-BE49-F238E27FC236}">
                <a16:creationId xmlns:a16="http://schemas.microsoft.com/office/drawing/2014/main" id="{44F2AA48-AD40-4022-8452-98360560C7E6}"/>
              </a:ext>
            </a:extLst>
          </p:cNvPr>
          <p:cNvSpPr>
            <a:spLocks noGrp="1"/>
          </p:cNvSpPr>
          <p:nvPr>
            <p:ph sz="half" idx="2"/>
          </p:nvPr>
        </p:nvSpPr>
        <p:spPr>
          <a:xfrm>
            <a:off x="6096000" y="1698896"/>
            <a:ext cx="5534419" cy="3287094"/>
          </a:xfrm>
        </p:spPr>
        <p:txBody>
          <a:bodyPr/>
          <a:lstStyle/>
          <a:p>
            <a:r>
              <a:rPr lang="en-IN" dirty="0"/>
              <a:t>Steps to result on the training set is almost the same as on the validation set.</a:t>
            </a:r>
          </a:p>
        </p:txBody>
      </p:sp>
      <p:pic>
        <p:nvPicPr>
          <p:cNvPr id="7" name="Picture 6" descr="Chart&#10;&#10;Description automatically generated">
            <a:extLst>
              <a:ext uri="{FF2B5EF4-FFF2-40B4-BE49-F238E27FC236}">
                <a16:creationId xmlns:a16="http://schemas.microsoft.com/office/drawing/2014/main" id="{F61FE9FF-1E64-4EC0-AA09-F586988FC3F6}"/>
              </a:ext>
            </a:extLst>
          </p:cNvPr>
          <p:cNvPicPr>
            <a:picLocks noChangeAspect="1"/>
          </p:cNvPicPr>
          <p:nvPr/>
        </p:nvPicPr>
        <p:blipFill rotWithShape="1">
          <a:blip r:embed="rId2"/>
          <a:srcRect r="66251"/>
          <a:stretch/>
        </p:blipFill>
        <p:spPr>
          <a:xfrm>
            <a:off x="561581" y="2702186"/>
            <a:ext cx="4560764" cy="4017629"/>
          </a:xfrm>
          <a:prstGeom prst="rect">
            <a:avLst/>
          </a:prstGeom>
          <a:ln>
            <a:solidFill>
              <a:schemeClr val="tx1"/>
            </a:solidFill>
          </a:ln>
        </p:spPr>
      </p:pic>
      <p:pic>
        <p:nvPicPr>
          <p:cNvPr id="9" name="Picture 8" descr="Chart, line chart&#10;&#10;Description automatically generated">
            <a:extLst>
              <a:ext uri="{FF2B5EF4-FFF2-40B4-BE49-F238E27FC236}">
                <a16:creationId xmlns:a16="http://schemas.microsoft.com/office/drawing/2014/main" id="{FB6A21FE-9B52-462C-8463-816BC682463E}"/>
              </a:ext>
            </a:extLst>
          </p:cNvPr>
          <p:cNvPicPr>
            <a:picLocks noChangeAspect="1"/>
          </p:cNvPicPr>
          <p:nvPr/>
        </p:nvPicPr>
        <p:blipFill rotWithShape="1">
          <a:blip r:embed="rId3"/>
          <a:srcRect l="1398" t="3196" r="66041" b="2980"/>
          <a:stretch/>
        </p:blipFill>
        <p:spPr>
          <a:xfrm>
            <a:off x="6981824" y="2702186"/>
            <a:ext cx="4505326" cy="4017629"/>
          </a:xfrm>
          <a:prstGeom prst="rect">
            <a:avLst/>
          </a:prstGeom>
          <a:ln>
            <a:solidFill>
              <a:schemeClr val="tx1"/>
            </a:solidFill>
          </a:ln>
        </p:spPr>
      </p:pic>
    </p:spTree>
    <p:extLst>
      <p:ext uri="{BB962C8B-B14F-4D97-AF65-F5344CB8AC3E}">
        <p14:creationId xmlns:p14="http://schemas.microsoft.com/office/powerpoint/2010/main" val="3411645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C1C9-8FBC-40F3-99D2-1817E3FD3F00}"/>
              </a:ext>
            </a:extLst>
          </p:cNvPr>
          <p:cNvSpPr>
            <a:spLocks noGrp="1"/>
          </p:cNvSpPr>
          <p:nvPr>
            <p:ph type="title"/>
          </p:nvPr>
        </p:nvSpPr>
        <p:spPr/>
        <p:txBody>
          <a:bodyPr/>
          <a:lstStyle/>
          <a:p>
            <a:pPr algn="ctr"/>
            <a:r>
              <a:rPr lang="en-IN" dirty="0"/>
              <a:t>Experiments and Results</a:t>
            </a:r>
          </a:p>
        </p:txBody>
      </p:sp>
      <p:sp>
        <p:nvSpPr>
          <p:cNvPr id="3" name="Content Placeholder 2">
            <a:extLst>
              <a:ext uri="{FF2B5EF4-FFF2-40B4-BE49-F238E27FC236}">
                <a16:creationId xmlns:a16="http://schemas.microsoft.com/office/drawing/2014/main" id="{161B9F95-ED55-48CB-8F17-35889E82294C}"/>
              </a:ext>
            </a:extLst>
          </p:cNvPr>
          <p:cNvSpPr>
            <a:spLocks noGrp="1"/>
          </p:cNvSpPr>
          <p:nvPr>
            <p:ph idx="1"/>
          </p:nvPr>
        </p:nvSpPr>
        <p:spPr>
          <a:xfrm>
            <a:off x="1130269" y="1719706"/>
            <a:ext cx="9603275" cy="880619"/>
          </a:xfrm>
        </p:spPr>
        <p:txBody>
          <a:bodyPr/>
          <a:lstStyle/>
          <a:p>
            <a:r>
              <a:rPr lang="en-IN" dirty="0"/>
              <a:t>Some models can exploit much larger batch sizes than others. Tested by different model architectures on the same data set and optimizer.</a:t>
            </a:r>
          </a:p>
        </p:txBody>
      </p:sp>
      <p:pic>
        <p:nvPicPr>
          <p:cNvPr id="5" name="Picture 4">
            <a:extLst>
              <a:ext uri="{FF2B5EF4-FFF2-40B4-BE49-F238E27FC236}">
                <a16:creationId xmlns:a16="http://schemas.microsoft.com/office/drawing/2014/main" id="{126E270E-7EE5-4BCB-AE3B-18C7771C52A6}"/>
              </a:ext>
            </a:extLst>
          </p:cNvPr>
          <p:cNvPicPr>
            <a:picLocks noChangeAspect="1"/>
          </p:cNvPicPr>
          <p:nvPr/>
        </p:nvPicPr>
        <p:blipFill rotWithShape="1">
          <a:blip r:embed="rId2"/>
          <a:srcRect b="50000"/>
          <a:stretch/>
        </p:blipFill>
        <p:spPr>
          <a:xfrm>
            <a:off x="1973254" y="2600325"/>
            <a:ext cx="8245491" cy="3525248"/>
          </a:xfrm>
          <a:prstGeom prst="rect">
            <a:avLst/>
          </a:prstGeom>
          <a:ln>
            <a:solidFill>
              <a:schemeClr val="tx1"/>
            </a:solidFill>
          </a:ln>
        </p:spPr>
      </p:pic>
    </p:spTree>
    <p:extLst>
      <p:ext uri="{BB962C8B-B14F-4D97-AF65-F5344CB8AC3E}">
        <p14:creationId xmlns:p14="http://schemas.microsoft.com/office/powerpoint/2010/main" val="3835588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E9303-0916-4B90-8F83-C15FA4513298}"/>
              </a:ext>
            </a:extLst>
          </p:cNvPr>
          <p:cNvSpPr>
            <a:spLocks noGrp="1"/>
          </p:cNvSpPr>
          <p:nvPr>
            <p:ph type="title"/>
          </p:nvPr>
        </p:nvSpPr>
        <p:spPr/>
        <p:txBody>
          <a:bodyPr/>
          <a:lstStyle/>
          <a:p>
            <a:pPr algn="ctr"/>
            <a:r>
              <a:rPr lang="en-IN" dirty="0"/>
              <a:t>Experiments and Results</a:t>
            </a:r>
          </a:p>
        </p:txBody>
      </p:sp>
      <p:sp>
        <p:nvSpPr>
          <p:cNvPr id="3" name="Content Placeholder 2">
            <a:extLst>
              <a:ext uri="{FF2B5EF4-FFF2-40B4-BE49-F238E27FC236}">
                <a16:creationId xmlns:a16="http://schemas.microsoft.com/office/drawing/2014/main" id="{AF417578-E8F9-47A3-A76F-84FBE896151E}"/>
              </a:ext>
            </a:extLst>
          </p:cNvPr>
          <p:cNvSpPr>
            <a:spLocks noGrp="1"/>
          </p:cNvSpPr>
          <p:nvPr>
            <p:ph idx="1"/>
          </p:nvPr>
        </p:nvSpPr>
        <p:spPr>
          <a:xfrm>
            <a:off x="1130270" y="1778359"/>
            <a:ext cx="9603275" cy="1552506"/>
          </a:xfrm>
        </p:spPr>
        <p:txBody>
          <a:bodyPr/>
          <a:lstStyle/>
          <a:p>
            <a:r>
              <a:rPr lang="en-IN" dirty="0"/>
              <a:t>Momentum extends perfect scaling to larger batch sizes, but matches plain SGD at small batch sizes. Hence, the optimizers with momentum are able to reduce the steps to result for larger batch sizes.</a:t>
            </a:r>
          </a:p>
        </p:txBody>
      </p:sp>
      <p:pic>
        <p:nvPicPr>
          <p:cNvPr id="5" name="Picture 4" descr="Chart, scatter chart&#10;&#10;Description automatically generated">
            <a:extLst>
              <a:ext uri="{FF2B5EF4-FFF2-40B4-BE49-F238E27FC236}">
                <a16:creationId xmlns:a16="http://schemas.microsoft.com/office/drawing/2014/main" id="{0D2C778E-F888-4C9A-B3D8-0AC6D00C21F2}"/>
              </a:ext>
            </a:extLst>
          </p:cNvPr>
          <p:cNvPicPr>
            <a:picLocks noChangeAspect="1"/>
          </p:cNvPicPr>
          <p:nvPr/>
        </p:nvPicPr>
        <p:blipFill>
          <a:blip r:embed="rId2"/>
          <a:stretch>
            <a:fillRect/>
          </a:stretch>
        </p:blipFill>
        <p:spPr>
          <a:xfrm>
            <a:off x="1324967" y="3204730"/>
            <a:ext cx="9213880" cy="2918085"/>
          </a:xfrm>
          <a:prstGeom prst="rect">
            <a:avLst/>
          </a:prstGeom>
          <a:ln>
            <a:solidFill>
              <a:schemeClr val="tx1"/>
            </a:solidFill>
          </a:ln>
        </p:spPr>
      </p:pic>
    </p:spTree>
    <p:extLst>
      <p:ext uri="{BB962C8B-B14F-4D97-AF65-F5344CB8AC3E}">
        <p14:creationId xmlns:p14="http://schemas.microsoft.com/office/powerpoint/2010/main" val="4009121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EF35-FEEA-4133-A400-2197A3BC8434}"/>
              </a:ext>
            </a:extLst>
          </p:cNvPr>
          <p:cNvSpPr>
            <a:spLocks noGrp="1"/>
          </p:cNvSpPr>
          <p:nvPr>
            <p:ph type="title"/>
          </p:nvPr>
        </p:nvSpPr>
        <p:spPr/>
        <p:txBody>
          <a:bodyPr/>
          <a:lstStyle/>
          <a:p>
            <a:pPr algn="ctr"/>
            <a:r>
              <a:rPr lang="en-IN" dirty="0"/>
              <a:t>Experiments and Results</a:t>
            </a:r>
          </a:p>
        </p:txBody>
      </p:sp>
      <p:sp>
        <p:nvSpPr>
          <p:cNvPr id="3" name="Content Placeholder 2">
            <a:extLst>
              <a:ext uri="{FF2B5EF4-FFF2-40B4-BE49-F238E27FC236}">
                <a16:creationId xmlns:a16="http://schemas.microsoft.com/office/drawing/2014/main" id="{C102FAC5-237C-40F3-BF0E-BE2E2073DF9D}"/>
              </a:ext>
            </a:extLst>
          </p:cNvPr>
          <p:cNvSpPr>
            <a:spLocks noGrp="1"/>
          </p:cNvSpPr>
          <p:nvPr>
            <p:ph sz="half" idx="1"/>
          </p:nvPr>
        </p:nvSpPr>
        <p:spPr>
          <a:xfrm>
            <a:off x="5838825" y="1701732"/>
            <a:ext cx="6353175" cy="3293852"/>
          </a:xfrm>
        </p:spPr>
        <p:txBody>
          <a:bodyPr/>
          <a:lstStyle/>
          <a:p>
            <a:r>
              <a:rPr lang="en-IN" dirty="0"/>
              <a:t>Optimal effective learning rates do not always follow linear or square root scaling heuristics.</a:t>
            </a:r>
          </a:p>
        </p:txBody>
      </p:sp>
      <p:sp>
        <p:nvSpPr>
          <p:cNvPr id="6" name="Content Placeholder 5">
            <a:extLst>
              <a:ext uri="{FF2B5EF4-FFF2-40B4-BE49-F238E27FC236}">
                <a16:creationId xmlns:a16="http://schemas.microsoft.com/office/drawing/2014/main" id="{B50539AF-DBC4-4C84-89B4-59FBB68703DA}"/>
              </a:ext>
            </a:extLst>
          </p:cNvPr>
          <p:cNvSpPr>
            <a:spLocks noGrp="1"/>
          </p:cNvSpPr>
          <p:nvPr>
            <p:ph sz="half" idx="2"/>
          </p:nvPr>
        </p:nvSpPr>
        <p:spPr>
          <a:xfrm>
            <a:off x="440162" y="1698489"/>
            <a:ext cx="5105400" cy="3779017"/>
          </a:xfrm>
        </p:spPr>
        <p:txBody>
          <a:bodyPr/>
          <a:lstStyle/>
          <a:p>
            <a:r>
              <a:rPr lang="en-IN" dirty="0"/>
              <a:t>The data set somewhat influences the maximum useful batch size.</a:t>
            </a:r>
          </a:p>
          <a:p>
            <a:endParaRPr lang="en-IN" dirty="0"/>
          </a:p>
        </p:txBody>
      </p:sp>
      <p:pic>
        <p:nvPicPr>
          <p:cNvPr id="5" name="Picture 4" descr="Diagram&#10;&#10;Description automatically generated">
            <a:extLst>
              <a:ext uri="{FF2B5EF4-FFF2-40B4-BE49-F238E27FC236}">
                <a16:creationId xmlns:a16="http://schemas.microsoft.com/office/drawing/2014/main" id="{16544735-A11A-43D7-92B1-FC0087FC0525}"/>
              </a:ext>
            </a:extLst>
          </p:cNvPr>
          <p:cNvPicPr>
            <a:picLocks noChangeAspect="1"/>
          </p:cNvPicPr>
          <p:nvPr/>
        </p:nvPicPr>
        <p:blipFill rotWithShape="1">
          <a:blip r:embed="rId2"/>
          <a:srcRect l="27596" t="42675" r="58290" b="33601"/>
          <a:stretch/>
        </p:blipFill>
        <p:spPr>
          <a:xfrm>
            <a:off x="7000875" y="2678608"/>
            <a:ext cx="4302392" cy="4067598"/>
          </a:xfrm>
          <a:prstGeom prst="rect">
            <a:avLst/>
          </a:prstGeom>
          <a:ln>
            <a:solidFill>
              <a:schemeClr val="tx1"/>
            </a:solidFill>
          </a:ln>
        </p:spPr>
      </p:pic>
      <p:pic>
        <p:nvPicPr>
          <p:cNvPr id="7" name="Picture 6" descr="Chart, line chart&#10;&#10;Description automatically generated">
            <a:extLst>
              <a:ext uri="{FF2B5EF4-FFF2-40B4-BE49-F238E27FC236}">
                <a16:creationId xmlns:a16="http://schemas.microsoft.com/office/drawing/2014/main" id="{2B96A2C2-7570-4F89-B570-E957E31373D3}"/>
              </a:ext>
            </a:extLst>
          </p:cNvPr>
          <p:cNvPicPr>
            <a:picLocks noChangeAspect="1"/>
          </p:cNvPicPr>
          <p:nvPr/>
        </p:nvPicPr>
        <p:blipFill rotWithShape="1">
          <a:blip r:embed="rId3"/>
          <a:srcRect l="1166" t="6202" r="66711"/>
          <a:stretch/>
        </p:blipFill>
        <p:spPr>
          <a:xfrm>
            <a:off x="624893" y="2678608"/>
            <a:ext cx="4486275" cy="4067598"/>
          </a:xfrm>
          <a:prstGeom prst="rect">
            <a:avLst/>
          </a:prstGeom>
          <a:ln>
            <a:solidFill>
              <a:schemeClr val="tx1"/>
            </a:solidFill>
          </a:ln>
        </p:spPr>
      </p:pic>
    </p:spTree>
    <p:extLst>
      <p:ext uri="{BB962C8B-B14F-4D97-AF65-F5344CB8AC3E}">
        <p14:creationId xmlns:p14="http://schemas.microsoft.com/office/powerpoint/2010/main" val="4248537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5E8D-5D17-46CA-A04E-0ADBD96B75E1}"/>
              </a:ext>
            </a:extLst>
          </p:cNvPr>
          <p:cNvSpPr>
            <a:spLocks noGrp="1"/>
          </p:cNvSpPr>
          <p:nvPr>
            <p:ph type="title"/>
          </p:nvPr>
        </p:nvSpPr>
        <p:spPr/>
        <p:txBody>
          <a:bodyPr/>
          <a:lstStyle/>
          <a:p>
            <a:pPr algn="ctr"/>
            <a:r>
              <a:rPr lang="en-IN" dirty="0"/>
              <a:t>Experiments and Results</a:t>
            </a:r>
          </a:p>
        </p:txBody>
      </p:sp>
      <p:sp>
        <p:nvSpPr>
          <p:cNvPr id="3" name="Content Placeholder 2">
            <a:extLst>
              <a:ext uri="{FF2B5EF4-FFF2-40B4-BE49-F238E27FC236}">
                <a16:creationId xmlns:a16="http://schemas.microsoft.com/office/drawing/2014/main" id="{DA42119F-6E21-498A-8481-46AC4E80EDE9}"/>
              </a:ext>
            </a:extLst>
          </p:cNvPr>
          <p:cNvSpPr>
            <a:spLocks noGrp="1"/>
          </p:cNvSpPr>
          <p:nvPr>
            <p:ph idx="1"/>
          </p:nvPr>
        </p:nvSpPr>
        <p:spPr>
          <a:xfrm>
            <a:off x="1130269" y="1714569"/>
            <a:ext cx="9603275" cy="3294576"/>
          </a:xfrm>
        </p:spPr>
        <p:txBody>
          <a:bodyPr/>
          <a:lstStyle/>
          <a:p>
            <a:r>
              <a:rPr lang="en-IN" dirty="0"/>
              <a:t>Regularization can be more helpful at some batch sizes than others.</a:t>
            </a:r>
          </a:p>
        </p:txBody>
      </p:sp>
      <p:pic>
        <p:nvPicPr>
          <p:cNvPr id="5" name="Picture 4" descr="Graphical user interface&#10;&#10;Description automatically generated">
            <a:extLst>
              <a:ext uri="{FF2B5EF4-FFF2-40B4-BE49-F238E27FC236}">
                <a16:creationId xmlns:a16="http://schemas.microsoft.com/office/drawing/2014/main" id="{345B7256-3118-4A92-9115-A679C93867E8}"/>
              </a:ext>
            </a:extLst>
          </p:cNvPr>
          <p:cNvPicPr>
            <a:picLocks noChangeAspect="1"/>
          </p:cNvPicPr>
          <p:nvPr/>
        </p:nvPicPr>
        <p:blipFill rotWithShape="1">
          <a:blip r:embed="rId2"/>
          <a:srcRect l="26171" t="33751" r="27753" b="29305"/>
          <a:stretch/>
        </p:blipFill>
        <p:spPr>
          <a:xfrm>
            <a:off x="1686490" y="2552699"/>
            <a:ext cx="8657660" cy="3904798"/>
          </a:xfrm>
          <a:prstGeom prst="rect">
            <a:avLst/>
          </a:prstGeom>
          <a:ln>
            <a:solidFill>
              <a:schemeClr val="tx1"/>
            </a:solidFill>
          </a:ln>
        </p:spPr>
      </p:pic>
    </p:spTree>
    <p:extLst>
      <p:ext uri="{BB962C8B-B14F-4D97-AF65-F5344CB8AC3E}">
        <p14:creationId xmlns:p14="http://schemas.microsoft.com/office/powerpoint/2010/main" val="1854180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8690AC4-C9C4-4944-A98C-B1D32992D6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a:extLst>
              <a:ext uri="{FF2B5EF4-FFF2-40B4-BE49-F238E27FC236}">
                <a16:creationId xmlns:a16="http://schemas.microsoft.com/office/drawing/2014/main" id="{86F828BE-4D4E-43F9-AC35-0209B5190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0BAB604-20D4-431F-ADD8-754BB7992A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049F9C0-FA09-470E-83AC-F293C347ED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9" name="Rectangle 18">
            <a:extLst>
              <a:ext uri="{FF2B5EF4-FFF2-40B4-BE49-F238E27FC236}">
                <a16:creationId xmlns:a16="http://schemas.microsoft.com/office/drawing/2014/main" id="{D201B58D-2588-49F3-8D14-977F8751B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44232A0-47B2-482E-96A4-B330D3253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0E863-1A40-4FA1-8A8A-457BFFD35A58}"/>
              </a:ext>
            </a:extLst>
          </p:cNvPr>
          <p:cNvSpPr>
            <a:spLocks noGrp="1"/>
          </p:cNvSpPr>
          <p:nvPr>
            <p:ph type="title"/>
          </p:nvPr>
        </p:nvSpPr>
        <p:spPr>
          <a:xfrm>
            <a:off x="1121029" y="957221"/>
            <a:ext cx="5864018" cy="1049235"/>
          </a:xfrm>
        </p:spPr>
        <p:txBody>
          <a:bodyPr vert="horz" lIns="91440" tIns="45720" rIns="91440" bIns="45720" rtlCol="0" anchor="t">
            <a:normAutofit/>
          </a:bodyPr>
          <a:lstStyle/>
          <a:p>
            <a:r>
              <a:rPr lang="en-US"/>
              <a:t>Experiments and Results</a:t>
            </a:r>
          </a:p>
        </p:txBody>
      </p:sp>
      <p:pic>
        <p:nvPicPr>
          <p:cNvPr id="23" name="Picture 22">
            <a:extLst>
              <a:ext uri="{FF2B5EF4-FFF2-40B4-BE49-F238E27FC236}">
                <a16:creationId xmlns:a16="http://schemas.microsoft.com/office/drawing/2014/main" id="{F75FFF58-B9EC-4A30-8F41-BF96085CFC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
        <p:nvSpPr>
          <p:cNvPr id="3" name="Content Placeholder 2">
            <a:extLst>
              <a:ext uri="{FF2B5EF4-FFF2-40B4-BE49-F238E27FC236}">
                <a16:creationId xmlns:a16="http://schemas.microsoft.com/office/drawing/2014/main" id="{DEAA6891-1884-4BC7-A01A-1F3A7EECAF55}"/>
              </a:ext>
            </a:extLst>
          </p:cNvPr>
          <p:cNvSpPr>
            <a:spLocks noGrp="1"/>
          </p:cNvSpPr>
          <p:nvPr>
            <p:ph sz="half" idx="1"/>
          </p:nvPr>
        </p:nvSpPr>
        <p:spPr>
          <a:xfrm>
            <a:off x="228601" y="1984147"/>
            <a:ext cx="7312514" cy="3916632"/>
          </a:xfrm>
        </p:spPr>
        <p:txBody>
          <a:bodyPr vert="horz" lIns="91440" tIns="45720" rIns="91440" bIns="45720" rtlCol="0" anchor="t">
            <a:normAutofit/>
          </a:bodyPr>
          <a:lstStyle/>
          <a:p>
            <a:pPr>
              <a:lnSpc>
                <a:spcPct val="110000"/>
              </a:lnSpc>
            </a:pPr>
            <a:r>
              <a:rPr lang="en-US" dirty="0"/>
              <a:t>Validation error depends on compute budget more than batch size. Step budgets favor large batch sizes, while epoch budgets favor small batch sizes. </a:t>
            </a:r>
            <a:br>
              <a:rPr lang="en-US" dirty="0"/>
            </a:br>
            <a:br>
              <a:rPr lang="en-US" dirty="0"/>
            </a:br>
            <a:endParaRPr lang="en-US" dirty="0"/>
          </a:p>
          <a:p>
            <a:pPr>
              <a:lnSpc>
                <a:spcPct val="110000"/>
              </a:lnSpc>
            </a:pPr>
            <a:r>
              <a:rPr lang="en-US" dirty="0"/>
              <a:t>This observation is likely to be explained by the fact that for a fixed number of training steps, larger batch sizes train on more data, while for a fixed number of epochs, smaller batch sizes perform more training steps.</a:t>
            </a:r>
          </a:p>
        </p:txBody>
      </p:sp>
      <p:pic>
        <p:nvPicPr>
          <p:cNvPr id="5" name="Picture 4" descr="Diagram&#10;&#10;Description automatically generated">
            <a:extLst>
              <a:ext uri="{FF2B5EF4-FFF2-40B4-BE49-F238E27FC236}">
                <a16:creationId xmlns:a16="http://schemas.microsoft.com/office/drawing/2014/main" id="{743F6991-901B-40E2-84AE-7676C2F80A65}"/>
              </a:ext>
            </a:extLst>
          </p:cNvPr>
          <p:cNvPicPr>
            <a:picLocks noChangeAspect="1"/>
          </p:cNvPicPr>
          <p:nvPr/>
        </p:nvPicPr>
        <p:blipFill rotWithShape="1">
          <a:blip r:embed="rId4"/>
          <a:srcRect l="30096" t="27715" r="51417" b="47406"/>
          <a:stretch/>
        </p:blipFill>
        <p:spPr>
          <a:xfrm>
            <a:off x="7957762" y="3235893"/>
            <a:ext cx="3803125" cy="2879157"/>
          </a:xfrm>
          <a:prstGeom prst="rect">
            <a:avLst/>
          </a:prstGeom>
          <a:ln>
            <a:solidFill>
              <a:schemeClr val="tx1"/>
            </a:solidFill>
          </a:ln>
        </p:spPr>
      </p:pic>
      <p:pic>
        <p:nvPicPr>
          <p:cNvPr id="6" name="Picture 5" descr="Diagram&#10;&#10;Description automatically generated">
            <a:extLst>
              <a:ext uri="{FF2B5EF4-FFF2-40B4-BE49-F238E27FC236}">
                <a16:creationId xmlns:a16="http://schemas.microsoft.com/office/drawing/2014/main" id="{433E62EB-320E-449C-939C-830265D9AC24}"/>
              </a:ext>
            </a:extLst>
          </p:cNvPr>
          <p:cNvPicPr>
            <a:picLocks noChangeAspect="1"/>
          </p:cNvPicPr>
          <p:nvPr/>
        </p:nvPicPr>
        <p:blipFill rotWithShape="1">
          <a:blip r:embed="rId4"/>
          <a:srcRect l="50397" t="27715" r="30846" b="47526"/>
          <a:stretch/>
        </p:blipFill>
        <p:spPr>
          <a:xfrm>
            <a:off x="7957762" y="288122"/>
            <a:ext cx="3803125" cy="2823947"/>
          </a:xfrm>
          <a:prstGeom prst="rect">
            <a:avLst/>
          </a:prstGeom>
          <a:ln>
            <a:solidFill>
              <a:schemeClr val="tx1"/>
            </a:solidFill>
          </a:ln>
        </p:spPr>
      </p:pic>
      <p:pic>
        <p:nvPicPr>
          <p:cNvPr id="25" name="Picture 24">
            <a:extLst>
              <a:ext uri="{FF2B5EF4-FFF2-40B4-BE49-F238E27FC236}">
                <a16:creationId xmlns:a16="http://schemas.microsoft.com/office/drawing/2014/main" id="{469DF0F2-2E13-4EBD-B1E6-F286C4C4B8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7" name="Straight Connector 26">
            <a:extLst>
              <a:ext uri="{FF2B5EF4-FFF2-40B4-BE49-F238E27FC236}">
                <a16:creationId xmlns:a16="http://schemas.microsoft.com/office/drawing/2014/main" id="{DD6B09B1-F6CD-4C72-B3E4-F31BB3E804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353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D923-7E7A-49EB-B4E2-E764F98BC570}"/>
              </a:ext>
            </a:extLst>
          </p:cNvPr>
          <p:cNvSpPr>
            <a:spLocks noGrp="1"/>
          </p:cNvSpPr>
          <p:nvPr>
            <p:ph type="title"/>
          </p:nvPr>
        </p:nvSpPr>
        <p:spPr/>
        <p:txBody>
          <a:bodyPr/>
          <a:lstStyle/>
          <a:p>
            <a:pPr algn="ctr"/>
            <a:r>
              <a:rPr lang="en-IN" dirty="0"/>
              <a:t>Observations</a:t>
            </a:r>
          </a:p>
        </p:txBody>
      </p:sp>
      <p:sp>
        <p:nvSpPr>
          <p:cNvPr id="3" name="Content Placeholder 2">
            <a:extLst>
              <a:ext uri="{FF2B5EF4-FFF2-40B4-BE49-F238E27FC236}">
                <a16:creationId xmlns:a16="http://schemas.microsoft.com/office/drawing/2014/main" id="{3237AC98-65B6-405C-A640-B03AE010388A}"/>
              </a:ext>
            </a:extLst>
          </p:cNvPr>
          <p:cNvSpPr>
            <a:spLocks noGrp="1"/>
          </p:cNvSpPr>
          <p:nvPr>
            <p:ph idx="1"/>
          </p:nvPr>
        </p:nvSpPr>
        <p:spPr/>
        <p:txBody>
          <a:bodyPr>
            <a:normAutofit lnSpcReduction="10000"/>
          </a:bodyPr>
          <a:lstStyle/>
          <a:p>
            <a:r>
              <a:rPr lang="en-IN" dirty="0"/>
              <a:t>Across all the experiments, increasing the batch size initially reduced the number of training steps needed proportionally. Depending on the workload, this perfect scaling regime ended anywhere from a batch size of 2^4 to a batch size of 2^13. </a:t>
            </a:r>
            <a:br>
              <a:rPr lang="en-IN" dirty="0"/>
            </a:br>
            <a:endParaRPr lang="en-IN" dirty="0"/>
          </a:p>
          <a:p>
            <a:r>
              <a:rPr lang="en-IN" dirty="0"/>
              <a:t>As batch size increases beyond the perfect scaling regime, there are diminishing returns that end with a maximum useful batch size. Depending on the workload, the maximum useful batch size varied between roughly 2^9 and 2^16 in the experiments</a:t>
            </a:r>
          </a:p>
        </p:txBody>
      </p:sp>
    </p:spTree>
    <p:extLst>
      <p:ext uri="{BB962C8B-B14F-4D97-AF65-F5344CB8AC3E}">
        <p14:creationId xmlns:p14="http://schemas.microsoft.com/office/powerpoint/2010/main" val="1776950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6E1E-8469-4722-AB18-916D47EF1F8D}"/>
              </a:ext>
            </a:extLst>
          </p:cNvPr>
          <p:cNvSpPr>
            <a:spLocks noGrp="1"/>
          </p:cNvSpPr>
          <p:nvPr>
            <p:ph type="title"/>
          </p:nvPr>
        </p:nvSpPr>
        <p:spPr/>
        <p:txBody>
          <a:bodyPr/>
          <a:lstStyle/>
          <a:p>
            <a:pPr algn="ctr"/>
            <a:r>
              <a:rPr lang="en-IN" dirty="0"/>
              <a:t>Effect of batch size on model quality</a:t>
            </a:r>
          </a:p>
        </p:txBody>
      </p:sp>
      <p:sp>
        <p:nvSpPr>
          <p:cNvPr id="3" name="Content Placeholder 2">
            <a:extLst>
              <a:ext uri="{FF2B5EF4-FFF2-40B4-BE49-F238E27FC236}">
                <a16:creationId xmlns:a16="http://schemas.microsoft.com/office/drawing/2014/main" id="{97E65C32-0B9A-43F0-9FF4-2D63B56018D4}"/>
              </a:ext>
            </a:extLst>
          </p:cNvPr>
          <p:cNvSpPr>
            <a:spLocks noGrp="1"/>
          </p:cNvSpPr>
          <p:nvPr>
            <p:ph idx="1"/>
          </p:nvPr>
        </p:nvSpPr>
        <p:spPr>
          <a:xfrm>
            <a:off x="428625" y="1895543"/>
            <a:ext cx="11334750" cy="4333807"/>
          </a:xfrm>
        </p:spPr>
        <p:txBody>
          <a:bodyPr>
            <a:normAutofit fontScale="85000" lnSpcReduction="10000"/>
          </a:bodyPr>
          <a:lstStyle/>
          <a:p>
            <a:r>
              <a:rPr lang="en-IN" dirty="0"/>
              <a:t>The results comparing SGD and SGD with momentum (or </a:t>
            </a:r>
            <a:r>
              <a:rPr lang="en-IN" dirty="0" err="1"/>
              <a:t>Nesterov</a:t>
            </a:r>
            <a:r>
              <a:rPr lang="en-IN" dirty="0"/>
              <a:t> momentum) show that momentum can extend perfect scaling to much larger batch sizes, offering clear guidance for practitioners.</a:t>
            </a:r>
            <a:br>
              <a:rPr lang="en-IN" dirty="0"/>
            </a:br>
            <a:endParaRPr lang="en-IN" dirty="0"/>
          </a:p>
          <a:p>
            <a:r>
              <a:rPr lang="en-IN" dirty="0"/>
              <a:t>Although the model seems to have a large effect on the maximum useful batch size and the limit of perfect scaling, the results do not give definitive answers on exactly how to design models that scale better for a given optimizer and data set. Even when the model family was fixed, the results were somewhat inconsistent by changing the model width and depth.</a:t>
            </a:r>
            <a:br>
              <a:rPr lang="en-IN" dirty="0"/>
            </a:br>
            <a:endParaRPr lang="en-IN" dirty="0"/>
          </a:p>
          <a:p>
            <a:r>
              <a:rPr lang="en-IN" dirty="0"/>
              <a:t>Unlike the model and optimizer, we generally have much less control over the data set. Unfortunately, properties of the data set also affect how well training scales in practice. The results are equivocal on whether the number of training examples has any effect, but changing the data set entirely can certainly change the scaling behaviour with respect to batch size.</a:t>
            </a:r>
          </a:p>
        </p:txBody>
      </p:sp>
    </p:spTree>
    <p:extLst>
      <p:ext uri="{BB962C8B-B14F-4D97-AF65-F5344CB8AC3E}">
        <p14:creationId xmlns:p14="http://schemas.microsoft.com/office/powerpoint/2010/main" val="1729900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09F4-3C79-4B31-9D7F-467EB60987D2}"/>
              </a:ext>
            </a:extLst>
          </p:cNvPr>
          <p:cNvSpPr>
            <a:spLocks noGrp="1"/>
          </p:cNvSpPr>
          <p:nvPr>
            <p:ph type="title"/>
          </p:nvPr>
        </p:nvSpPr>
        <p:spPr/>
        <p:txBody>
          <a:bodyPr/>
          <a:lstStyle/>
          <a:p>
            <a:pPr algn="ctr"/>
            <a:r>
              <a:rPr lang="en-IN" dirty="0"/>
              <a:t>Effect of batch size on model quality</a:t>
            </a:r>
          </a:p>
        </p:txBody>
      </p:sp>
      <p:sp>
        <p:nvSpPr>
          <p:cNvPr id="3" name="Content Placeholder 2">
            <a:extLst>
              <a:ext uri="{FF2B5EF4-FFF2-40B4-BE49-F238E27FC236}">
                <a16:creationId xmlns:a16="http://schemas.microsoft.com/office/drawing/2014/main" id="{6C85FB6D-B4D1-440E-A33B-921683377A84}"/>
              </a:ext>
            </a:extLst>
          </p:cNvPr>
          <p:cNvSpPr>
            <a:spLocks noGrp="1"/>
          </p:cNvSpPr>
          <p:nvPr>
            <p:ph idx="1"/>
          </p:nvPr>
        </p:nvSpPr>
        <p:spPr>
          <a:xfrm>
            <a:off x="1130270" y="1886018"/>
            <a:ext cx="10471180" cy="3905181"/>
          </a:xfrm>
        </p:spPr>
        <p:txBody>
          <a:bodyPr>
            <a:normAutofit lnSpcReduction="10000"/>
          </a:bodyPr>
          <a:lstStyle/>
          <a:p>
            <a:r>
              <a:rPr lang="en-IN" dirty="0"/>
              <a:t>Any study that only tunes the learning rate for one batch size and then uses a heuristic to choose the learning rate for other batch sizes gives a systematic advantage to the batch size used in tuning. The optimal values of hyperparameters, such as the momentum and learning rate decay schedule, should not be assumed to remain constant or scale in a simple way as the batch size increases.</a:t>
            </a:r>
            <a:br>
              <a:rPr lang="en-IN" dirty="0"/>
            </a:br>
            <a:endParaRPr lang="en-IN" dirty="0"/>
          </a:p>
          <a:p>
            <a:r>
              <a:rPr lang="en-IN" dirty="0"/>
              <a:t>Assuming an epoch budget when comparing solution quality between batch sizes limits an investigation to the perfect scaling region of the steps to result vs batch size curve. This budget favours smaller batch sizes because they will perform more optimizer steps for the same number of training examples.</a:t>
            </a:r>
          </a:p>
        </p:txBody>
      </p:sp>
    </p:spTree>
    <p:extLst>
      <p:ext uri="{BB962C8B-B14F-4D97-AF65-F5344CB8AC3E}">
        <p14:creationId xmlns:p14="http://schemas.microsoft.com/office/powerpoint/2010/main" val="1296619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A984-5E45-46C3-A624-E0EF0627112D}"/>
              </a:ext>
            </a:extLst>
          </p:cNvPr>
          <p:cNvSpPr>
            <a:spLocks noGrp="1"/>
          </p:cNvSpPr>
          <p:nvPr>
            <p:ph type="title"/>
          </p:nvPr>
        </p:nvSpPr>
        <p:spPr/>
        <p:txBody>
          <a:bodyPr/>
          <a:lstStyle/>
          <a:p>
            <a:pPr algn="ctr"/>
            <a:r>
              <a:rPr lang="en-IN" dirty="0"/>
              <a:t>Effect of batch size on model quality</a:t>
            </a:r>
          </a:p>
        </p:txBody>
      </p:sp>
      <p:sp>
        <p:nvSpPr>
          <p:cNvPr id="3" name="Content Placeholder 2">
            <a:extLst>
              <a:ext uri="{FF2B5EF4-FFF2-40B4-BE49-F238E27FC236}">
                <a16:creationId xmlns:a16="http://schemas.microsoft.com/office/drawing/2014/main" id="{AE90500F-7B8E-4F2B-A459-693D02F5ACFD}"/>
              </a:ext>
            </a:extLst>
          </p:cNvPr>
          <p:cNvSpPr>
            <a:spLocks noGrp="1"/>
          </p:cNvSpPr>
          <p:nvPr>
            <p:ph idx="1"/>
          </p:nvPr>
        </p:nvSpPr>
        <p:spPr>
          <a:xfrm>
            <a:off x="1130270" y="2171769"/>
            <a:ext cx="9994930" cy="3294576"/>
          </a:xfrm>
        </p:spPr>
        <p:txBody>
          <a:bodyPr/>
          <a:lstStyle/>
          <a:p>
            <a:r>
              <a:rPr lang="en-IN" dirty="0"/>
              <a:t>Assuming a step budget when comparing solution quality between batch sizes, larger batch sizes might be favoured because they will see more training examples for the same number of gradient updates.</a:t>
            </a:r>
            <a:br>
              <a:rPr lang="en-IN" dirty="0"/>
            </a:br>
            <a:endParaRPr lang="en-IN" dirty="0"/>
          </a:p>
          <a:p>
            <a:r>
              <a:rPr lang="en-IN" dirty="0"/>
              <a:t>Increasing the batch size reduces noise in the gradient estimates. However, the noise in updates due to small batches might, in some cases, provide a helpful regularization effect. Other regularization techniques, such as label smoothing, can replace this effect for larger batch sizes.</a:t>
            </a:r>
          </a:p>
        </p:txBody>
      </p:sp>
    </p:spTree>
    <p:extLst>
      <p:ext uri="{BB962C8B-B14F-4D97-AF65-F5344CB8AC3E}">
        <p14:creationId xmlns:p14="http://schemas.microsoft.com/office/powerpoint/2010/main" val="240291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1" name="Rectangle 10">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7" name="Rectangle 16">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6BEEA9-97F4-47C8-B0CB-9720FA367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A3BD4DDA-2EAF-4E66-805D-01D1D9DFD36A}"/>
              </a:ext>
            </a:extLst>
          </p:cNvPr>
          <p:cNvSpPr>
            <a:spLocks noGrp="1"/>
          </p:cNvSpPr>
          <p:nvPr>
            <p:ph type="title"/>
          </p:nvPr>
        </p:nvSpPr>
        <p:spPr>
          <a:xfrm>
            <a:off x="1752966" y="1427304"/>
            <a:ext cx="8686800" cy="3722334"/>
          </a:xfrm>
        </p:spPr>
        <p:txBody>
          <a:bodyPr vert="horz" lIns="91440" tIns="45720" rIns="91440" bIns="0" rtlCol="0" anchor="ctr">
            <a:normAutofit/>
          </a:bodyPr>
          <a:lstStyle/>
          <a:p>
            <a:r>
              <a:rPr lang="en-US" sz="5400"/>
              <a:t>Deep Double Descent</a:t>
            </a:r>
          </a:p>
        </p:txBody>
      </p:sp>
      <p:pic>
        <p:nvPicPr>
          <p:cNvPr id="21" name="Picture 20">
            <a:extLst>
              <a:ext uri="{FF2B5EF4-FFF2-40B4-BE49-F238E27FC236}">
                <a16:creationId xmlns:a16="http://schemas.microsoft.com/office/drawing/2014/main" id="{CE06E001-0954-4F7D-A019-BD4A2D457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750608" y="1065831"/>
            <a:ext cx="8689158" cy="153041"/>
          </a:xfrm>
          <a:prstGeom prst="rect">
            <a:avLst/>
          </a:prstGeom>
          <a:noFill/>
          <a:ln>
            <a:noFill/>
          </a:ln>
        </p:spPr>
      </p:pic>
      <p:pic>
        <p:nvPicPr>
          <p:cNvPr id="23" name="Picture 22">
            <a:extLst>
              <a:ext uri="{FF2B5EF4-FFF2-40B4-BE49-F238E27FC236}">
                <a16:creationId xmlns:a16="http://schemas.microsoft.com/office/drawing/2014/main" id="{FBCC1F01-AE46-4AE3-BA99-4E3B256A7A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750608" y="5358070"/>
            <a:ext cx="8689158" cy="153041"/>
          </a:xfrm>
          <a:prstGeom prst="rect">
            <a:avLst/>
          </a:prstGeom>
          <a:noFill/>
          <a:ln>
            <a:noFill/>
          </a:ln>
        </p:spPr>
      </p:pic>
    </p:spTree>
    <p:extLst>
      <p:ext uri="{BB962C8B-B14F-4D97-AF65-F5344CB8AC3E}">
        <p14:creationId xmlns:p14="http://schemas.microsoft.com/office/powerpoint/2010/main" val="3527508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74B2-32A7-4645-A647-CE30493BED64}"/>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10467C6D-66B3-41E4-95F0-566A89430F38}"/>
              </a:ext>
            </a:extLst>
          </p:cNvPr>
          <p:cNvSpPr>
            <a:spLocks noGrp="1"/>
          </p:cNvSpPr>
          <p:nvPr>
            <p:ph idx="1"/>
          </p:nvPr>
        </p:nvSpPr>
        <p:spPr>
          <a:xfrm>
            <a:off x="1130270" y="2171769"/>
            <a:ext cx="10090180" cy="3294576"/>
          </a:xfrm>
        </p:spPr>
        <p:txBody>
          <a:bodyPr/>
          <a:lstStyle/>
          <a:p>
            <a:r>
              <a:rPr lang="en-IN" dirty="0"/>
              <a:t>Increasing the batch size is a simple way to produce valuable speedups across a range of workloads, but, for all workloads the benefits diminish well within the limits of current hardware. Thus, blindly increasing the batch size to the hardware limit will not produce a large speedup for all workloads.</a:t>
            </a:r>
            <a:br>
              <a:rPr lang="en-IN" dirty="0"/>
            </a:br>
            <a:endParaRPr lang="en-IN" dirty="0"/>
          </a:p>
          <a:p>
            <a:r>
              <a:rPr lang="en-IN" dirty="0"/>
              <a:t>Some optimization algorithms may be able to consistently extend perfect scaling across many models and data sets.</a:t>
            </a:r>
          </a:p>
        </p:txBody>
      </p:sp>
    </p:spTree>
    <p:extLst>
      <p:ext uri="{BB962C8B-B14F-4D97-AF65-F5344CB8AC3E}">
        <p14:creationId xmlns:p14="http://schemas.microsoft.com/office/powerpoint/2010/main" val="2115180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F230-54DC-4730-89AD-C8DAC480B7CD}"/>
              </a:ext>
            </a:extLst>
          </p:cNvPr>
          <p:cNvSpPr>
            <a:spLocks noGrp="1"/>
          </p:cNvSpPr>
          <p:nvPr>
            <p:ph type="title"/>
          </p:nvPr>
        </p:nvSpPr>
        <p:spPr/>
        <p:txBody>
          <a:bodyPr/>
          <a:lstStyle/>
          <a:p>
            <a:pPr algn="ctr"/>
            <a:r>
              <a:rPr lang="en-IN" dirty="0"/>
              <a:t>Limitations</a:t>
            </a:r>
          </a:p>
        </p:txBody>
      </p:sp>
      <p:sp>
        <p:nvSpPr>
          <p:cNvPr id="3" name="Content Placeholder 2">
            <a:extLst>
              <a:ext uri="{FF2B5EF4-FFF2-40B4-BE49-F238E27FC236}">
                <a16:creationId xmlns:a16="http://schemas.microsoft.com/office/drawing/2014/main" id="{04408027-FC59-480E-9A1A-32D630B1D073}"/>
              </a:ext>
            </a:extLst>
          </p:cNvPr>
          <p:cNvSpPr>
            <a:spLocks noGrp="1"/>
          </p:cNvSpPr>
          <p:nvPr>
            <p:ph idx="1"/>
          </p:nvPr>
        </p:nvSpPr>
        <p:spPr>
          <a:xfrm>
            <a:off x="1130270" y="1866900"/>
            <a:ext cx="10271155" cy="4037776"/>
          </a:xfrm>
        </p:spPr>
        <p:txBody>
          <a:bodyPr>
            <a:normAutofit fontScale="85000" lnSpcReduction="10000"/>
          </a:bodyPr>
          <a:lstStyle/>
          <a:p>
            <a:r>
              <a:rPr lang="en-IN" dirty="0"/>
              <a:t>The authors did not tune hyperparameters by hand, they specified the search spaces for automatic tuning by hand and they may not have been equally appropriate for all batch sizes. Thus, the experiments might not have the globally optimal hyperparameters.</a:t>
            </a:r>
            <a:br>
              <a:rPr lang="en-IN" dirty="0"/>
            </a:br>
            <a:endParaRPr lang="en-IN" dirty="0"/>
          </a:p>
          <a:p>
            <a:r>
              <a:rPr lang="en-IN" dirty="0"/>
              <a:t>Smaller batch sizes had more opportunities to measure validation error and, when validation error was noisy, got more chances to sample a lucky validation error. Larger batch sizes that did not reach the goal validation error using the first search space used revised search spaces that gave them an extra bite of the apple.</a:t>
            </a:r>
            <a:br>
              <a:rPr lang="en-IN" dirty="0"/>
            </a:br>
            <a:endParaRPr lang="en-IN" dirty="0"/>
          </a:p>
          <a:p>
            <a:r>
              <a:rPr lang="en-IN" dirty="0"/>
              <a:t>The analysis does not consider how robustly a goal error rate can be reached. The experiments did not distinguish between batch sizes where all 100 trials achieved the goal validation error and batch sizes where only one of the 100 trials achieved the goal.</a:t>
            </a:r>
          </a:p>
        </p:txBody>
      </p:sp>
    </p:spTree>
    <p:extLst>
      <p:ext uri="{BB962C8B-B14F-4D97-AF65-F5344CB8AC3E}">
        <p14:creationId xmlns:p14="http://schemas.microsoft.com/office/powerpoint/2010/main" val="2117353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23FF-44E4-454F-8140-4531ACAB94AA}"/>
              </a:ext>
            </a:extLst>
          </p:cNvPr>
          <p:cNvSpPr>
            <a:spLocks noGrp="1"/>
          </p:cNvSpPr>
          <p:nvPr>
            <p:ph type="title"/>
          </p:nvPr>
        </p:nvSpPr>
        <p:spPr/>
        <p:txBody>
          <a:bodyPr/>
          <a:lstStyle/>
          <a:p>
            <a:pPr algn="ctr"/>
            <a:r>
              <a:rPr lang="en-IN" dirty="0"/>
              <a:t>Side note - Experimental Data</a:t>
            </a:r>
          </a:p>
        </p:txBody>
      </p:sp>
      <p:sp>
        <p:nvSpPr>
          <p:cNvPr id="3" name="Content Placeholder 2">
            <a:extLst>
              <a:ext uri="{FF2B5EF4-FFF2-40B4-BE49-F238E27FC236}">
                <a16:creationId xmlns:a16="http://schemas.microsoft.com/office/drawing/2014/main" id="{EA180239-921A-470D-844A-C5D77A532757}"/>
              </a:ext>
            </a:extLst>
          </p:cNvPr>
          <p:cNvSpPr>
            <a:spLocks noGrp="1"/>
          </p:cNvSpPr>
          <p:nvPr>
            <p:ph idx="1"/>
          </p:nvPr>
        </p:nvSpPr>
        <p:spPr>
          <a:xfrm>
            <a:off x="1130270" y="2171769"/>
            <a:ext cx="9603275" cy="3838506"/>
          </a:xfrm>
        </p:spPr>
        <p:txBody>
          <a:bodyPr>
            <a:normAutofit lnSpcReduction="10000"/>
          </a:bodyPr>
          <a:lstStyle/>
          <a:p>
            <a:r>
              <a:rPr lang="en-IN" dirty="0"/>
              <a:t>Link to the raw experimental data: </a:t>
            </a:r>
            <a:r>
              <a:rPr lang="en-IN" dirty="0">
                <a:hlinkClick r:id="rId2"/>
              </a:rPr>
              <a:t>https://github.com/google-research/google-research/tree/master/batch_science</a:t>
            </a:r>
            <a:r>
              <a:rPr lang="en-IN" dirty="0"/>
              <a:t> </a:t>
            </a:r>
            <a:br>
              <a:rPr lang="en-IN" dirty="0"/>
            </a:br>
            <a:endParaRPr lang="en-IN" dirty="0"/>
          </a:p>
          <a:p>
            <a:r>
              <a:rPr lang="en-IN" dirty="0"/>
              <a:t>The database contains 454 combinations of workload (model, data set, training algorithm) and batch size, each of which is associated with a hyperparameter search space and a set of models trained with different configurations sampled from the search space.</a:t>
            </a:r>
            <a:br>
              <a:rPr lang="en-IN" dirty="0"/>
            </a:br>
            <a:endParaRPr lang="en-IN" dirty="0"/>
          </a:p>
          <a:p>
            <a:r>
              <a:rPr lang="en-IN" dirty="0"/>
              <a:t>The data contains 71,638,836 loss measurements taken over the course of training for 168,160 individual models.</a:t>
            </a:r>
          </a:p>
        </p:txBody>
      </p:sp>
    </p:spTree>
    <p:extLst>
      <p:ext uri="{BB962C8B-B14F-4D97-AF65-F5344CB8AC3E}">
        <p14:creationId xmlns:p14="http://schemas.microsoft.com/office/powerpoint/2010/main" val="3012350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40" name="Rectangle 39">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41">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46" name="Rectangle 45">
            <a:extLst>
              <a:ext uri="{FF2B5EF4-FFF2-40B4-BE49-F238E27FC236}">
                <a16:creationId xmlns:a16="http://schemas.microsoft.com/office/drawing/2014/main" id="{2AA0E174-1032-45EB-8FEE-2178019BA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017D167-735C-4828-BF61-5BEC0A9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4920CD9-8201-4C71-BB58-E1635E386858}"/>
              </a:ext>
            </a:extLst>
          </p:cNvPr>
          <p:cNvSpPr>
            <a:spLocks noGrp="1"/>
          </p:cNvSpPr>
          <p:nvPr>
            <p:ph type="title"/>
          </p:nvPr>
        </p:nvSpPr>
        <p:spPr>
          <a:xfrm>
            <a:off x="1792101" y="1520487"/>
            <a:ext cx="4495380" cy="2407724"/>
          </a:xfrm>
        </p:spPr>
        <p:txBody>
          <a:bodyPr vert="horz" lIns="91440" tIns="45720" rIns="91440" bIns="0" rtlCol="0" anchor="b">
            <a:normAutofit/>
          </a:bodyPr>
          <a:lstStyle/>
          <a:p>
            <a:r>
              <a:rPr lang="en-US" sz="4800" dirty="0"/>
              <a:t>Thank You!</a:t>
            </a:r>
          </a:p>
        </p:txBody>
      </p:sp>
      <p:pic>
        <p:nvPicPr>
          <p:cNvPr id="50" name="Picture 49">
            <a:extLst>
              <a:ext uri="{FF2B5EF4-FFF2-40B4-BE49-F238E27FC236}">
                <a16:creationId xmlns:a16="http://schemas.microsoft.com/office/drawing/2014/main" id="{48A2A651-3D77-45F6-9A25-3762F5E466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8" name="Graphic 7" descr="Smiling Face with No Fill">
            <a:extLst>
              <a:ext uri="{FF2B5EF4-FFF2-40B4-BE49-F238E27FC236}">
                <a16:creationId xmlns:a16="http://schemas.microsoft.com/office/drawing/2014/main" id="{B193390B-D1BE-4CEA-A19D-C29622B580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7784" y="1527211"/>
            <a:ext cx="3291862" cy="3291862"/>
          </a:xfrm>
          <a:prstGeom prst="rect">
            <a:avLst/>
          </a:prstGeom>
        </p:spPr>
      </p:pic>
      <p:pic>
        <p:nvPicPr>
          <p:cNvPr id="52" name="Picture 51">
            <a:extLst>
              <a:ext uri="{FF2B5EF4-FFF2-40B4-BE49-F238E27FC236}">
                <a16:creationId xmlns:a16="http://schemas.microsoft.com/office/drawing/2014/main" id="{EE1B9172-598D-41CA-A120-1347A28BA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54" name="Straight Connector 53">
            <a:extLst>
              <a:ext uri="{FF2B5EF4-FFF2-40B4-BE49-F238E27FC236}">
                <a16:creationId xmlns:a16="http://schemas.microsoft.com/office/drawing/2014/main" id="{FD3493C9-FDB6-46AD-891A-36C02F24D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93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4494-948E-4F39-9E5D-DA99092F9082}"/>
              </a:ext>
            </a:extLst>
          </p:cNvPr>
          <p:cNvSpPr>
            <a:spLocks noGrp="1"/>
          </p:cNvSpPr>
          <p:nvPr>
            <p:ph type="title"/>
          </p:nvPr>
        </p:nvSpPr>
        <p:spPr/>
        <p:txBody>
          <a:bodyPr/>
          <a:lstStyle/>
          <a:p>
            <a:pPr algn="ctr"/>
            <a:r>
              <a:rPr lang="en-IN" dirty="0"/>
              <a:t>Conventional wisdoms</a:t>
            </a:r>
          </a:p>
        </p:txBody>
      </p:sp>
      <p:sp>
        <p:nvSpPr>
          <p:cNvPr id="3" name="Content Placeholder 2">
            <a:extLst>
              <a:ext uri="{FF2B5EF4-FFF2-40B4-BE49-F238E27FC236}">
                <a16:creationId xmlns:a16="http://schemas.microsoft.com/office/drawing/2014/main" id="{1FD14C6B-13B5-45D1-A21D-57BA7941317B}"/>
              </a:ext>
            </a:extLst>
          </p:cNvPr>
          <p:cNvSpPr>
            <a:spLocks noGrp="1"/>
          </p:cNvSpPr>
          <p:nvPr>
            <p:ph idx="1"/>
          </p:nvPr>
        </p:nvSpPr>
        <p:spPr>
          <a:xfrm>
            <a:off x="1130270" y="2171768"/>
            <a:ext cx="9603275" cy="3732907"/>
          </a:xfrm>
        </p:spPr>
        <p:txBody>
          <a:bodyPr/>
          <a:lstStyle/>
          <a:p>
            <a:r>
              <a:rPr lang="en-IN" dirty="0"/>
              <a:t>The bias-variance trade-off – “larger models are worse”.</a:t>
            </a:r>
            <a:br>
              <a:rPr lang="en-IN" dirty="0"/>
            </a:br>
            <a:endParaRPr lang="en-IN" dirty="0"/>
          </a:p>
          <a:p>
            <a:r>
              <a:rPr lang="en-IN" dirty="0"/>
              <a:t>Neural networks in practice – “larger models are better”.</a:t>
            </a:r>
            <a:br>
              <a:rPr lang="en-IN" dirty="0"/>
            </a:br>
            <a:endParaRPr lang="en-IN" dirty="0"/>
          </a:p>
          <a:p>
            <a:r>
              <a:rPr lang="en-IN" dirty="0"/>
              <a:t>Both classical statisticians and deep learning practitioners agree on - “more data is always better”.</a:t>
            </a:r>
          </a:p>
        </p:txBody>
      </p:sp>
    </p:spTree>
    <p:extLst>
      <p:ext uri="{BB962C8B-B14F-4D97-AF65-F5344CB8AC3E}">
        <p14:creationId xmlns:p14="http://schemas.microsoft.com/office/powerpoint/2010/main" val="292168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2F20-68D6-4974-BCA1-03550A91F35B}"/>
              </a:ext>
            </a:extLst>
          </p:cNvPr>
          <p:cNvSpPr>
            <a:spLocks noGrp="1"/>
          </p:cNvSpPr>
          <p:nvPr>
            <p:ph type="title"/>
          </p:nvPr>
        </p:nvSpPr>
        <p:spPr>
          <a:xfrm>
            <a:off x="1130270" y="953324"/>
            <a:ext cx="9603275" cy="1049235"/>
          </a:xfrm>
        </p:spPr>
        <p:txBody>
          <a:bodyPr>
            <a:normAutofit/>
          </a:bodyPr>
          <a:lstStyle/>
          <a:p>
            <a:r>
              <a:rPr lang="en-IN" dirty="0"/>
              <a:t>Double Descent Overview</a:t>
            </a:r>
          </a:p>
        </p:txBody>
      </p:sp>
      <p:pic>
        <p:nvPicPr>
          <p:cNvPr id="7" name="Picture 6" descr="Chart&#10;&#10;Description automatically generated">
            <a:extLst>
              <a:ext uri="{FF2B5EF4-FFF2-40B4-BE49-F238E27FC236}">
                <a16:creationId xmlns:a16="http://schemas.microsoft.com/office/drawing/2014/main" id="{7835F018-D63B-49AF-AC4E-E07CAF59C964}"/>
              </a:ext>
            </a:extLst>
          </p:cNvPr>
          <p:cNvPicPr>
            <a:picLocks noChangeAspect="1"/>
          </p:cNvPicPr>
          <p:nvPr/>
        </p:nvPicPr>
        <p:blipFill>
          <a:blip r:embed="rId2"/>
          <a:stretch>
            <a:fillRect/>
          </a:stretch>
        </p:blipFill>
        <p:spPr>
          <a:xfrm>
            <a:off x="647272" y="2002559"/>
            <a:ext cx="5389615" cy="3074266"/>
          </a:xfrm>
          <a:prstGeom prst="rect">
            <a:avLst/>
          </a:prstGeom>
          <a:ln>
            <a:solidFill>
              <a:schemeClr val="tx1"/>
            </a:solidFill>
          </a:ln>
        </p:spPr>
      </p:pic>
      <p:sp>
        <p:nvSpPr>
          <p:cNvPr id="3" name="Content Placeholder 2">
            <a:extLst>
              <a:ext uri="{FF2B5EF4-FFF2-40B4-BE49-F238E27FC236}">
                <a16:creationId xmlns:a16="http://schemas.microsoft.com/office/drawing/2014/main" id="{1FD454D4-6D92-4189-8F48-B74EE94408E5}"/>
              </a:ext>
            </a:extLst>
          </p:cNvPr>
          <p:cNvSpPr>
            <a:spLocks noGrp="1"/>
          </p:cNvSpPr>
          <p:nvPr>
            <p:ph idx="1"/>
          </p:nvPr>
        </p:nvSpPr>
        <p:spPr>
          <a:xfrm>
            <a:off x="6401027" y="1724025"/>
            <a:ext cx="5790973" cy="4381500"/>
          </a:xfrm>
        </p:spPr>
        <p:txBody>
          <a:bodyPr>
            <a:normAutofit/>
          </a:bodyPr>
          <a:lstStyle/>
          <a:p>
            <a:pPr>
              <a:lnSpc>
                <a:spcPct val="110000"/>
              </a:lnSpc>
            </a:pPr>
            <a:r>
              <a:rPr lang="en-IN" sz="1800" dirty="0"/>
              <a:t>In the under-parameterized regime, where the model complexity is small compared to the number of samples, the test error as a function of model complexity follows the U-like behaviour predicted by the classical bias/variance trade-off.</a:t>
            </a:r>
            <a:br>
              <a:rPr lang="en-IN" sz="1800" dirty="0"/>
            </a:br>
            <a:endParaRPr lang="en-IN" sz="1800" dirty="0"/>
          </a:p>
          <a:p>
            <a:pPr>
              <a:lnSpc>
                <a:spcPct val="110000"/>
              </a:lnSpc>
            </a:pPr>
            <a:r>
              <a:rPr lang="en-IN" sz="1800" dirty="0"/>
              <a:t>Once model complexity is sufficiently large to interpolate i.e., achieve (close to) zero training error, then increasing complexity only decreases test error, following the modern intuition of “bigger models are better”.</a:t>
            </a:r>
          </a:p>
        </p:txBody>
      </p:sp>
    </p:spTree>
    <p:extLst>
      <p:ext uri="{BB962C8B-B14F-4D97-AF65-F5344CB8AC3E}">
        <p14:creationId xmlns:p14="http://schemas.microsoft.com/office/powerpoint/2010/main" val="155070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36977-B808-403F-ABFB-470FE920F63E}"/>
              </a:ext>
            </a:extLst>
          </p:cNvPr>
          <p:cNvSpPr>
            <a:spLocks noGrp="1"/>
          </p:cNvSpPr>
          <p:nvPr>
            <p:ph type="title"/>
          </p:nvPr>
        </p:nvSpPr>
        <p:spPr/>
        <p:txBody>
          <a:bodyPr/>
          <a:lstStyle/>
          <a:p>
            <a:pPr algn="ctr"/>
            <a:r>
              <a:rPr lang="en-IN" dirty="0"/>
              <a:t>Double Descent Overview</a:t>
            </a:r>
          </a:p>
        </p:txBody>
      </p:sp>
      <p:sp>
        <p:nvSpPr>
          <p:cNvPr id="3" name="Content Placeholder 2">
            <a:extLst>
              <a:ext uri="{FF2B5EF4-FFF2-40B4-BE49-F238E27FC236}">
                <a16:creationId xmlns:a16="http://schemas.microsoft.com/office/drawing/2014/main" id="{761E1863-00D7-45F1-BA89-9878E7757F53}"/>
              </a:ext>
            </a:extLst>
          </p:cNvPr>
          <p:cNvSpPr>
            <a:spLocks noGrp="1"/>
          </p:cNvSpPr>
          <p:nvPr>
            <p:ph idx="1"/>
          </p:nvPr>
        </p:nvSpPr>
        <p:spPr>
          <a:xfrm>
            <a:off x="1130270" y="1666875"/>
            <a:ext cx="9603275" cy="4237801"/>
          </a:xfrm>
        </p:spPr>
        <p:txBody>
          <a:bodyPr>
            <a:normAutofit fontScale="85000" lnSpcReduction="20000"/>
          </a:bodyPr>
          <a:lstStyle/>
          <a:p>
            <a:pPr marL="457200" indent="-457200">
              <a:buFont typeface="+mj-lt"/>
              <a:buAutoNum type="arabicPeriod"/>
            </a:pPr>
            <a:r>
              <a:rPr lang="en-IN" sz="2600" dirty="0"/>
              <a:t>Model-wise double descent.</a:t>
            </a:r>
            <a:br>
              <a:rPr lang="en-IN" dirty="0"/>
            </a:br>
            <a:r>
              <a:rPr lang="en-IN" dirty="0"/>
              <a:t>- Test error with respect to increase in model size/ parameters.</a:t>
            </a:r>
            <a:br>
              <a:rPr lang="en-IN" dirty="0"/>
            </a:br>
            <a:endParaRPr lang="en-IN" dirty="0"/>
          </a:p>
          <a:p>
            <a:pPr marL="457200" indent="-457200">
              <a:buFont typeface="+mj-lt"/>
              <a:buAutoNum type="arabicPeriod"/>
            </a:pPr>
            <a:r>
              <a:rPr lang="en-IN" sz="2600" dirty="0"/>
              <a:t>Epoch-wise double descent.</a:t>
            </a:r>
            <a:br>
              <a:rPr lang="en-IN" dirty="0"/>
            </a:br>
            <a:r>
              <a:rPr lang="en-IN" dirty="0"/>
              <a:t>-  Test error of a fixed, large architecture over the course of training.</a:t>
            </a:r>
            <a:br>
              <a:rPr lang="en-IN" dirty="0"/>
            </a:br>
            <a:endParaRPr lang="en-IN" dirty="0"/>
          </a:p>
          <a:p>
            <a:pPr marL="457200" indent="-457200">
              <a:buFont typeface="+mj-lt"/>
              <a:buAutoNum type="arabicPeriod"/>
            </a:pPr>
            <a:r>
              <a:rPr lang="en-IN" sz="2600" dirty="0"/>
              <a:t>Sample-wise non-monotonicity.</a:t>
            </a:r>
            <a:br>
              <a:rPr lang="en-IN" dirty="0"/>
            </a:br>
            <a:r>
              <a:rPr lang="en-IN" dirty="0"/>
              <a:t>- Test error of a fixed model and training procedure, for varying number of train samples.</a:t>
            </a:r>
            <a:br>
              <a:rPr lang="en-IN" dirty="0"/>
            </a:br>
            <a:endParaRPr lang="en-IN" dirty="0"/>
          </a:p>
          <a:p>
            <a:pPr marL="457200" indent="-457200">
              <a:buFont typeface="+mj-lt"/>
              <a:buAutoNum type="arabicPeriod"/>
            </a:pPr>
            <a:r>
              <a:rPr lang="en-IN" sz="2600" dirty="0"/>
              <a:t>Label noise.</a:t>
            </a:r>
            <a:br>
              <a:rPr lang="en-IN" dirty="0"/>
            </a:br>
            <a:r>
              <a:rPr lang="en-IN" dirty="0"/>
              <a:t>- All forms of double descent most strongly occur in settings with label noise in the train set (often the case when collecting train data in the real-world).</a:t>
            </a:r>
          </a:p>
        </p:txBody>
      </p:sp>
    </p:spTree>
    <p:extLst>
      <p:ext uri="{BB962C8B-B14F-4D97-AF65-F5344CB8AC3E}">
        <p14:creationId xmlns:p14="http://schemas.microsoft.com/office/powerpoint/2010/main" val="45644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6AD3-8865-451C-9385-20D60C635289}"/>
              </a:ext>
            </a:extLst>
          </p:cNvPr>
          <p:cNvSpPr>
            <a:spLocks noGrp="1"/>
          </p:cNvSpPr>
          <p:nvPr>
            <p:ph type="title"/>
          </p:nvPr>
        </p:nvSpPr>
        <p:spPr/>
        <p:txBody>
          <a:bodyPr/>
          <a:lstStyle/>
          <a:p>
            <a:pPr algn="ctr"/>
            <a:r>
              <a:rPr lang="en-IN" dirty="0"/>
              <a:t>Effective Model Complexity</a:t>
            </a:r>
          </a:p>
        </p:txBody>
      </p:sp>
      <p:sp>
        <p:nvSpPr>
          <p:cNvPr id="3" name="Content Placeholder 2">
            <a:extLst>
              <a:ext uri="{FF2B5EF4-FFF2-40B4-BE49-F238E27FC236}">
                <a16:creationId xmlns:a16="http://schemas.microsoft.com/office/drawing/2014/main" id="{D8195E2C-79B5-4D43-8976-8D719E4DC9C3}"/>
              </a:ext>
            </a:extLst>
          </p:cNvPr>
          <p:cNvSpPr>
            <a:spLocks noGrp="1"/>
          </p:cNvSpPr>
          <p:nvPr>
            <p:ph idx="1"/>
          </p:nvPr>
        </p:nvSpPr>
        <p:spPr>
          <a:xfrm>
            <a:off x="1130270" y="1876494"/>
            <a:ext cx="9603275" cy="3294576"/>
          </a:xfrm>
        </p:spPr>
        <p:txBody>
          <a:bodyPr/>
          <a:lstStyle/>
          <a:p>
            <a:r>
              <a:rPr lang="en-IN" dirty="0"/>
              <a:t>Maximum number of samples ‘n’ on which the training procedure achieves on average ≈ 0 training error.</a:t>
            </a:r>
          </a:p>
        </p:txBody>
      </p:sp>
      <p:pic>
        <p:nvPicPr>
          <p:cNvPr id="5" name="Picture 4" descr="Text&#10;&#10;Description automatically generated">
            <a:extLst>
              <a:ext uri="{FF2B5EF4-FFF2-40B4-BE49-F238E27FC236}">
                <a16:creationId xmlns:a16="http://schemas.microsoft.com/office/drawing/2014/main" id="{430ECF52-A3F7-4A71-9C41-341AD887B5CE}"/>
              </a:ext>
            </a:extLst>
          </p:cNvPr>
          <p:cNvPicPr>
            <a:picLocks noChangeAspect="1"/>
          </p:cNvPicPr>
          <p:nvPr/>
        </p:nvPicPr>
        <p:blipFill>
          <a:blip r:embed="rId2"/>
          <a:stretch>
            <a:fillRect/>
          </a:stretch>
        </p:blipFill>
        <p:spPr>
          <a:xfrm>
            <a:off x="1130270" y="3355275"/>
            <a:ext cx="9449248" cy="1514675"/>
          </a:xfrm>
          <a:prstGeom prst="rect">
            <a:avLst/>
          </a:prstGeom>
          <a:ln>
            <a:solidFill>
              <a:schemeClr val="tx1"/>
            </a:solidFill>
          </a:ln>
        </p:spPr>
      </p:pic>
    </p:spTree>
    <p:extLst>
      <p:ext uri="{BB962C8B-B14F-4D97-AF65-F5344CB8AC3E}">
        <p14:creationId xmlns:p14="http://schemas.microsoft.com/office/powerpoint/2010/main" val="92282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8472-1004-40A1-ABB9-447A532809EC}"/>
              </a:ext>
            </a:extLst>
          </p:cNvPr>
          <p:cNvSpPr>
            <a:spLocks noGrp="1"/>
          </p:cNvSpPr>
          <p:nvPr>
            <p:ph type="title"/>
          </p:nvPr>
        </p:nvSpPr>
        <p:spPr/>
        <p:txBody>
          <a:bodyPr/>
          <a:lstStyle/>
          <a:p>
            <a:pPr algn="ctr"/>
            <a:r>
              <a:rPr lang="en-IN" dirty="0"/>
              <a:t>Generalized Double Descent hypothesis</a:t>
            </a:r>
          </a:p>
        </p:txBody>
      </p:sp>
      <p:sp>
        <p:nvSpPr>
          <p:cNvPr id="3" name="Content Placeholder 2">
            <a:extLst>
              <a:ext uri="{FF2B5EF4-FFF2-40B4-BE49-F238E27FC236}">
                <a16:creationId xmlns:a16="http://schemas.microsoft.com/office/drawing/2014/main" id="{B5D35957-1B25-40EB-8684-91617AAA8DB2}"/>
              </a:ext>
            </a:extLst>
          </p:cNvPr>
          <p:cNvSpPr>
            <a:spLocks noGrp="1"/>
          </p:cNvSpPr>
          <p:nvPr>
            <p:ph idx="1"/>
          </p:nvPr>
        </p:nvSpPr>
        <p:spPr>
          <a:xfrm>
            <a:off x="1130270" y="1828869"/>
            <a:ext cx="9603275" cy="3667056"/>
          </a:xfrm>
        </p:spPr>
        <p:txBody>
          <a:bodyPr>
            <a:normAutofit fontScale="92500" lnSpcReduction="20000"/>
          </a:bodyPr>
          <a:lstStyle/>
          <a:p>
            <a:r>
              <a:rPr lang="en-IN" b="1" dirty="0"/>
              <a:t>Under-parameterized regime</a:t>
            </a:r>
            <a:br>
              <a:rPr lang="en-IN" dirty="0"/>
            </a:br>
            <a:r>
              <a:rPr lang="en-IN" dirty="0"/>
              <a:t>- If EMC(T) is sufficiently smaller than n, then an increase in the effective complexity of the model will decrease the test error. </a:t>
            </a:r>
            <a:br>
              <a:rPr lang="en-IN" dirty="0"/>
            </a:br>
            <a:endParaRPr lang="en-IN" dirty="0"/>
          </a:p>
          <a:p>
            <a:r>
              <a:rPr lang="en-IN" b="1" dirty="0"/>
              <a:t>Over-parameterized regime</a:t>
            </a:r>
            <a:br>
              <a:rPr lang="en-IN" dirty="0"/>
            </a:br>
            <a:r>
              <a:rPr lang="en-IN" dirty="0"/>
              <a:t>- If EMC(T) is sufficiently larger than n, then an increase in the effective complexity of the model will decrease the test error. </a:t>
            </a:r>
            <a:br>
              <a:rPr lang="en-IN" dirty="0"/>
            </a:br>
            <a:endParaRPr lang="en-IN" dirty="0"/>
          </a:p>
          <a:p>
            <a:r>
              <a:rPr lang="en-IN" b="1" dirty="0"/>
              <a:t>Critically parameterized regime</a:t>
            </a:r>
            <a:br>
              <a:rPr lang="en-IN" dirty="0"/>
            </a:br>
            <a:r>
              <a:rPr lang="en-IN" dirty="0"/>
              <a:t>- If EMC(T) ≈ n, then an increase in the effective complexity of the model might decrease or increase the test error. </a:t>
            </a:r>
          </a:p>
        </p:txBody>
      </p:sp>
    </p:spTree>
    <p:extLst>
      <p:ext uri="{BB962C8B-B14F-4D97-AF65-F5344CB8AC3E}">
        <p14:creationId xmlns:p14="http://schemas.microsoft.com/office/powerpoint/2010/main" val="40818828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1357</TotalTime>
  <Words>2610</Words>
  <Application>Microsoft Office PowerPoint</Application>
  <PresentationFormat>Widescreen</PresentationFormat>
  <Paragraphs>129</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Century Gothic</vt:lpstr>
      <vt:lpstr>Gallery</vt:lpstr>
      <vt:lpstr>Hyperparameters</vt:lpstr>
      <vt:lpstr>Contents</vt:lpstr>
      <vt:lpstr>Introduction</vt:lpstr>
      <vt:lpstr>Deep Double Descent</vt:lpstr>
      <vt:lpstr>Conventional wisdoms</vt:lpstr>
      <vt:lpstr>Double Descent Overview</vt:lpstr>
      <vt:lpstr>Double Descent Overview</vt:lpstr>
      <vt:lpstr>Effective Model Complexity</vt:lpstr>
      <vt:lpstr>Generalized Double Descent hypothesis</vt:lpstr>
      <vt:lpstr>Experimental Setup</vt:lpstr>
      <vt:lpstr>Model-wise double descent</vt:lpstr>
      <vt:lpstr>Model-wise double descent</vt:lpstr>
      <vt:lpstr>Intuition for deep double descend</vt:lpstr>
      <vt:lpstr>Epoch-wise double descent</vt:lpstr>
      <vt:lpstr>Sample-wise non-monotonicity</vt:lpstr>
      <vt:lpstr>Sample-wise non-monotonicity</vt:lpstr>
      <vt:lpstr>Effects of Early Stopping and Label Noise</vt:lpstr>
      <vt:lpstr>Conclusion</vt:lpstr>
      <vt:lpstr>Effects of Data Parallelism on Neural Network Training</vt:lpstr>
      <vt:lpstr>Advances in Neural Networks</vt:lpstr>
      <vt:lpstr>Model parallelism</vt:lpstr>
      <vt:lpstr>Data Parallelism</vt:lpstr>
      <vt:lpstr>Training Cost</vt:lpstr>
      <vt:lpstr>Contributions</vt:lpstr>
      <vt:lpstr>Setup - Training Objective and Optimizers</vt:lpstr>
      <vt:lpstr>Setup - Dataset</vt:lpstr>
      <vt:lpstr>Setup - Models</vt:lpstr>
      <vt:lpstr>Experiments and Results</vt:lpstr>
      <vt:lpstr>PowerPoint Presentation</vt:lpstr>
      <vt:lpstr>Experiments and Results</vt:lpstr>
      <vt:lpstr>Experiments and Results</vt:lpstr>
      <vt:lpstr>Experiments and Results</vt:lpstr>
      <vt:lpstr>Experiments and Results</vt:lpstr>
      <vt:lpstr>Experiments and Results</vt:lpstr>
      <vt:lpstr>Experiments and Results</vt:lpstr>
      <vt:lpstr>Observations</vt:lpstr>
      <vt:lpstr>Effect of batch size on model quality</vt:lpstr>
      <vt:lpstr>Effect of batch size on model quality</vt:lpstr>
      <vt:lpstr>Effect of batch size on model quality</vt:lpstr>
      <vt:lpstr>Conclusion</vt:lpstr>
      <vt:lpstr>Limitations</vt:lpstr>
      <vt:lpstr>Side note - Experimental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Hyperparameters</dc:title>
  <dc:creator>shivani sheth</dc:creator>
  <cp:lastModifiedBy>shivani sheth</cp:lastModifiedBy>
  <cp:revision>65</cp:revision>
  <dcterms:created xsi:type="dcterms:W3CDTF">2021-03-27T08:12:36Z</dcterms:created>
  <dcterms:modified xsi:type="dcterms:W3CDTF">2021-03-31T21:24:49Z</dcterms:modified>
</cp:coreProperties>
</file>