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gmmjbCEPoQmtcTYTBM1l5sUvib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395571-900B-4695-9E75-8B610F9EE3D9}">
  <a:tblStyle styleId="{04395571-900B-4695-9E75-8B610F9EE3D9}"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8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286367" y="2822135"/>
            <a:ext cx="6285266"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1449696" y="3985464"/>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550679" y="2549570"/>
            <a:ext cx="8394877"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10"/>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467916" y="2469624"/>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467916" y="6629226"/>
            <a:ext cx="5915025" cy="21669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12"/>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472381"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472381" y="2428347"/>
            <a:ext cx="2901255"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4"/>
          <p:cNvSpPr txBox="1">
            <a:spLocks noGrp="1"/>
          </p:cNvSpPr>
          <p:nvPr>
            <p:ph type="body" idx="2"/>
          </p:nvPr>
        </p:nvSpPr>
        <p:spPr>
          <a:xfrm>
            <a:off x="472381" y="3618442"/>
            <a:ext cx="2901255"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4"/>
          <p:cNvSpPr txBox="1">
            <a:spLocks noGrp="1"/>
          </p:cNvSpPr>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2915543" y="1426283"/>
            <a:ext cx="3471863" cy="703968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16"/>
          <p:cNvSpPr txBox="1">
            <a:spLocks noGrp="1"/>
          </p:cNvSpPr>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1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2915543" y="1426283"/>
            <a:ext cx="3471863" cy="7039681"/>
          </a:xfrm>
          <a:prstGeom prst="rect">
            <a:avLst/>
          </a:prstGeom>
          <a:noFill/>
          <a:ln>
            <a:noFill/>
          </a:ln>
        </p:spPr>
      </p:sp>
      <p:sp>
        <p:nvSpPr>
          <p:cNvPr id="64" name="Google Shape;64;p17"/>
          <p:cNvSpPr txBox="1">
            <a:spLocks noGrp="1"/>
          </p:cNvSpPr>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7"/>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5" name="Google Shape;85;p1"/>
          <p:cNvGraphicFramePr/>
          <p:nvPr/>
        </p:nvGraphicFramePr>
        <p:xfrm>
          <a:off x="147320" y="2575560"/>
          <a:ext cx="6593850" cy="873780"/>
        </p:xfrm>
        <a:graphic>
          <a:graphicData uri="http://schemas.openxmlformats.org/drawingml/2006/table">
            <a:tbl>
              <a:tblPr firstRow="1" bandRow="1">
                <a:noFill/>
                <a:tableStyleId>{04395571-900B-4695-9E75-8B610F9EE3D9}</a:tableStyleId>
              </a:tblPr>
              <a:tblGrid>
                <a:gridCol w="756925">
                  <a:extLst>
                    <a:ext uri="{9D8B030D-6E8A-4147-A177-3AD203B41FA5}">
                      <a16:colId xmlns:a16="http://schemas.microsoft.com/office/drawing/2014/main" val="20000"/>
                    </a:ext>
                  </a:extLst>
                </a:gridCol>
                <a:gridCol w="583692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IN" sz="1400" b="1" u="none" strike="noStrike" cap="none"/>
                        <a:t>Task</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IN" sz="1350" b="0" i="0" u="none" strike="noStrike" cap="none">
                          <a:solidFill>
                            <a:schemeClr val="dk1"/>
                          </a:solidFill>
                          <a:latin typeface="Calibri"/>
                          <a:ea typeface="Calibri"/>
                          <a:cs typeface="Calibri"/>
                          <a:sym typeface="Calibri"/>
                        </a:rPr>
                        <a:t>Upload the dataset to Cognos Analytics, prepare the data, explore and create Interactive Dashboard, report and Story</a:t>
                      </a:r>
                      <a:endParaRPr sz="135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en-IN" sz="1400" b="1" u="none" strike="noStrike" cap="none"/>
                        <a:t>Problem Statement:-</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6" name="Google Shape;86;p1"/>
          <p:cNvSpPr txBox="1"/>
          <p:nvPr/>
        </p:nvSpPr>
        <p:spPr>
          <a:xfrm>
            <a:off x="189362" y="3472306"/>
            <a:ext cx="6250675" cy="9541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350" b="0" i="0" u="none" strike="noStrike" cap="none">
                <a:solidFill>
                  <a:schemeClr val="dk1"/>
                </a:solidFill>
                <a:latin typeface="Calibri"/>
                <a:ea typeface="Calibri"/>
                <a:cs typeface="Calibri"/>
                <a:sym typeface="Calibri"/>
              </a:rPr>
              <a:t>	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sz="1350" b="1" i="0" u="none" strike="noStrike" cap="none">
              <a:solidFill>
                <a:schemeClr val="dk1"/>
              </a:solidFill>
              <a:latin typeface="Calibri"/>
              <a:ea typeface="Calibri"/>
              <a:cs typeface="Calibri"/>
              <a:sym typeface="Calibri"/>
            </a:endParaRPr>
          </a:p>
        </p:txBody>
      </p:sp>
      <p:sp>
        <p:nvSpPr>
          <p:cNvPr id="87" name="Google Shape;87;p1"/>
          <p:cNvSpPr txBox="1"/>
          <p:nvPr/>
        </p:nvSpPr>
        <p:spPr>
          <a:xfrm>
            <a:off x="147320" y="4472503"/>
            <a:ext cx="8242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u="none" strike="noStrike" cap="none">
                <a:solidFill>
                  <a:schemeClr val="dk1"/>
                </a:solidFill>
                <a:latin typeface="Calibri"/>
                <a:ea typeface="Calibri"/>
                <a:cs typeface="Calibri"/>
                <a:sym typeface="Calibri"/>
              </a:rPr>
              <a:t>Output:-</a:t>
            </a:r>
            <a:endParaRPr/>
          </a:p>
        </p:txBody>
      </p:sp>
      <p:sp>
        <p:nvSpPr>
          <p:cNvPr id="88" name="Google Shape;88;p1"/>
          <p:cNvSpPr txBox="1"/>
          <p:nvPr/>
        </p:nvSpPr>
        <p:spPr>
          <a:xfrm>
            <a:off x="2645676" y="5169397"/>
            <a:ext cx="176593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u="sng">
                <a:solidFill>
                  <a:schemeClr val="dk1"/>
                </a:solidFill>
                <a:latin typeface="Calibri"/>
                <a:ea typeface="Calibri"/>
                <a:cs typeface="Calibri"/>
                <a:sym typeface="Calibri"/>
              </a:rPr>
              <a:t>Overall Dashboard</a:t>
            </a:r>
            <a:endParaRPr/>
          </a:p>
        </p:txBody>
      </p:sp>
      <p:pic>
        <p:nvPicPr>
          <p:cNvPr id="89" name="Google Shape;89;p1"/>
          <p:cNvPicPr preferRelativeResize="0"/>
          <p:nvPr/>
        </p:nvPicPr>
        <p:blipFill rotWithShape="1">
          <a:blip r:embed="rId3">
            <a:alphaModFix/>
          </a:blip>
          <a:srcRect l="7142" t="9467" r="3911"/>
          <a:stretch/>
        </p:blipFill>
        <p:spPr>
          <a:xfrm>
            <a:off x="489857" y="5523264"/>
            <a:ext cx="6099920" cy="3492436"/>
          </a:xfrm>
          <a:prstGeom prst="rect">
            <a:avLst/>
          </a:prstGeom>
          <a:noFill/>
          <a:ln>
            <a:noFill/>
          </a:ln>
        </p:spPr>
      </p:pic>
      <p:graphicFrame>
        <p:nvGraphicFramePr>
          <p:cNvPr id="8" name="Google Shape;84;p1"/>
          <p:cNvGraphicFramePr/>
          <p:nvPr>
            <p:extLst>
              <p:ext uri="{D42A27DB-BD31-4B8C-83A1-F6EECF244321}">
                <p14:modId xmlns:p14="http://schemas.microsoft.com/office/powerpoint/2010/main" val="1508608064"/>
              </p:ext>
            </p:extLst>
          </p:nvPr>
        </p:nvGraphicFramePr>
        <p:xfrm>
          <a:off x="489857" y="293913"/>
          <a:ext cx="5649700" cy="2096625"/>
        </p:xfrm>
        <a:graphic>
          <a:graphicData uri="http://schemas.openxmlformats.org/drawingml/2006/table">
            <a:tbl>
              <a:tblPr firstRow="1" bandRow="1">
                <a:noFill/>
              </a:tblPr>
              <a:tblGrid>
                <a:gridCol w="1613275">
                  <a:extLst>
                    <a:ext uri="{9D8B030D-6E8A-4147-A177-3AD203B41FA5}">
                      <a16:colId xmlns:a16="http://schemas.microsoft.com/office/drawing/2014/main" val="20000"/>
                    </a:ext>
                  </a:extLst>
                </a:gridCol>
                <a:gridCol w="4036425">
                  <a:extLst>
                    <a:ext uri="{9D8B030D-6E8A-4147-A177-3AD203B41FA5}">
                      <a16:colId xmlns:a16="http://schemas.microsoft.com/office/drawing/2014/main" val="20001"/>
                    </a:ext>
                  </a:extLst>
                </a:gridCol>
              </a:tblGrid>
              <a:tr h="419325">
                <a:tc>
                  <a:txBody>
                    <a:bodyPr/>
                    <a:lstStyle/>
                    <a:p>
                      <a:pPr marL="0" marR="0" lvl="0" indent="0" algn="ctr" rtl="0">
                        <a:spcBef>
                          <a:spcPts val="0"/>
                        </a:spcBef>
                        <a:spcAft>
                          <a:spcPts val="0"/>
                        </a:spcAft>
                        <a:buNone/>
                      </a:pPr>
                      <a:r>
                        <a:rPr lang="en-IN" sz="1800" b="1" u="none" strike="noStrike" cap="none"/>
                        <a:t>NAME</a:t>
                      </a:r>
                      <a:endParaRPr/>
                    </a:p>
                  </a:txBody>
                  <a:tcPr marL="91450" marR="91450" marT="45725" marB="45725" anchor="ctr"/>
                </a:tc>
                <a:tc>
                  <a:txBody>
                    <a:bodyPr/>
                    <a:lstStyle/>
                    <a:p>
                      <a:pPr marL="0" marR="0" lvl="0" indent="0" algn="ctr" rtl="0">
                        <a:spcBef>
                          <a:spcPts val="0"/>
                        </a:spcBef>
                        <a:spcAft>
                          <a:spcPts val="0"/>
                        </a:spcAft>
                        <a:buNone/>
                      </a:pPr>
                      <a:r>
                        <a:rPr lang="en-IN" sz="1800" b="1" dirty="0" smtClean="0"/>
                        <a:t>DEEPTHI</a:t>
                      </a:r>
                      <a:r>
                        <a:rPr lang="en-IN" sz="1800" b="1" baseline="0" dirty="0" smtClean="0"/>
                        <a:t> M R</a:t>
                      </a:r>
                      <a:endParaRPr dirty="0"/>
                    </a:p>
                  </a:txBody>
                  <a:tcPr marL="91450" marR="91450" marT="45725" marB="45725" anchor="ctr"/>
                </a:tc>
                <a:extLst>
                  <a:ext uri="{0D108BD9-81ED-4DB2-BD59-A6C34878D82A}">
                    <a16:rowId xmlns:a16="http://schemas.microsoft.com/office/drawing/2014/main" val="10000"/>
                  </a:ext>
                </a:extLst>
              </a:tr>
              <a:tr h="419325">
                <a:tc>
                  <a:txBody>
                    <a:bodyPr/>
                    <a:lstStyle/>
                    <a:p>
                      <a:pPr marL="0" marR="0" lvl="0" indent="0" algn="ctr" rtl="0">
                        <a:spcBef>
                          <a:spcPts val="0"/>
                        </a:spcBef>
                        <a:spcAft>
                          <a:spcPts val="0"/>
                        </a:spcAft>
                        <a:buNone/>
                      </a:pPr>
                      <a:r>
                        <a:rPr lang="en-IN" sz="1800" b="1" u="none" strike="noStrike" cap="none"/>
                        <a:t>REG NO</a:t>
                      </a:r>
                      <a:endParaRPr/>
                    </a:p>
                  </a:txBody>
                  <a:tcPr marL="91450" marR="91450" marT="45725" marB="45725" anchor="ctr"/>
                </a:tc>
                <a:tc>
                  <a:txBody>
                    <a:bodyPr/>
                    <a:lstStyle/>
                    <a:p>
                      <a:pPr marL="0" marR="0" lvl="0" indent="0" algn="ctr" rtl="0">
                        <a:spcBef>
                          <a:spcPts val="0"/>
                        </a:spcBef>
                        <a:spcAft>
                          <a:spcPts val="0"/>
                        </a:spcAft>
                        <a:buNone/>
                      </a:pPr>
                      <a:r>
                        <a:rPr lang="en-IN" sz="1800" b="1" u="none" strike="noStrike" cap="none" dirty="0" smtClean="0"/>
                        <a:t>3</a:t>
                      </a:r>
                      <a:r>
                        <a:rPr lang="en-IN" sz="1800" b="1" dirty="0" smtClean="0"/>
                        <a:t>11520205009</a:t>
                      </a:r>
                      <a:endParaRPr dirty="0"/>
                    </a:p>
                  </a:txBody>
                  <a:tcPr marL="91450" marR="91450" marT="45725" marB="45725" anchor="ctr"/>
                </a:tc>
                <a:extLst>
                  <a:ext uri="{0D108BD9-81ED-4DB2-BD59-A6C34878D82A}">
                    <a16:rowId xmlns:a16="http://schemas.microsoft.com/office/drawing/2014/main" val="10001"/>
                  </a:ext>
                </a:extLst>
              </a:tr>
              <a:tr h="419325">
                <a:tc>
                  <a:txBody>
                    <a:bodyPr/>
                    <a:lstStyle/>
                    <a:p>
                      <a:pPr marL="0" marR="0" lvl="0" indent="0" algn="ctr" rtl="0">
                        <a:spcBef>
                          <a:spcPts val="0"/>
                        </a:spcBef>
                        <a:spcAft>
                          <a:spcPts val="0"/>
                        </a:spcAft>
                        <a:buNone/>
                      </a:pPr>
                      <a:r>
                        <a:rPr lang="en-IN" sz="1800" b="1" u="none" strike="noStrike" cap="none"/>
                        <a:t>CLASS</a:t>
                      </a:r>
                      <a:endParaRPr/>
                    </a:p>
                  </a:txBody>
                  <a:tcPr marL="91450" marR="91450" marT="45725" marB="45725" anchor="ctr"/>
                </a:tc>
                <a:tc>
                  <a:txBody>
                    <a:bodyPr/>
                    <a:lstStyle/>
                    <a:p>
                      <a:pPr marL="0" marR="0" lvl="0" indent="0" algn="ctr" rtl="0">
                        <a:spcBef>
                          <a:spcPts val="0"/>
                        </a:spcBef>
                        <a:spcAft>
                          <a:spcPts val="0"/>
                        </a:spcAft>
                        <a:buNone/>
                      </a:pPr>
                      <a:r>
                        <a:rPr lang="en-IN" sz="1800" b="1" u="none" strike="noStrike" cap="none"/>
                        <a:t>B.Tech – IT </a:t>
                      </a:r>
                      <a:endParaRPr/>
                    </a:p>
                  </a:txBody>
                  <a:tcPr marL="91450" marR="91450" marT="45725" marB="45725" anchor="ctr"/>
                </a:tc>
                <a:extLst>
                  <a:ext uri="{0D108BD9-81ED-4DB2-BD59-A6C34878D82A}">
                    <a16:rowId xmlns:a16="http://schemas.microsoft.com/office/drawing/2014/main" val="10002"/>
                  </a:ext>
                </a:extLst>
              </a:tr>
              <a:tr h="419325">
                <a:tc>
                  <a:txBody>
                    <a:bodyPr/>
                    <a:lstStyle/>
                    <a:p>
                      <a:pPr marL="0" marR="0" lvl="0" indent="0" algn="ctr" rtl="0">
                        <a:spcBef>
                          <a:spcPts val="0"/>
                        </a:spcBef>
                        <a:spcAft>
                          <a:spcPts val="0"/>
                        </a:spcAft>
                        <a:buNone/>
                      </a:pPr>
                      <a:r>
                        <a:rPr lang="en-IN" sz="1800" b="1" u="none" strike="noStrike" cap="none"/>
                        <a:t>EMAIL ID</a:t>
                      </a:r>
                      <a:endParaRPr/>
                    </a:p>
                  </a:txBody>
                  <a:tcPr marL="91450" marR="91450" marT="45725" marB="45725" anchor="ctr"/>
                </a:tc>
                <a:tc>
                  <a:txBody>
                    <a:bodyPr/>
                    <a:lstStyle/>
                    <a:p>
                      <a:pPr marL="0" marR="0" lvl="0" indent="0" algn="ctr" rtl="0">
                        <a:spcBef>
                          <a:spcPts val="0"/>
                        </a:spcBef>
                        <a:spcAft>
                          <a:spcPts val="0"/>
                        </a:spcAft>
                        <a:buNone/>
                      </a:pPr>
                      <a:r>
                        <a:rPr lang="en-IN" sz="1800" b="1" u="none" strike="noStrike" cap="none" dirty="0" smtClean="0"/>
                        <a:t>deepthimr1411@gmail.com</a:t>
                      </a:r>
                      <a:endParaRPr dirty="0"/>
                    </a:p>
                  </a:txBody>
                  <a:tcPr marL="91450" marR="91450" marT="45725" marB="45725" anchor="ctr"/>
                </a:tc>
                <a:extLst>
                  <a:ext uri="{0D108BD9-81ED-4DB2-BD59-A6C34878D82A}">
                    <a16:rowId xmlns:a16="http://schemas.microsoft.com/office/drawing/2014/main" val="10003"/>
                  </a:ext>
                </a:extLst>
              </a:tr>
              <a:tr h="419325">
                <a:tc>
                  <a:txBody>
                    <a:bodyPr/>
                    <a:lstStyle/>
                    <a:p>
                      <a:pPr marL="0" marR="0" lvl="0" indent="0" algn="ctr" rtl="0">
                        <a:spcBef>
                          <a:spcPts val="0"/>
                        </a:spcBef>
                        <a:spcAft>
                          <a:spcPts val="0"/>
                        </a:spcAft>
                        <a:buNone/>
                      </a:pP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dirty="0"/>
                        <a:t>ASSIGNMENT - 1</a:t>
                      </a:r>
                      <a:endParaRPr dirty="0"/>
                    </a:p>
                  </a:txBody>
                  <a:tcPr marL="91450" marR="91450" marT="45725" marB="457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2724223" y="5157918"/>
            <a:ext cx="140955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Male Employees</a:t>
            </a:r>
            <a:endParaRPr/>
          </a:p>
        </p:txBody>
      </p:sp>
      <p:sp>
        <p:nvSpPr>
          <p:cNvPr id="95" name="Google Shape;95;p2"/>
          <p:cNvSpPr txBox="1"/>
          <p:nvPr/>
        </p:nvSpPr>
        <p:spPr>
          <a:xfrm>
            <a:off x="2645388" y="720248"/>
            <a:ext cx="156722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Female Employees</a:t>
            </a:r>
            <a:endParaRPr/>
          </a:p>
        </p:txBody>
      </p:sp>
      <p:pic>
        <p:nvPicPr>
          <p:cNvPr id="96" name="Google Shape;96;p2"/>
          <p:cNvPicPr preferRelativeResize="0"/>
          <p:nvPr/>
        </p:nvPicPr>
        <p:blipFill rotWithShape="1">
          <a:blip r:embed="rId3">
            <a:alphaModFix/>
          </a:blip>
          <a:srcRect l="7058" t="9797" r="8039" b="3754"/>
          <a:stretch/>
        </p:blipFill>
        <p:spPr>
          <a:xfrm>
            <a:off x="517711" y="1305636"/>
            <a:ext cx="5822577" cy="3334870"/>
          </a:xfrm>
          <a:prstGeom prst="rect">
            <a:avLst/>
          </a:prstGeom>
          <a:noFill/>
          <a:ln>
            <a:noFill/>
          </a:ln>
        </p:spPr>
      </p:pic>
      <p:pic>
        <p:nvPicPr>
          <p:cNvPr id="97" name="Google Shape;97;p2"/>
          <p:cNvPicPr preferRelativeResize="0"/>
          <p:nvPr/>
        </p:nvPicPr>
        <p:blipFill rotWithShape="1">
          <a:blip r:embed="rId4">
            <a:alphaModFix/>
          </a:blip>
          <a:srcRect l="7648" t="9099" r="7451" b="4451"/>
          <a:stretch/>
        </p:blipFill>
        <p:spPr>
          <a:xfrm>
            <a:off x="517710" y="5743306"/>
            <a:ext cx="5822578" cy="33348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p:nvPr/>
        </p:nvSpPr>
        <p:spPr>
          <a:xfrm>
            <a:off x="2450281" y="720247"/>
            <a:ext cx="190257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Data Analyst Employee</a:t>
            </a:r>
            <a:endParaRPr/>
          </a:p>
        </p:txBody>
      </p:sp>
      <p:sp>
        <p:nvSpPr>
          <p:cNvPr id="103" name="Google Shape;103;p3"/>
          <p:cNvSpPr txBox="1"/>
          <p:nvPr/>
        </p:nvSpPr>
        <p:spPr>
          <a:xfrm>
            <a:off x="2542347" y="5010308"/>
            <a:ext cx="177330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US Citizen Employees</a:t>
            </a:r>
            <a:endParaRPr/>
          </a:p>
        </p:txBody>
      </p:sp>
      <p:pic>
        <p:nvPicPr>
          <p:cNvPr id="104" name="Google Shape;104;p3"/>
          <p:cNvPicPr preferRelativeResize="0"/>
          <p:nvPr/>
        </p:nvPicPr>
        <p:blipFill rotWithShape="1">
          <a:blip r:embed="rId3">
            <a:alphaModFix/>
          </a:blip>
          <a:srcRect l="7378" t="10099" r="4265" b="1722"/>
          <a:stretch/>
        </p:blipFill>
        <p:spPr>
          <a:xfrm>
            <a:off x="551688" y="1318382"/>
            <a:ext cx="5822577" cy="3401568"/>
          </a:xfrm>
          <a:prstGeom prst="rect">
            <a:avLst/>
          </a:prstGeom>
          <a:noFill/>
          <a:ln>
            <a:noFill/>
          </a:ln>
        </p:spPr>
      </p:pic>
      <p:pic>
        <p:nvPicPr>
          <p:cNvPr id="105" name="Google Shape;105;p3"/>
          <p:cNvPicPr preferRelativeResize="0"/>
          <p:nvPr/>
        </p:nvPicPr>
        <p:blipFill rotWithShape="1">
          <a:blip r:embed="rId4">
            <a:alphaModFix/>
          </a:blip>
          <a:srcRect l="8045" t="9099" r="8044" b="2722"/>
          <a:stretch/>
        </p:blipFill>
        <p:spPr>
          <a:xfrm>
            <a:off x="551688" y="5608442"/>
            <a:ext cx="5822577" cy="35893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p:nvPr/>
        </p:nvSpPr>
        <p:spPr>
          <a:xfrm>
            <a:off x="2487845" y="749014"/>
            <a:ext cx="188231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Non Citizen Employees</a:t>
            </a:r>
            <a:endParaRPr/>
          </a:p>
        </p:txBody>
      </p:sp>
      <p:pic>
        <p:nvPicPr>
          <p:cNvPr id="111" name="Google Shape;111;p4"/>
          <p:cNvPicPr preferRelativeResize="0"/>
          <p:nvPr/>
        </p:nvPicPr>
        <p:blipFill rotWithShape="1">
          <a:blip r:embed="rId3">
            <a:alphaModFix/>
          </a:blip>
          <a:srcRect l="8775" t="9218" r="8223" b="5357"/>
          <a:stretch/>
        </p:blipFill>
        <p:spPr>
          <a:xfrm>
            <a:off x="582882" y="1288285"/>
            <a:ext cx="5692236" cy="3295312"/>
          </a:xfrm>
          <a:prstGeom prst="rect">
            <a:avLst/>
          </a:prstGeom>
          <a:noFill/>
          <a:ln>
            <a:noFill/>
          </a:ln>
        </p:spPr>
      </p:pic>
      <p:sp>
        <p:nvSpPr>
          <p:cNvPr id="112" name="Google Shape;112;p4"/>
          <p:cNvSpPr txBox="1"/>
          <p:nvPr/>
        </p:nvSpPr>
        <p:spPr>
          <a:xfrm>
            <a:off x="2233352" y="5168515"/>
            <a:ext cx="246099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Eligible Non Citizen Employees</a:t>
            </a:r>
            <a:endParaRPr/>
          </a:p>
        </p:txBody>
      </p:sp>
      <p:pic>
        <p:nvPicPr>
          <p:cNvPr id="113" name="Google Shape;113;p4"/>
          <p:cNvPicPr preferRelativeResize="0"/>
          <p:nvPr/>
        </p:nvPicPr>
        <p:blipFill rotWithShape="1">
          <a:blip r:embed="rId4">
            <a:alphaModFix/>
          </a:blip>
          <a:srcRect l="8499" t="9940" r="8499" b="6464"/>
          <a:stretch/>
        </p:blipFill>
        <p:spPr>
          <a:xfrm>
            <a:off x="582882" y="5707786"/>
            <a:ext cx="5692236" cy="32247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5"/>
          <p:cNvPicPr preferRelativeResize="0"/>
          <p:nvPr/>
        </p:nvPicPr>
        <p:blipFill rotWithShape="1">
          <a:blip r:embed="rId3">
            <a:alphaModFix/>
          </a:blip>
          <a:srcRect l="7089" t="9218" r="4305" b="2268"/>
          <a:stretch/>
        </p:blipFill>
        <p:spPr>
          <a:xfrm>
            <a:off x="517711" y="1312356"/>
            <a:ext cx="5822577" cy="3343133"/>
          </a:xfrm>
          <a:prstGeom prst="rect">
            <a:avLst/>
          </a:prstGeom>
          <a:noFill/>
          <a:ln>
            <a:noFill/>
          </a:ln>
        </p:spPr>
      </p:pic>
      <p:sp>
        <p:nvSpPr>
          <p:cNvPr id="119" name="Google Shape;119;p5"/>
          <p:cNvSpPr txBox="1"/>
          <p:nvPr/>
        </p:nvSpPr>
        <p:spPr>
          <a:xfrm>
            <a:off x="2664173" y="716523"/>
            <a:ext cx="152965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Search Dashboard</a:t>
            </a:r>
            <a:endParaRPr/>
          </a:p>
        </p:txBody>
      </p:sp>
      <p:sp>
        <p:nvSpPr>
          <p:cNvPr id="120" name="Google Shape;120;p5"/>
          <p:cNvSpPr txBox="1"/>
          <p:nvPr/>
        </p:nvSpPr>
        <p:spPr>
          <a:xfrm>
            <a:off x="2412917" y="5314467"/>
            <a:ext cx="203215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Search with Employee ID</a:t>
            </a:r>
            <a:endParaRPr/>
          </a:p>
        </p:txBody>
      </p:sp>
      <p:pic>
        <p:nvPicPr>
          <p:cNvPr id="121" name="Google Shape;121;p5"/>
          <p:cNvPicPr preferRelativeResize="0"/>
          <p:nvPr/>
        </p:nvPicPr>
        <p:blipFill rotWithShape="1">
          <a:blip r:embed="rId4">
            <a:alphaModFix/>
          </a:blip>
          <a:srcRect l="7541" t="8782" r="3850" b="2703"/>
          <a:stretch/>
        </p:blipFill>
        <p:spPr>
          <a:xfrm>
            <a:off x="517709" y="5770913"/>
            <a:ext cx="5822577" cy="3343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6"/>
          <p:cNvPicPr preferRelativeResize="0"/>
          <p:nvPr/>
        </p:nvPicPr>
        <p:blipFill rotWithShape="1">
          <a:blip r:embed="rId3">
            <a:alphaModFix/>
          </a:blip>
          <a:srcRect l="7467" t="9625" r="4445" b="616"/>
          <a:stretch/>
        </p:blipFill>
        <p:spPr>
          <a:xfrm>
            <a:off x="506432" y="1300608"/>
            <a:ext cx="5833856" cy="3343724"/>
          </a:xfrm>
          <a:prstGeom prst="rect">
            <a:avLst/>
          </a:prstGeom>
          <a:noFill/>
          <a:ln>
            <a:noFill/>
          </a:ln>
        </p:spPr>
      </p:pic>
      <p:sp>
        <p:nvSpPr>
          <p:cNvPr id="127" name="Google Shape;127;p6"/>
          <p:cNvSpPr txBox="1"/>
          <p:nvPr/>
        </p:nvSpPr>
        <p:spPr>
          <a:xfrm>
            <a:off x="2354666" y="719084"/>
            <a:ext cx="21486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Search with Marital Status</a:t>
            </a:r>
            <a:endParaRPr/>
          </a:p>
        </p:txBody>
      </p:sp>
      <p:sp>
        <p:nvSpPr>
          <p:cNvPr id="128" name="Google Shape;128;p6"/>
          <p:cNvSpPr txBox="1"/>
          <p:nvPr/>
        </p:nvSpPr>
        <p:spPr>
          <a:xfrm>
            <a:off x="2178397" y="5144558"/>
            <a:ext cx="250119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Search with Performance Score</a:t>
            </a:r>
            <a:endParaRPr/>
          </a:p>
        </p:txBody>
      </p:sp>
      <p:pic>
        <p:nvPicPr>
          <p:cNvPr id="129" name="Google Shape;129;p6"/>
          <p:cNvPicPr preferRelativeResize="0"/>
          <p:nvPr/>
        </p:nvPicPr>
        <p:blipFill rotWithShape="1">
          <a:blip r:embed="rId4">
            <a:alphaModFix/>
          </a:blip>
          <a:srcRect l="7200" t="10242" r="4711" b="2356"/>
          <a:stretch/>
        </p:blipFill>
        <p:spPr>
          <a:xfrm>
            <a:off x="506431" y="5726082"/>
            <a:ext cx="5833857" cy="3343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p:nvPr/>
        </p:nvSpPr>
        <p:spPr>
          <a:xfrm>
            <a:off x="2178401" y="5053118"/>
            <a:ext cx="25238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Search with Multiple Attributes</a:t>
            </a:r>
            <a:endParaRPr/>
          </a:p>
        </p:txBody>
      </p:sp>
      <p:sp>
        <p:nvSpPr>
          <p:cNvPr id="135" name="Google Shape;135;p7"/>
          <p:cNvSpPr txBox="1"/>
          <p:nvPr/>
        </p:nvSpPr>
        <p:spPr>
          <a:xfrm>
            <a:off x="1494945" y="716462"/>
            <a:ext cx="386811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Search with Survey Performance and Department</a:t>
            </a:r>
            <a:endParaRPr/>
          </a:p>
        </p:txBody>
      </p:sp>
      <p:pic>
        <p:nvPicPr>
          <p:cNvPr id="136" name="Google Shape;136;p7"/>
          <p:cNvPicPr preferRelativeResize="0"/>
          <p:nvPr/>
        </p:nvPicPr>
        <p:blipFill rotWithShape="1">
          <a:blip r:embed="rId3">
            <a:alphaModFix/>
          </a:blip>
          <a:srcRect l="7330" t="9095" r="4663" b="2368"/>
          <a:stretch/>
        </p:blipFill>
        <p:spPr>
          <a:xfrm>
            <a:off x="517710" y="1263852"/>
            <a:ext cx="5822578" cy="3355356"/>
          </a:xfrm>
          <a:prstGeom prst="rect">
            <a:avLst/>
          </a:prstGeom>
          <a:noFill/>
          <a:ln>
            <a:noFill/>
          </a:ln>
        </p:spPr>
      </p:pic>
      <p:pic>
        <p:nvPicPr>
          <p:cNvPr id="137" name="Google Shape;137;p7"/>
          <p:cNvPicPr preferRelativeResize="0"/>
          <p:nvPr/>
        </p:nvPicPr>
        <p:blipFill rotWithShape="1">
          <a:blip r:embed="rId4">
            <a:alphaModFix/>
          </a:blip>
          <a:srcRect l="7592" t="9902" r="4334" b="1493"/>
          <a:stretch/>
        </p:blipFill>
        <p:spPr>
          <a:xfrm>
            <a:off x="517708" y="5472655"/>
            <a:ext cx="5822579" cy="335535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Words>
  <Application>Microsoft Office PowerPoint</Application>
  <PresentationFormat>A4 Paper (210x297 mm)</PresentationFormat>
  <Paragraphs>27</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HP Inc.</cp:lastModifiedBy>
  <cp:revision>1</cp:revision>
  <dcterms:created xsi:type="dcterms:W3CDTF">2023-10-03T02:06:08Z</dcterms:created>
  <dcterms:modified xsi:type="dcterms:W3CDTF">2023-10-27T06:53:59Z</dcterms:modified>
</cp:coreProperties>
</file>