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97BD2C-7B53-4AA0-9BE7-711A97C58C50}">
  <a:tblStyle styleId="{2E97BD2C-7B53-4AA0-9BE7-711A97C58C50}"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6"/>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7"/>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7"/>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7"/>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9"/>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915543" y="1426283"/>
            <a:ext cx="3471863" cy="7039681"/>
          </a:xfrm>
          <a:prstGeom prst="rect">
            <a:avLst/>
          </a:prstGeom>
          <a:noFill/>
          <a:ln>
            <a:noFill/>
          </a:ln>
        </p:spPr>
      </p:sp>
      <p:sp>
        <p:nvSpPr>
          <p:cNvPr id="64" name="Google Shape;64;p10"/>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3"/>
          <p:cNvGraphicFramePr/>
          <p:nvPr/>
        </p:nvGraphicFramePr>
        <p:xfrm>
          <a:off x="489857" y="293913"/>
          <a:ext cx="3000000" cy="3000000"/>
        </p:xfrm>
        <a:graphic>
          <a:graphicData uri="http://schemas.openxmlformats.org/drawingml/2006/table">
            <a:tbl>
              <a:tblPr bandRow="1" firstRow="1">
                <a:noFill/>
                <a:tableStyleId>{2E97BD2C-7B53-4AA0-9BE7-711A97C58C50}</a:tableStyleId>
              </a:tblPr>
              <a:tblGrid>
                <a:gridCol w="1613275"/>
                <a:gridCol w="4036425"/>
              </a:tblGrid>
              <a:tr h="4193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NAME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a:t>SANJULA TN</a:t>
                      </a:r>
                      <a:endParaRPr sz="1400" u="none" cap="none" strike="noStrike"/>
                    </a:p>
                  </a:txBody>
                  <a:tcPr marT="45725" marB="45725" marR="91450" marL="91450" anchor="ctr"/>
                </a:tc>
              </a:tr>
              <a:tr h="4193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REG NO</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31152020504</a:t>
                      </a:r>
                      <a:r>
                        <a:rPr b="1" lang="en-IN" sz="1800"/>
                        <a:t>1</a:t>
                      </a:r>
                      <a:endParaRPr sz="1400" u="none" cap="none" strike="noStrike"/>
                    </a:p>
                  </a:txBody>
                  <a:tcPr marT="45725" marB="45725" marR="91450" marL="91450" anchor="ctr"/>
                </a:tc>
              </a:tr>
              <a:tr h="4193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CLASS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B.Tech – IT </a:t>
                      </a:r>
                      <a:endParaRPr sz="1400" u="none" cap="none" strike="noStrike"/>
                    </a:p>
                  </a:txBody>
                  <a:tcPr marT="45725" marB="45725" marR="91450" marL="91450" anchor="ctr"/>
                </a:tc>
              </a:tr>
              <a:tr h="419325">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EMAIL ID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s</a:t>
                      </a:r>
                      <a:r>
                        <a:rPr b="1" lang="en-IN" sz="1800"/>
                        <a:t>anjulasanju2002</a:t>
                      </a:r>
                      <a:r>
                        <a:rPr b="1" lang="en-IN" sz="1800" u="none" cap="none" strike="noStrike"/>
                        <a:t>@gmail.com</a:t>
                      </a:r>
                      <a:endParaRPr sz="1400" u="none" cap="none" strike="noStrike"/>
                    </a:p>
                  </a:txBody>
                  <a:tcPr marT="45725" marB="45725" marR="91450" marL="91450" anchor="ctr"/>
                </a:tc>
              </a:tr>
              <a:tr h="419325">
                <a:tc>
                  <a:txBody>
                    <a:bodyPr/>
                    <a:lstStyle/>
                    <a:p>
                      <a:pPr indent="0" lvl="0" marL="0" marR="0" rtl="0" algn="ctr">
                        <a:lnSpc>
                          <a:spcPct val="100000"/>
                        </a:lnSpc>
                        <a:spcBef>
                          <a:spcPts val="0"/>
                        </a:spcBef>
                        <a:spcAft>
                          <a:spcPts val="0"/>
                        </a:spcAft>
                        <a:buClr>
                          <a:srgbClr val="000000"/>
                        </a:buClr>
                        <a:buSzPts val="1800"/>
                        <a:buFont typeface="Arial"/>
                        <a:buNone/>
                      </a:pPr>
                      <a:r>
                        <a:t/>
                      </a:r>
                      <a:endParaRPr b="1"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b="1" lang="en-IN" sz="1800" u="none" cap="none" strike="noStrike"/>
                        <a:t>ASSIGNMENT - 1</a:t>
                      </a:r>
                      <a:endParaRPr sz="1400" u="none" cap="none" strike="noStrike"/>
                    </a:p>
                  </a:txBody>
                  <a:tcPr marT="45725" marB="45725" marR="91450" marL="91450" anchor="ctr"/>
                </a:tc>
              </a:tr>
            </a:tbl>
          </a:graphicData>
        </a:graphic>
      </p:graphicFrame>
      <p:graphicFrame>
        <p:nvGraphicFramePr>
          <p:cNvPr id="85" name="Google Shape;85;p13"/>
          <p:cNvGraphicFramePr/>
          <p:nvPr/>
        </p:nvGraphicFramePr>
        <p:xfrm>
          <a:off x="147320" y="2575560"/>
          <a:ext cx="3000000" cy="3000000"/>
        </p:xfrm>
        <a:graphic>
          <a:graphicData uri="http://schemas.openxmlformats.org/drawingml/2006/table">
            <a:tbl>
              <a:tblPr bandRow="1" firstRow="1">
                <a:noFill/>
                <a:tableStyleId>{2E97BD2C-7B53-4AA0-9BE7-711A97C58C50}</a:tableStyleId>
              </a:tblPr>
              <a:tblGrid>
                <a:gridCol w="756925"/>
                <a:gridCol w="58369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b="1" lang="en-IN" sz="1400" u="none" cap="none" strike="noStrike"/>
                        <a:t>Task</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350"/>
                        <a:buFont typeface="Arial"/>
                        <a:buNone/>
                      </a:pPr>
                      <a:r>
                        <a:rPr b="0" i="0" lang="en-IN" sz="1350" u="none" cap="none" strike="noStrike">
                          <a:solidFill>
                            <a:schemeClr val="dk1"/>
                          </a:solidFill>
                          <a:latin typeface="Calibri"/>
                          <a:ea typeface="Calibri"/>
                          <a:cs typeface="Calibri"/>
                          <a:sym typeface="Calibri"/>
                        </a:rPr>
                        <a:t>Upload the dataset to Cognos Analytics, delete the unnecessary columns, create a data module, explore and visualize the dataset</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t>Problem Statement:-</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3"/>
          <p:cNvSpPr txBox="1"/>
          <p:nvPr/>
        </p:nvSpPr>
        <p:spPr>
          <a:xfrm>
            <a:off x="189362" y="3474720"/>
            <a:ext cx="6250675"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b="1" i="0" sz="1400" u="none" cap="none" strike="noStrike">
              <a:solidFill>
                <a:schemeClr val="dk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9045" l="10148" r="7554" t="9176"/>
          <a:stretch/>
        </p:blipFill>
        <p:spPr>
          <a:xfrm>
            <a:off x="352585" y="5803463"/>
            <a:ext cx="6152830" cy="3439160"/>
          </a:xfrm>
          <a:prstGeom prst="rect">
            <a:avLst/>
          </a:prstGeom>
          <a:noFill/>
          <a:ln>
            <a:noFill/>
          </a:ln>
        </p:spPr>
      </p:pic>
      <p:sp>
        <p:nvSpPr>
          <p:cNvPr id="88" name="Google Shape;88;p13"/>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IN" sz="1600" u="sng" cap="none" strike="noStrike">
                <a:solidFill>
                  <a:schemeClr val="dk1"/>
                </a:solidFill>
                <a:latin typeface="Calibri"/>
                <a:ea typeface="Calibri"/>
                <a:cs typeface="Calibri"/>
                <a:sym typeface="Calibri"/>
              </a:rPr>
              <a:t>Overall Dashboard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6622" l="10577" r="7555" t="8993"/>
          <a:stretch/>
        </p:blipFill>
        <p:spPr>
          <a:xfrm>
            <a:off x="680466" y="1417678"/>
            <a:ext cx="5614416" cy="3255264"/>
          </a:xfrm>
          <a:prstGeom prst="rect">
            <a:avLst/>
          </a:prstGeom>
          <a:noFill/>
          <a:ln>
            <a:noFill/>
          </a:ln>
        </p:spPr>
      </p:pic>
      <p:pic>
        <p:nvPicPr>
          <p:cNvPr id="95" name="Google Shape;95;p14"/>
          <p:cNvPicPr preferRelativeResize="0"/>
          <p:nvPr/>
        </p:nvPicPr>
        <p:blipFill rotWithShape="1">
          <a:blip r:embed="rId4">
            <a:alphaModFix/>
          </a:blip>
          <a:srcRect b="6307" l="10933" r="8055" t="10395"/>
          <a:stretch/>
        </p:blipFill>
        <p:spPr>
          <a:xfrm>
            <a:off x="709803" y="5923778"/>
            <a:ext cx="5555742" cy="3213354"/>
          </a:xfrm>
          <a:prstGeom prst="rect">
            <a:avLst/>
          </a:prstGeom>
          <a:noFill/>
          <a:ln>
            <a:noFill/>
          </a:ln>
        </p:spPr>
      </p:pic>
      <p:sp>
        <p:nvSpPr>
          <p:cNvPr id="96" name="Google Shape;96;p14"/>
          <p:cNvSpPr txBox="1"/>
          <p:nvPr/>
        </p:nvSpPr>
        <p:spPr>
          <a:xfrm>
            <a:off x="2732879" y="5144471"/>
            <a:ext cx="13922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Male Customers</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2732878" y="720248"/>
            <a:ext cx="15499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Female Customers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b="8122" l="10334" r="6998" t="9703"/>
          <a:stretch/>
        </p:blipFill>
        <p:spPr>
          <a:xfrm>
            <a:off x="594360" y="1189168"/>
            <a:ext cx="5669280" cy="3169920"/>
          </a:xfrm>
          <a:prstGeom prst="rect">
            <a:avLst/>
          </a:prstGeom>
          <a:noFill/>
          <a:ln>
            <a:noFill/>
          </a:ln>
        </p:spPr>
      </p:pic>
      <p:sp>
        <p:nvSpPr>
          <p:cNvPr id="103" name="Google Shape;103;p15"/>
          <p:cNvSpPr txBox="1"/>
          <p:nvPr/>
        </p:nvSpPr>
        <p:spPr>
          <a:xfrm>
            <a:off x="2346776" y="720248"/>
            <a:ext cx="21522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Super Market – A - Yangon</a:t>
            </a:r>
            <a:endParaRPr b="0" i="0" sz="1400" u="none" cap="none" strike="noStrike">
              <a:solidFill>
                <a:srgbClr val="000000"/>
              </a:solidFill>
              <a:latin typeface="Arial"/>
              <a:ea typeface="Arial"/>
              <a:cs typeface="Arial"/>
              <a:sym typeface="Arial"/>
            </a:endParaRPr>
          </a:p>
        </p:txBody>
      </p:sp>
      <p:pic>
        <p:nvPicPr>
          <p:cNvPr id="104" name="Google Shape;104;p15"/>
          <p:cNvPicPr preferRelativeResize="0"/>
          <p:nvPr/>
        </p:nvPicPr>
        <p:blipFill rotWithShape="1">
          <a:blip r:embed="rId4">
            <a:alphaModFix/>
          </a:blip>
          <a:srcRect b="8042" l="10756" r="7377" t="9783"/>
          <a:stretch/>
        </p:blipFill>
        <p:spPr>
          <a:xfrm>
            <a:off x="594360" y="5498592"/>
            <a:ext cx="5614416" cy="3169920"/>
          </a:xfrm>
          <a:prstGeom prst="rect">
            <a:avLst/>
          </a:prstGeom>
          <a:noFill/>
          <a:ln>
            <a:noFill/>
          </a:ln>
        </p:spPr>
      </p:pic>
      <p:sp>
        <p:nvSpPr>
          <p:cNvPr id="105" name="Google Shape;105;p15"/>
          <p:cNvSpPr txBox="1"/>
          <p:nvPr/>
        </p:nvSpPr>
        <p:spPr>
          <a:xfrm>
            <a:off x="2229516" y="5010308"/>
            <a:ext cx="23441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Super Market – B - Mandalay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2233352" y="1089056"/>
            <a:ext cx="23912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chemeClr val="dk1"/>
                </a:solidFill>
                <a:latin typeface="Calibri"/>
                <a:ea typeface="Calibri"/>
                <a:cs typeface="Calibri"/>
                <a:sym typeface="Calibri"/>
              </a:rPr>
              <a:t>Super Market – C - Naypyitaw</a:t>
            </a:r>
            <a:endParaRPr b="0" i="0" sz="1400" u="none" cap="none" strike="noStrike">
              <a:solidFill>
                <a:srgbClr val="000000"/>
              </a:solidFill>
              <a:latin typeface="Arial"/>
              <a:ea typeface="Arial"/>
              <a:cs typeface="Arial"/>
              <a:sym typeface="Arial"/>
            </a:endParaRPr>
          </a:p>
        </p:txBody>
      </p:sp>
      <p:pic>
        <p:nvPicPr>
          <p:cNvPr id="111" name="Google Shape;111;p16"/>
          <p:cNvPicPr preferRelativeResize="0"/>
          <p:nvPr/>
        </p:nvPicPr>
        <p:blipFill rotWithShape="1">
          <a:blip r:embed="rId3">
            <a:alphaModFix/>
          </a:blip>
          <a:srcRect b="7570" l="10666" r="7289" t="9467"/>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