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2"/>
  </p:normalViewPr>
  <p:slideViewPr>
    <p:cSldViewPr snapToGrid="0">
      <p:cViewPr varScale="1">
        <p:scale>
          <a:sx n="120" d="100"/>
          <a:sy n="120"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A2B0B6-976E-4F52-98F3-502BA753936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C7E959-A3C9-4757-8029-19AEC715F6C6}">
      <dgm:prSet custT="1"/>
      <dgm:spPr/>
      <dgm:t>
        <a:bodyPr/>
        <a:lstStyle/>
        <a:p>
          <a:pPr algn="just"/>
          <a:r>
            <a:rPr lang="en-US" sz="1600" b="0" i="0" dirty="0">
              <a:latin typeface="Times New Roman" panose="02020603050405020304" pitchFamily="18" charset="0"/>
              <a:cs typeface="Times New Roman" panose="02020603050405020304" pitchFamily="18" charset="0"/>
            </a:rPr>
            <a:t>The market for health wearables has been growing rapidly in recent years, with an increasing number of people using these devices to monitor their health and fitness. Health wearables refer to a range of devices that can track various aspects of a user's health and fitness, such as heart rate, steps taken, calories burned, and sleep patterns. These devices can be worn on the body, such as wristbands or smartwatches, or they can be integrated into clothing or accessories.</a:t>
          </a:r>
          <a:endParaRPr lang="en-US" sz="1600" dirty="0">
            <a:latin typeface="Times New Roman" panose="02020603050405020304" pitchFamily="18" charset="0"/>
            <a:cs typeface="Times New Roman" panose="02020603050405020304" pitchFamily="18" charset="0"/>
          </a:endParaRPr>
        </a:p>
      </dgm:t>
    </dgm:pt>
    <dgm:pt modelId="{50A3AAA6-0480-44FD-8466-2B5E996BECEB}" type="parTrans" cxnId="{676413A4-E4B9-4D2D-A537-29AF00641B25}">
      <dgm:prSet/>
      <dgm:spPr/>
      <dgm:t>
        <a:bodyPr/>
        <a:lstStyle/>
        <a:p>
          <a:endParaRPr lang="en-US"/>
        </a:p>
      </dgm:t>
    </dgm:pt>
    <dgm:pt modelId="{BCEC98D6-CBCA-4D75-A8A0-07B01EE94D29}" type="sibTrans" cxnId="{676413A4-E4B9-4D2D-A537-29AF00641B25}">
      <dgm:prSet/>
      <dgm:spPr/>
      <dgm:t>
        <a:bodyPr/>
        <a:lstStyle/>
        <a:p>
          <a:endParaRPr lang="en-US"/>
        </a:p>
      </dgm:t>
    </dgm:pt>
    <dgm:pt modelId="{56E6584C-AF97-425C-97EB-FE3DEA6E8513}">
      <dgm:prSet custT="1"/>
      <dgm:spPr/>
      <dgm:t>
        <a:bodyPr/>
        <a:lstStyle/>
        <a:p>
          <a:pPr algn="just"/>
          <a:r>
            <a:rPr lang="en-US" sz="1600" b="0" i="0" dirty="0">
              <a:latin typeface="Times New Roman" panose="02020603050405020304" pitchFamily="18" charset="0"/>
              <a:cs typeface="Times New Roman" panose="02020603050405020304" pitchFamily="18" charset="0"/>
            </a:rPr>
            <a:t>Amazon is one of the largest online retailers, and it offers a wide range of health wearables from various manufacturers. Customers can leave reviews on Amazon for the products they purchase, which provides valuable feedback for manufacturers and other customers. By analyzing these customer reviews, we can gain insights into the features that customers value the most, areas for improvement, and overall customer sentiment towards health wearables.</a:t>
          </a:r>
          <a:endParaRPr lang="en-US" sz="1600" dirty="0">
            <a:latin typeface="Times New Roman" panose="02020603050405020304" pitchFamily="18" charset="0"/>
            <a:cs typeface="Times New Roman" panose="02020603050405020304" pitchFamily="18" charset="0"/>
          </a:endParaRPr>
        </a:p>
      </dgm:t>
    </dgm:pt>
    <dgm:pt modelId="{3AF8BAA6-8D72-4141-8D81-5547314856E9}" type="parTrans" cxnId="{AB3D5CD9-5824-4083-A64F-A6538E9C9026}">
      <dgm:prSet/>
      <dgm:spPr/>
      <dgm:t>
        <a:bodyPr/>
        <a:lstStyle/>
        <a:p>
          <a:endParaRPr lang="en-US"/>
        </a:p>
      </dgm:t>
    </dgm:pt>
    <dgm:pt modelId="{12C1A95B-3AFC-410B-BAC2-AC875385748F}" type="sibTrans" cxnId="{AB3D5CD9-5824-4083-A64F-A6538E9C9026}">
      <dgm:prSet/>
      <dgm:spPr/>
      <dgm:t>
        <a:bodyPr/>
        <a:lstStyle/>
        <a:p>
          <a:endParaRPr lang="en-US"/>
        </a:p>
      </dgm:t>
    </dgm:pt>
    <dgm:pt modelId="{457EB54E-B715-4CB8-834E-CF95091E8199}">
      <dgm:prSet custT="1"/>
      <dgm:spPr/>
      <dgm:t>
        <a:bodyPr/>
        <a:lstStyle/>
        <a:p>
          <a:pPr algn="just"/>
          <a:r>
            <a:rPr lang="en-US" sz="1600" b="0" i="0" dirty="0">
              <a:latin typeface="Times New Roman" panose="02020603050405020304" pitchFamily="18" charset="0"/>
              <a:cs typeface="Times New Roman" panose="02020603050405020304" pitchFamily="18" charset="0"/>
            </a:rPr>
            <a:t>The analysis of health wearables using Amazon reviews can help manufacturers to improve their products and marketing strategies, and it can also help customers to make informed purchase decisions based on the experiences and feedback of other customers. Additionally, this analysis can help researchers and policymakers to gain insights into the trends and patterns in the market for health wearables and their impact on public health and wellness.</a:t>
          </a:r>
          <a:br>
            <a:rPr lang="en-US" sz="1400" dirty="0"/>
          </a:br>
          <a:br>
            <a:rPr lang="en-US" sz="1400" dirty="0"/>
          </a:br>
          <a:endParaRPr lang="en-US" sz="1400" dirty="0"/>
        </a:p>
      </dgm:t>
    </dgm:pt>
    <dgm:pt modelId="{B2619A67-A5A3-4672-97F4-606E2E44E289}" type="parTrans" cxnId="{22BB6B3C-31CF-43FC-BF70-355883B8C8C4}">
      <dgm:prSet/>
      <dgm:spPr/>
      <dgm:t>
        <a:bodyPr/>
        <a:lstStyle/>
        <a:p>
          <a:endParaRPr lang="en-US"/>
        </a:p>
      </dgm:t>
    </dgm:pt>
    <dgm:pt modelId="{7170EBB7-3871-4706-AEC4-2873DB62182C}" type="sibTrans" cxnId="{22BB6B3C-31CF-43FC-BF70-355883B8C8C4}">
      <dgm:prSet/>
      <dgm:spPr/>
      <dgm:t>
        <a:bodyPr/>
        <a:lstStyle/>
        <a:p>
          <a:endParaRPr lang="en-US"/>
        </a:p>
      </dgm:t>
    </dgm:pt>
    <dgm:pt modelId="{01AAF77F-C615-4C0D-88E8-07544FFB49A3}" type="pres">
      <dgm:prSet presAssocID="{5EA2B0B6-976E-4F52-98F3-502BA7539363}" presName="root" presStyleCnt="0">
        <dgm:presLayoutVars>
          <dgm:dir/>
          <dgm:resizeHandles val="exact"/>
        </dgm:presLayoutVars>
      </dgm:prSet>
      <dgm:spPr/>
    </dgm:pt>
    <dgm:pt modelId="{B1E0A093-28A7-4411-BB6B-2847E009BA0B}" type="pres">
      <dgm:prSet presAssocID="{4CC7E959-A3C9-4757-8029-19AEC715F6C6}" presName="compNode" presStyleCnt="0"/>
      <dgm:spPr/>
    </dgm:pt>
    <dgm:pt modelId="{9F3032DE-7E54-48E8-B4BF-57297E4D6498}" type="pres">
      <dgm:prSet presAssocID="{4CC7E959-A3C9-4757-8029-19AEC715F6C6}" presName="bgRect" presStyleLbl="bgShp" presStyleIdx="0" presStyleCnt="3"/>
      <dgm:spPr/>
    </dgm:pt>
    <dgm:pt modelId="{743DF946-CAD7-4997-ACFE-0E33C418B522}" type="pres">
      <dgm:prSet presAssocID="{4CC7E959-A3C9-4757-8029-19AEC715F6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mbbell"/>
        </a:ext>
      </dgm:extLst>
    </dgm:pt>
    <dgm:pt modelId="{EB0DADE5-352A-4EC5-BABB-DABF8E226768}" type="pres">
      <dgm:prSet presAssocID="{4CC7E959-A3C9-4757-8029-19AEC715F6C6}" presName="spaceRect" presStyleCnt="0"/>
      <dgm:spPr/>
    </dgm:pt>
    <dgm:pt modelId="{46ECD885-899D-4CB0-87E4-879078A76806}" type="pres">
      <dgm:prSet presAssocID="{4CC7E959-A3C9-4757-8029-19AEC715F6C6}" presName="parTx" presStyleLbl="revTx" presStyleIdx="0" presStyleCnt="3">
        <dgm:presLayoutVars>
          <dgm:chMax val="0"/>
          <dgm:chPref val="0"/>
        </dgm:presLayoutVars>
      </dgm:prSet>
      <dgm:spPr/>
    </dgm:pt>
    <dgm:pt modelId="{7434899F-8AF3-43A3-9985-0FC2F3BEBED1}" type="pres">
      <dgm:prSet presAssocID="{BCEC98D6-CBCA-4D75-A8A0-07B01EE94D29}" presName="sibTrans" presStyleCnt="0"/>
      <dgm:spPr/>
    </dgm:pt>
    <dgm:pt modelId="{F67FBC15-E773-4B02-841C-578B4545996A}" type="pres">
      <dgm:prSet presAssocID="{56E6584C-AF97-425C-97EB-FE3DEA6E8513}" presName="compNode" presStyleCnt="0"/>
      <dgm:spPr/>
    </dgm:pt>
    <dgm:pt modelId="{D52C95A0-6142-48C1-80A0-99AEA0F1A429}" type="pres">
      <dgm:prSet presAssocID="{56E6584C-AF97-425C-97EB-FE3DEA6E8513}" presName="bgRect" presStyleLbl="bgShp" presStyleIdx="1" presStyleCnt="3"/>
      <dgm:spPr/>
    </dgm:pt>
    <dgm:pt modelId="{BCAD6E8E-A324-4535-A0F7-3C204C6F84D4}" type="pres">
      <dgm:prSet presAssocID="{56E6584C-AF97-425C-97EB-FE3DEA6E851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DA682710-C5B9-412D-B646-FE7B1A7ADF32}" type="pres">
      <dgm:prSet presAssocID="{56E6584C-AF97-425C-97EB-FE3DEA6E8513}" presName="spaceRect" presStyleCnt="0"/>
      <dgm:spPr/>
    </dgm:pt>
    <dgm:pt modelId="{0034544E-548E-4068-AEB3-56C3B82B0AFB}" type="pres">
      <dgm:prSet presAssocID="{56E6584C-AF97-425C-97EB-FE3DEA6E8513}" presName="parTx" presStyleLbl="revTx" presStyleIdx="1" presStyleCnt="3">
        <dgm:presLayoutVars>
          <dgm:chMax val="0"/>
          <dgm:chPref val="0"/>
        </dgm:presLayoutVars>
      </dgm:prSet>
      <dgm:spPr/>
    </dgm:pt>
    <dgm:pt modelId="{C973997C-B268-4A8B-92BD-C2E398FBB36C}" type="pres">
      <dgm:prSet presAssocID="{12C1A95B-3AFC-410B-BAC2-AC875385748F}" presName="sibTrans" presStyleCnt="0"/>
      <dgm:spPr/>
    </dgm:pt>
    <dgm:pt modelId="{D4DFB495-31EC-4FA9-8165-E5D3AAC2E948}" type="pres">
      <dgm:prSet presAssocID="{457EB54E-B715-4CB8-834E-CF95091E8199}" presName="compNode" presStyleCnt="0"/>
      <dgm:spPr/>
    </dgm:pt>
    <dgm:pt modelId="{7AA86A8D-3616-4E44-9669-6B7E5FD4B552}" type="pres">
      <dgm:prSet presAssocID="{457EB54E-B715-4CB8-834E-CF95091E8199}" presName="bgRect" presStyleLbl="bgShp" presStyleIdx="2" presStyleCnt="3"/>
      <dgm:spPr/>
    </dgm:pt>
    <dgm:pt modelId="{67D31F41-B4AA-4BE9-90C8-580EE80C3C27}" type="pres">
      <dgm:prSet presAssocID="{457EB54E-B715-4CB8-834E-CF95091E81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osk"/>
        </a:ext>
      </dgm:extLst>
    </dgm:pt>
    <dgm:pt modelId="{211688E2-50C9-4D9E-8E8F-DFF5C18134E2}" type="pres">
      <dgm:prSet presAssocID="{457EB54E-B715-4CB8-834E-CF95091E8199}" presName="spaceRect" presStyleCnt="0"/>
      <dgm:spPr/>
    </dgm:pt>
    <dgm:pt modelId="{0FFA40DF-2347-43CC-94DC-E80414FE48CC}" type="pres">
      <dgm:prSet presAssocID="{457EB54E-B715-4CB8-834E-CF95091E8199}" presName="parTx" presStyleLbl="revTx" presStyleIdx="2" presStyleCnt="3">
        <dgm:presLayoutVars>
          <dgm:chMax val="0"/>
          <dgm:chPref val="0"/>
        </dgm:presLayoutVars>
      </dgm:prSet>
      <dgm:spPr/>
    </dgm:pt>
  </dgm:ptLst>
  <dgm:cxnLst>
    <dgm:cxn modelId="{22BB6B3C-31CF-43FC-BF70-355883B8C8C4}" srcId="{5EA2B0B6-976E-4F52-98F3-502BA7539363}" destId="{457EB54E-B715-4CB8-834E-CF95091E8199}" srcOrd="2" destOrd="0" parTransId="{B2619A67-A5A3-4672-97F4-606E2E44E289}" sibTransId="{7170EBB7-3871-4706-AEC4-2873DB62182C}"/>
    <dgm:cxn modelId="{22A4CA5C-C8B9-4CA6-80D7-A833D95FB72E}" type="presOf" srcId="{457EB54E-B715-4CB8-834E-CF95091E8199}" destId="{0FFA40DF-2347-43CC-94DC-E80414FE48CC}" srcOrd="0" destOrd="0" presId="urn:microsoft.com/office/officeart/2018/2/layout/IconVerticalSolidList"/>
    <dgm:cxn modelId="{E5F7E98E-0446-4AA4-B9FC-3C55E07DD734}" type="presOf" srcId="{56E6584C-AF97-425C-97EB-FE3DEA6E8513}" destId="{0034544E-548E-4068-AEB3-56C3B82B0AFB}" srcOrd="0" destOrd="0" presId="urn:microsoft.com/office/officeart/2018/2/layout/IconVerticalSolidList"/>
    <dgm:cxn modelId="{676413A4-E4B9-4D2D-A537-29AF00641B25}" srcId="{5EA2B0B6-976E-4F52-98F3-502BA7539363}" destId="{4CC7E959-A3C9-4757-8029-19AEC715F6C6}" srcOrd="0" destOrd="0" parTransId="{50A3AAA6-0480-44FD-8466-2B5E996BECEB}" sibTransId="{BCEC98D6-CBCA-4D75-A8A0-07B01EE94D29}"/>
    <dgm:cxn modelId="{FFBC77C8-A60D-43FC-ADD9-3D2743C2C641}" type="presOf" srcId="{5EA2B0B6-976E-4F52-98F3-502BA7539363}" destId="{01AAF77F-C615-4C0D-88E8-07544FFB49A3}" srcOrd="0" destOrd="0" presId="urn:microsoft.com/office/officeart/2018/2/layout/IconVerticalSolidList"/>
    <dgm:cxn modelId="{AB3D5CD9-5824-4083-A64F-A6538E9C9026}" srcId="{5EA2B0B6-976E-4F52-98F3-502BA7539363}" destId="{56E6584C-AF97-425C-97EB-FE3DEA6E8513}" srcOrd="1" destOrd="0" parTransId="{3AF8BAA6-8D72-4141-8D81-5547314856E9}" sibTransId="{12C1A95B-3AFC-410B-BAC2-AC875385748F}"/>
    <dgm:cxn modelId="{04EAD7DC-51E9-44BE-A8E7-D980F91A2AD7}" type="presOf" srcId="{4CC7E959-A3C9-4757-8029-19AEC715F6C6}" destId="{46ECD885-899D-4CB0-87E4-879078A76806}" srcOrd="0" destOrd="0" presId="urn:microsoft.com/office/officeart/2018/2/layout/IconVerticalSolidList"/>
    <dgm:cxn modelId="{3D42F15E-C2AD-41F8-9EF7-62A5744601CB}" type="presParOf" srcId="{01AAF77F-C615-4C0D-88E8-07544FFB49A3}" destId="{B1E0A093-28A7-4411-BB6B-2847E009BA0B}" srcOrd="0" destOrd="0" presId="urn:microsoft.com/office/officeart/2018/2/layout/IconVerticalSolidList"/>
    <dgm:cxn modelId="{B41D3815-D5AA-4AA9-A2DA-0DEC4F05294B}" type="presParOf" srcId="{B1E0A093-28A7-4411-BB6B-2847E009BA0B}" destId="{9F3032DE-7E54-48E8-B4BF-57297E4D6498}" srcOrd="0" destOrd="0" presId="urn:microsoft.com/office/officeart/2018/2/layout/IconVerticalSolidList"/>
    <dgm:cxn modelId="{72E1FDFA-31E6-4FF8-90FE-FB2D1B11F61B}" type="presParOf" srcId="{B1E0A093-28A7-4411-BB6B-2847E009BA0B}" destId="{743DF946-CAD7-4997-ACFE-0E33C418B522}" srcOrd="1" destOrd="0" presId="urn:microsoft.com/office/officeart/2018/2/layout/IconVerticalSolidList"/>
    <dgm:cxn modelId="{5D55D966-C761-4B85-8E34-A27364C4B22C}" type="presParOf" srcId="{B1E0A093-28A7-4411-BB6B-2847E009BA0B}" destId="{EB0DADE5-352A-4EC5-BABB-DABF8E226768}" srcOrd="2" destOrd="0" presId="urn:microsoft.com/office/officeart/2018/2/layout/IconVerticalSolidList"/>
    <dgm:cxn modelId="{5041DC01-99E3-45E5-8B28-AC9A058D1E1D}" type="presParOf" srcId="{B1E0A093-28A7-4411-BB6B-2847E009BA0B}" destId="{46ECD885-899D-4CB0-87E4-879078A76806}" srcOrd="3" destOrd="0" presId="urn:microsoft.com/office/officeart/2018/2/layout/IconVerticalSolidList"/>
    <dgm:cxn modelId="{1B42CDF0-EB24-43A6-B95C-F8D50BFE0704}" type="presParOf" srcId="{01AAF77F-C615-4C0D-88E8-07544FFB49A3}" destId="{7434899F-8AF3-43A3-9985-0FC2F3BEBED1}" srcOrd="1" destOrd="0" presId="urn:microsoft.com/office/officeart/2018/2/layout/IconVerticalSolidList"/>
    <dgm:cxn modelId="{E7C88500-E9F8-42E1-91DB-8DE73D5BDB57}" type="presParOf" srcId="{01AAF77F-C615-4C0D-88E8-07544FFB49A3}" destId="{F67FBC15-E773-4B02-841C-578B4545996A}" srcOrd="2" destOrd="0" presId="urn:microsoft.com/office/officeart/2018/2/layout/IconVerticalSolidList"/>
    <dgm:cxn modelId="{35FF532A-104A-4679-9254-618DFC0AC45F}" type="presParOf" srcId="{F67FBC15-E773-4B02-841C-578B4545996A}" destId="{D52C95A0-6142-48C1-80A0-99AEA0F1A429}" srcOrd="0" destOrd="0" presId="urn:microsoft.com/office/officeart/2018/2/layout/IconVerticalSolidList"/>
    <dgm:cxn modelId="{075C4F85-6106-43D4-9240-0375B6C11AB6}" type="presParOf" srcId="{F67FBC15-E773-4B02-841C-578B4545996A}" destId="{BCAD6E8E-A324-4535-A0F7-3C204C6F84D4}" srcOrd="1" destOrd="0" presId="urn:microsoft.com/office/officeart/2018/2/layout/IconVerticalSolidList"/>
    <dgm:cxn modelId="{932C822B-D084-4968-B9F3-3A60CF8EFA04}" type="presParOf" srcId="{F67FBC15-E773-4B02-841C-578B4545996A}" destId="{DA682710-C5B9-412D-B646-FE7B1A7ADF32}" srcOrd="2" destOrd="0" presId="urn:microsoft.com/office/officeart/2018/2/layout/IconVerticalSolidList"/>
    <dgm:cxn modelId="{4F2912AE-4629-42D0-B4E5-7A5419B55B9A}" type="presParOf" srcId="{F67FBC15-E773-4B02-841C-578B4545996A}" destId="{0034544E-548E-4068-AEB3-56C3B82B0AFB}" srcOrd="3" destOrd="0" presId="urn:microsoft.com/office/officeart/2018/2/layout/IconVerticalSolidList"/>
    <dgm:cxn modelId="{2E24B547-354F-4D4C-BA00-549082634211}" type="presParOf" srcId="{01AAF77F-C615-4C0D-88E8-07544FFB49A3}" destId="{C973997C-B268-4A8B-92BD-C2E398FBB36C}" srcOrd="3" destOrd="0" presId="urn:microsoft.com/office/officeart/2018/2/layout/IconVerticalSolidList"/>
    <dgm:cxn modelId="{88FBC8FC-7219-46CD-AC9E-E5CADEAE63D5}" type="presParOf" srcId="{01AAF77F-C615-4C0D-88E8-07544FFB49A3}" destId="{D4DFB495-31EC-4FA9-8165-E5D3AAC2E948}" srcOrd="4" destOrd="0" presId="urn:microsoft.com/office/officeart/2018/2/layout/IconVerticalSolidList"/>
    <dgm:cxn modelId="{C1D5ADD1-3870-44D8-96AE-E108308125C1}" type="presParOf" srcId="{D4DFB495-31EC-4FA9-8165-E5D3AAC2E948}" destId="{7AA86A8D-3616-4E44-9669-6B7E5FD4B552}" srcOrd="0" destOrd="0" presId="urn:microsoft.com/office/officeart/2018/2/layout/IconVerticalSolidList"/>
    <dgm:cxn modelId="{1C7BDCF7-1BC4-4BFB-94E2-D67F91B1889F}" type="presParOf" srcId="{D4DFB495-31EC-4FA9-8165-E5D3AAC2E948}" destId="{67D31F41-B4AA-4BE9-90C8-580EE80C3C27}" srcOrd="1" destOrd="0" presId="urn:microsoft.com/office/officeart/2018/2/layout/IconVerticalSolidList"/>
    <dgm:cxn modelId="{2BD993E7-167D-4416-B1D4-5AD401251E58}" type="presParOf" srcId="{D4DFB495-31EC-4FA9-8165-E5D3AAC2E948}" destId="{211688E2-50C9-4D9E-8E8F-DFF5C18134E2}" srcOrd="2" destOrd="0" presId="urn:microsoft.com/office/officeart/2018/2/layout/IconVerticalSolidList"/>
    <dgm:cxn modelId="{25E98196-C289-4EE6-8CC3-0D3CE3CEA3A3}" type="presParOf" srcId="{D4DFB495-31EC-4FA9-8165-E5D3AAC2E948}" destId="{0FFA40DF-2347-43CC-94DC-E80414FE48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FE1912-5412-4594-94DD-31FD5A7326B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64DC42B-5B4C-4E98-A6DD-4CE58EB9CF8E}">
      <dgm:prSet/>
      <dgm:spPr/>
      <dgm:t>
        <a:bodyPr/>
        <a:lstStyle/>
        <a:p>
          <a:r>
            <a:rPr lang="en-US" b="0" i="0" dirty="0">
              <a:latin typeface="Times New Roman" panose="02020603050405020304" pitchFamily="18" charset="0"/>
              <a:cs typeface="Times New Roman" panose="02020603050405020304" pitchFamily="18" charset="0"/>
            </a:rPr>
            <a:t>We have checked if we have null values in the </a:t>
          </a:r>
          <a:r>
            <a:rPr lang="en-US" b="0" i="0" dirty="0" err="1">
              <a:latin typeface="Times New Roman" panose="02020603050405020304" pitchFamily="18" charset="0"/>
              <a:cs typeface="Times New Roman" panose="02020603050405020304" pitchFamily="18" charset="0"/>
            </a:rPr>
            <a:t>dataframe</a:t>
          </a:r>
          <a:r>
            <a:rPr lang="en-US" b="0" i="0" dirty="0">
              <a:latin typeface="Times New Roman" panose="02020603050405020304" pitchFamily="18" charset="0"/>
              <a:cs typeface="Times New Roman" panose="02020603050405020304" pitchFamily="18" charset="0"/>
            </a:rPr>
            <a:t> and we have used the “describe” function  to generate summary statistics for the "</a:t>
          </a:r>
          <a:r>
            <a:rPr lang="en-US" b="0" i="0" dirty="0" err="1">
              <a:latin typeface="Times New Roman" panose="02020603050405020304" pitchFamily="18" charset="0"/>
              <a:cs typeface="Times New Roman" panose="02020603050405020304" pitchFamily="18" charset="0"/>
            </a:rPr>
            <a:t>review_rating</a:t>
          </a:r>
          <a:r>
            <a:rPr lang="en-US" b="0" i="0" dirty="0">
              <a:latin typeface="Times New Roman" panose="02020603050405020304" pitchFamily="18" charset="0"/>
              <a:cs typeface="Times New Roman" panose="02020603050405020304" pitchFamily="18" charset="0"/>
            </a:rPr>
            <a:t>" column.</a:t>
          </a:r>
          <a:endParaRPr lang="en-US" dirty="0">
            <a:latin typeface="Times New Roman" panose="02020603050405020304" pitchFamily="18" charset="0"/>
            <a:cs typeface="Times New Roman" panose="02020603050405020304" pitchFamily="18" charset="0"/>
          </a:endParaRPr>
        </a:p>
      </dgm:t>
    </dgm:pt>
    <dgm:pt modelId="{4BB1C0AE-B14A-4441-ACD0-8B53CC5CEE55}" type="parTrans" cxnId="{FF4A479D-1420-4E99-AE1D-D7D5DEDDDAA2}">
      <dgm:prSet/>
      <dgm:spPr/>
      <dgm:t>
        <a:bodyPr/>
        <a:lstStyle/>
        <a:p>
          <a:endParaRPr lang="en-US"/>
        </a:p>
      </dgm:t>
    </dgm:pt>
    <dgm:pt modelId="{8849DECD-0498-4B35-B234-3DB3A319CDC0}" type="sibTrans" cxnId="{FF4A479D-1420-4E99-AE1D-D7D5DEDDDAA2}">
      <dgm:prSet/>
      <dgm:spPr/>
      <dgm:t>
        <a:bodyPr/>
        <a:lstStyle/>
        <a:p>
          <a:endParaRPr lang="en-US"/>
        </a:p>
      </dgm:t>
    </dgm:pt>
    <dgm:pt modelId="{4328DC82-F27B-47C9-BBC9-28199DA038B3}">
      <dgm:prSet/>
      <dgm:spPr/>
      <dgm:t>
        <a:bodyPr/>
        <a:lstStyle/>
        <a:p>
          <a:r>
            <a:rPr lang="en-US" b="0" i="0"/>
            <a:t>We have used the "value_counts" function to count the number of reviews for each sentimental score in the "sentimental_score" column. This function will provide a count of how many reviews received each sentimental score. </a:t>
          </a:r>
          <a:endParaRPr lang="en-US"/>
        </a:p>
      </dgm:t>
    </dgm:pt>
    <dgm:pt modelId="{2701C7FC-E856-4343-A276-FB52EA6AAAAE}" type="parTrans" cxnId="{93F2A90B-6EE0-482A-9EC1-BC1A5175DABE}">
      <dgm:prSet/>
      <dgm:spPr/>
      <dgm:t>
        <a:bodyPr/>
        <a:lstStyle/>
        <a:p>
          <a:endParaRPr lang="en-US"/>
        </a:p>
      </dgm:t>
    </dgm:pt>
    <dgm:pt modelId="{8D20906F-1403-433B-ABAB-F6B6A1D9207B}" type="sibTrans" cxnId="{93F2A90B-6EE0-482A-9EC1-BC1A5175DABE}">
      <dgm:prSet/>
      <dgm:spPr/>
      <dgm:t>
        <a:bodyPr/>
        <a:lstStyle/>
        <a:p>
          <a:endParaRPr lang="en-US"/>
        </a:p>
      </dgm:t>
    </dgm:pt>
    <dgm:pt modelId="{AA962463-C89F-478B-A20F-F54FC2BB550C}">
      <dgm:prSet/>
      <dgm:spPr/>
      <dgm:t>
        <a:bodyPr/>
        <a:lstStyle/>
        <a:p>
          <a:r>
            <a:rPr lang="en-US" b="1" i="0"/>
            <a:t>Split data into training and testing sets:</a:t>
          </a:r>
          <a:endParaRPr lang="en-US"/>
        </a:p>
      </dgm:t>
    </dgm:pt>
    <dgm:pt modelId="{B3A5B4F0-1FE5-44C9-8D8C-EC609DCCC399}" type="parTrans" cxnId="{672D71DB-1AE2-40A4-A0B5-457F801930D5}">
      <dgm:prSet/>
      <dgm:spPr/>
      <dgm:t>
        <a:bodyPr/>
        <a:lstStyle/>
        <a:p>
          <a:endParaRPr lang="en-US"/>
        </a:p>
      </dgm:t>
    </dgm:pt>
    <dgm:pt modelId="{DB3314B6-6062-4115-A9E3-BADD5BD5D233}" type="sibTrans" cxnId="{672D71DB-1AE2-40A4-A0B5-457F801930D5}">
      <dgm:prSet/>
      <dgm:spPr/>
      <dgm:t>
        <a:bodyPr/>
        <a:lstStyle/>
        <a:p>
          <a:endParaRPr lang="en-US"/>
        </a:p>
      </dgm:t>
    </dgm:pt>
    <dgm:pt modelId="{E158F6A3-B8CE-4637-A1C5-7D6981C8772C}">
      <dgm:prSet/>
      <dgm:spPr/>
      <dgm:t>
        <a:bodyPr/>
        <a:lstStyle/>
        <a:p>
          <a:r>
            <a:rPr lang="en-US" b="1" i="0"/>
            <a:t>Preprocess text data:</a:t>
          </a:r>
          <a:endParaRPr lang="en-US"/>
        </a:p>
      </dgm:t>
    </dgm:pt>
    <dgm:pt modelId="{53221850-1CCE-4357-9857-A67028E9A3D4}" type="parTrans" cxnId="{F4FFE534-FEA5-4986-8847-4627742E0326}">
      <dgm:prSet/>
      <dgm:spPr/>
      <dgm:t>
        <a:bodyPr/>
        <a:lstStyle/>
        <a:p>
          <a:endParaRPr lang="en-US"/>
        </a:p>
      </dgm:t>
    </dgm:pt>
    <dgm:pt modelId="{3E2EFCC4-8E10-438F-B7B4-9C57F94929C6}" type="sibTrans" cxnId="{F4FFE534-FEA5-4986-8847-4627742E0326}">
      <dgm:prSet/>
      <dgm:spPr/>
      <dgm:t>
        <a:bodyPr/>
        <a:lstStyle/>
        <a:p>
          <a:endParaRPr lang="en-US"/>
        </a:p>
      </dgm:t>
    </dgm:pt>
    <dgm:pt modelId="{8C809925-D58F-415E-A54D-C4C11C55B1DF}">
      <dgm:prSet/>
      <dgm:spPr/>
      <dgm:t>
        <a:bodyPr/>
        <a:lstStyle/>
        <a:p>
          <a:r>
            <a:rPr lang="en-US" b="1" i="0"/>
            <a:t>Vectorize text data:</a:t>
          </a:r>
          <a:endParaRPr lang="en-US"/>
        </a:p>
      </dgm:t>
    </dgm:pt>
    <dgm:pt modelId="{942CEFE2-9D68-4E40-87EB-BD02AA4D3DD1}" type="parTrans" cxnId="{10A4D213-BADE-4253-B1B7-D5A02CD23214}">
      <dgm:prSet/>
      <dgm:spPr/>
      <dgm:t>
        <a:bodyPr/>
        <a:lstStyle/>
        <a:p>
          <a:endParaRPr lang="en-US"/>
        </a:p>
      </dgm:t>
    </dgm:pt>
    <dgm:pt modelId="{A9DB90D2-9A42-434C-8C71-91AAEECC4575}" type="sibTrans" cxnId="{10A4D213-BADE-4253-B1B7-D5A02CD23214}">
      <dgm:prSet/>
      <dgm:spPr/>
      <dgm:t>
        <a:bodyPr/>
        <a:lstStyle/>
        <a:p>
          <a:endParaRPr lang="en-US"/>
        </a:p>
      </dgm:t>
    </dgm:pt>
    <dgm:pt modelId="{666A9784-559E-4775-A6B9-8D18BA5628FC}">
      <dgm:prSet/>
      <dgm:spPr/>
      <dgm:t>
        <a:bodyPr/>
        <a:lstStyle/>
        <a:p>
          <a:r>
            <a:rPr lang="en-US" b="1" i="0"/>
            <a:t>Train logistic regression model:</a:t>
          </a:r>
          <a:endParaRPr lang="en-US"/>
        </a:p>
      </dgm:t>
    </dgm:pt>
    <dgm:pt modelId="{D25AF637-2B71-45A4-B3EB-3BAB9890369F}" type="parTrans" cxnId="{D8A16312-7D80-4E59-B979-A1FCC72D23FE}">
      <dgm:prSet/>
      <dgm:spPr/>
      <dgm:t>
        <a:bodyPr/>
        <a:lstStyle/>
        <a:p>
          <a:endParaRPr lang="en-US"/>
        </a:p>
      </dgm:t>
    </dgm:pt>
    <dgm:pt modelId="{2DD564C6-50C3-4C2D-8C95-83920CFDDE87}" type="sibTrans" cxnId="{D8A16312-7D80-4E59-B979-A1FCC72D23FE}">
      <dgm:prSet/>
      <dgm:spPr/>
      <dgm:t>
        <a:bodyPr/>
        <a:lstStyle/>
        <a:p>
          <a:endParaRPr lang="en-US"/>
        </a:p>
      </dgm:t>
    </dgm:pt>
    <dgm:pt modelId="{513E414A-0EC6-4002-B4C7-CE60C53CD1CE}">
      <dgm:prSet/>
      <dgm:spPr/>
      <dgm:t>
        <a:bodyPr/>
        <a:lstStyle/>
        <a:p>
          <a:r>
            <a:rPr lang="en-US" b="1" i="0"/>
            <a:t>Evaluate model on test set:</a:t>
          </a:r>
          <a:endParaRPr lang="en-US"/>
        </a:p>
      </dgm:t>
    </dgm:pt>
    <dgm:pt modelId="{BF16F00D-5EE9-4C6D-B702-1994E7322804}" type="parTrans" cxnId="{F789B6C5-9246-4719-91EA-9E8DA3FB087F}">
      <dgm:prSet/>
      <dgm:spPr/>
      <dgm:t>
        <a:bodyPr/>
        <a:lstStyle/>
        <a:p>
          <a:endParaRPr lang="en-US"/>
        </a:p>
      </dgm:t>
    </dgm:pt>
    <dgm:pt modelId="{CB877EE9-2109-4FE1-8844-BAAF944BFD44}" type="sibTrans" cxnId="{F789B6C5-9246-4719-91EA-9E8DA3FB087F}">
      <dgm:prSet/>
      <dgm:spPr/>
      <dgm:t>
        <a:bodyPr/>
        <a:lstStyle/>
        <a:p>
          <a:endParaRPr lang="en-US"/>
        </a:p>
      </dgm:t>
    </dgm:pt>
    <dgm:pt modelId="{EC9AC7C0-87DD-8F4D-A816-59A4FAADDE18}" type="pres">
      <dgm:prSet presAssocID="{56FE1912-5412-4594-94DD-31FD5A7326BC}" presName="linear" presStyleCnt="0">
        <dgm:presLayoutVars>
          <dgm:animLvl val="lvl"/>
          <dgm:resizeHandles val="exact"/>
        </dgm:presLayoutVars>
      </dgm:prSet>
      <dgm:spPr/>
    </dgm:pt>
    <dgm:pt modelId="{0A7F48DC-9649-5646-8AEB-4C262547757B}" type="pres">
      <dgm:prSet presAssocID="{764DC42B-5B4C-4E98-A6DD-4CE58EB9CF8E}" presName="parentText" presStyleLbl="node1" presStyleIdx="0" presStyleCnt="7">
        <dgm:presLayoutVars>
          <dgm:chMax val="0"/>
          <dgm:bulletEnabled val="1"/>
        </dgm:presLayoutVars>
      </dgm:prSet>
      <dgm:spPr/>
    </dgm:pt>
    <dgm:pt modelId="{7294605E-E862-F847-B688-75B14D791560}" type="pres">
      <dgm:prSet presAssocID="{8849DECD-0498-4B35-B234-3DB3A319CDC0}" presName="spacer" presStyleCnt="0"/>
      <dgm:spPr/>
    </dgm:pt>
    <dgm:pt modelId="{E9B3AC2C-88AA-AE4C-B992-60394A839BF1}" type="pres">
      <dgm:prSet presAssocID="{4328DC82-F27B-47C9-BBC9-28199DA038B3}" presName="parentText" presStyleLbl="node1" presStyleIdx="1" presStyleCnt="7">
        <dgm:presLayoutVars>
          <dgm:chMax val="0"/>
          <dgm:bulletEnabled val="1"/>
        </dgm:presLayoutVars>
      </dgm:prSet>
      <dgm:spPr/>
    </dgm:pt>
    <dgm:pt modelId="{6CC5A301-54A7-9C4F-9054-43E4CCD57E1C}" type="pres">
      <dgm:prSet presAssocID="{8D20906F-1403-433B-ABAB-F6B6A1D9207B}" presName="spacer" presStyleCnt="0"/>
      <dgm:spPr/>
    </dgm:pt>
    <dgm:pt modelId="{E066F77E-A674-2242-BC2C-4991F4E75E02}" type="pres">
      <dgm:prSet presAssocID="{AA962463-C89F-478B-A20F-F54FC2BB550C}" presName="parentText" presStyleLbl="node1" presStyleIdx="2" presStyleCnt="7">
        <dgm:presLayoutVars>
          <dgm:chMax val="0"/>
          <dgm:bulletEnabled val="1"/>
        </dgm:presLayoutVars>
      </dgm:prSet>
      <dgm:spPr/>
    </dgm:pt>
    <dgm:pt modelId="{164031E6-2F5B-0E42-80E1-514A2867F4FF}" type="pres">
      <dgm:prSet presAssocID="{DB3314B6-6062-4115-A9E3-BADD5BD5D233}" presName="spacer" presStyleCnt="0"/>
      <dgm:spPr/>
    </dgm:pt>
    <dgm:pt modelId="{D931D29C-7D3A-1645-B778-BF342725CDFA}" type="pres">
      <dgm:prSet presAssocID="{E158F6A3-B8CE-4637-A1C5-7D6981C8772C}" presName="parentText" presStyleLbl="node1" presStyleIdx="3" presStyleCnt="7">
        <dgm:presLayoutVars>
          <dgm:chMax val="0"/>
          <dgm:bulletEnabled val="1"/>
        </dgm:presLayoutVars>
      </dgm:prSet>
      <dgm:spPr/>
    </dgm:pt>
    <dgm:pt modelId="{1E59DAAB-D129-6F47-9BE4-FE0344B0C7AC}" type="pres">
      <dgm:prSet presAssocID="{3E2EFCC4-8E10-438F-B7B4-9C57F94929C6}" presName="spacer" presStyleCnt="0"/>
      <dgm:spPr/>
    </dgm:pt>
    <dgm:pt modelId="{E193DA7E-19F3-414F-86EC-2F3E07710554}" type="pres">
      <dgm:prSet presAssocID="{8C809925-D58F-415E-A54D-C4C11C55B1DF}" presName="parentText" presStyleLbl="node1" presStyleIdx="4" presStyleCnt="7">
        <dgm:presLayoutVars>
          <dgm:chMax val="0"/>
          <dgm:bulletEnabled val="1"/>
        </dgm:presLayoutVars>
      </dgm:prSet>
      <dgm:spPr/>
    </dgm:pt>
    <dgm:pt modelId="{1D0D1803-5949-3B4D-B1F1-3576238A9792}" type="pres">
      <dgm:prSet presAssocID="{A9DB90D2-9A42-434C-8C71-91AAEECC4575}" presName="spacer" presStyleCnt="0"/>
      <dgm:spPr/>
    </dgm:pt>
    <dgm:pt modelId="{B2920DBD-1529-6440-A23E-8EFF03474B04}" type="pres">
      <dgm:prSet presAssocID="{666A9784-559E-4775-A6B9-8D18BA5628FC}" presName="parentText" presStyleLbl="node1" presStyleIdx="5" presStyleCnt="7">
        <dgm:presLayoutVars>
          <dgm:chMax val="0"/>
          <dgm:bulletEnabled val="1"/>
        </dgm:presLayoutVars>
      </dgm:prSet>
      <dgm:spPr/>
    </dgm:pt>
    <dgm:pt modelId="{26887644-8FC1-054E-A2E8-4C820D9186C9}" type="pres">
      <dgm:prSet presAssocID="{2DD564C6-50C3-4C2D-8C95-83920CFDDE87}" presName="spacer" presStyleCnt="0"/>
      <dgm:spPr/>
    </dgm:pt>
    <dgm:pt modelId="{5C8090DB-F00F-9945-B133-1FB06EBF7481}" type="pres">
      <dgm:prSet presAssocID="{513E414A-0EC6-4002-B4C7-CE60C53CD1CE}" presName="parentText" presStyleLbl="node1" presStyleIdx="6" presStyleCnt="7">
        <dgm:presLayoutVars>
          <dgm:chMax val="0"/>
          <dgm:bulletEnabled val="1"/>
        </dgm:presLayoutVars>
      </dgm:prSet>
      <dgm:spPr/>
    </dgm:pt>
  </dgm:ptLst>
  <dgm:cxnLst>
    <dgm:cxn modelId="{B471FA09-93A4-534E-89C2-5371A96C93F9}" type="presOf" srcId="{56FE1912-5412-4594-94DD-31FD5A7326BC}" destId="{EC9AC7C0-87DD-8F4D-A816-59A4FAADDE18}" srcOrd="0" destOrd="0" presId="urn:microsoft.com/office/officeart/2005/8/layout/vList2"/>
    <dgm:cxn modelId="{93F2A90B-6EE0-482A-9EC1-BC1A5175DABE}" srcId="{56FE1912-5412-4594-94DD-31FD5A7326BC}" destId="{4328DC82-F27B-47C9-BBC9-28199DA038B3}" srcOrd="1" destOrd="0" parTransId="{2701C7FC-E856-4343-A276-FB52EA6AAAAE}" sibTransId="{8D20906F-1403-433B-ABAB-F6B6A1D9207B}"/>
    <dgm:cxn modelId="{D8A16312-7D80-4E59-B979-A1FCC72D23FE}" srcId="{56FE1912-5412-4594-94DD-31FD5A7326BC}" destId="{666A9784-559E-4775-A6B9-8D18BA5628FC}" srcOrd="5" destOrd="0" parTransId="{D25AF637-2B71-45A4-B3EB-3BAB9890369F}" sibTransId="{2DD564C6-50C3-4C2D-8C95-83920CFDDE87}"/>
    <dgm:cxn modelId="{10A4D213-BADE-4253-B1B7-D5A02CD23214}" srcId="{56FE1912-5412-4594-94DD-31FD5A7326BC}" destId="{8C809925-D58F-415E-A54D-C4C11C55B1DF}" srcOrd="4" destOrd="0" parTransId="{942CEFE2-9D68-4E40-87EB-BD02AA4D3DD1}" sibTransId="{A9DB90D2-9A42-434C-8C71-91AAEECC4575}"/>
    <dgm:cxn modelId="{F4FFE534-FEA5-4986-8847-4627742E0326}" srcId="{56FE1912-5412-4594-94DD-31FD5A7326BC}" destId="{E158F6A3-B8CE-4637-A1C5-7D6981C8772C}" srcOrd="3" destOrd="0" parTransId="{53221850-1CCE-4357-9857-A67028E9A3D4}" sibTransId="{3E2EFCC4-8E10-438F-B7B4-9C57F94929C6}"/>
    <dgm:cxn modelId="{985EE742-CA0E-F84E-8790-900EFA204E3F}" type="presOf" srcId="{E158F6A3-B8CE-4637-A1C5-7D6981C8772C}" destId="{D931D29C-7D3A-1645-B778-BF342725CDFA}" srcOrd="0" destOrd="0" presId="urn:microsoft.com/office/officeart/2005/8/layout/vList2"/>
    <dgm:cxn modelId="{4758E043-13F0-DD4F-BD25-E46F2611DEC4}" type="presOf" srcId="{513E414A-0EC6-4002-B4C7-CE60C53CD1CE}" destId="{5C8090DB-F00F-9945-B133-1FB06EBF7481}" srcOrd="0" destOrd="0" presId="urn:microsoft.com/office/officeart/2005/8/layout/vList2"/>
    <dgm:cxn modelId="{FAE7A952-AEAC-2B4C-B3B3-527EF1691DD5}" type="presOf" srcId="{AA962463-C89F-478B-A20F-F54FC2BB550C}" destId="{E066F77E-A674-2242-BC2C-4991F4E75E02}" srcOrd="0" destOrd="0" presId="urn:microsoft.com/office/officeart/2005/8/layout/vList2"/>
    <dgm:cxn modelId="{FF4A479D-1420-4E99-AE1D-D7D5DEDDDAA2}" srcId="{56FE1912-5412-4594-94DD-31FD5A7326BC}" destId="{764DC42B-5B4C-4E98-A6DD-4CE58EB9CF8E}" srcOrd="0" destOrd="0" parTransId="{4BB1C0AE-B14A-4441-ACD0-8B53CC5CEE55}" sibTransId="{8849DECD-0498-4B35-B234-3DB3A319CDC0}"/>
    <dgm:cxn modelId="{71B444BE-CF11-1749-924A-8E7AF4057CA1}" type="presOf" srcId="{764DC42B-5B4C-4E98-A6DD-4CE58EB9CF8E}" destId="{0A7F48DC-9649-5646-8AEB-4C262547757B}" srcOrd="0" destOrd="0" presId="urn:microsoft.com/office/officeart/2005/8/layout/vList2"/>
    <dgm:cxn modelId="{56129AC0-EBB2-C848-BC15-76529A013FA6}" type="presOf" srcId="{666A9784-559E-4775-A6B9-8D18BA5628FC}" destId="{B2920DBD-1529-6440-A23E-8EFF03474B04}" srcOrd="0" destOrd="0" presId="urn:microsoft.com/office/officeart/2005/8/layout/vList2"/>
    <dgm:cxn modelId="{F789B6C5-9246-4719-91EA-9E8DA3FB087F}" srcId="{56FE1912-5412-4594-94DD-31FD5A7326BC}" destId="{513E414A-0EC6-4002-B4C7-CE60C53CD1CE}" srcOrd="6" destOrd="0" parTransId="{BF16F00D-5EE9-4C6D-B702-1994E7322804}" sibTransId="{CB877EE9-2109-4FE1-8844-BAAF944BFD44}"/>
    <dgm:cxn modelId="{672D71DB-1AE2-40A4-A0B5-457F801930D5}" srcId="{56FE1912-5412-4594-94DD-31FD5A7326BC}" destId="{AA962463-C89F-478B-A20F-F54FC2BB550C}" srcOrd="2" destOrd="0" parTransId="{B3A5B4F0-1FE5-44C9-8D8C-EC609DCCC399}" sibTransId="{DB3314B6-6062-4115-A9E3-BADD5BD5D233}"/>
    <dgm:cxn modelId="{33EE2CDE-2627-AD4C-8D62-ACE5C2E0B74D}" type="presOf" srcId="{8C809925-D58F-415E-A54D-C4C11C55B1DF}" destId="{E193DA7E-19F3-414F-86EC-2F3E07710554}" srcOrd="0" destOrd="0" presId="urn:microsoft.com/office/officeart/2005/8/layout/vList2"/>
    <dgm:cxn modelId="{30A9C6E2-3140-F540-A3E3-B50EB8247D7A}" type="presOf" srcId="{4328DC82-F27B-47C9-BBC9-28199DA038B3}" destId="{E9B3AC2C-88AA-AE4C-B992-60394A839BF1}" srcOrd="0" destOrd="0" presId="urn:microsoft.com/office/officeart/2005/8/layout/vList2"/>
    <dgm:cxn modelId="{028325E7-74DC-8D49-A77D-0BF787C6DCAE}" type="presParOf" srcId="{EC9AC7C0-87DD-8F4D-A816-59A4FAADDE18}" destId="{0A7F48DC-9649-5646-8AEB-4C262547757B}" srcOrd="0" destOrd="0" presId="urn:microsoft.com/office/officeart/2005/8/layout/vList2"/>
    <dgm:cxn modelId="{C8D6449E-2F97-7E48-A9F4-505DC6F006EF}" type="presParOf" srcId="{EC9AC7C0-87DD-8F4D-A816-59A4FAADDE18}" destId="{7294605E-E862-F847-B688-75B14D791560}" srcOrd="1" destOrd="0" presId="urn:microsoft.com/office/officeart/2005/8/layout/vList2"/>
    <dgm:cxn modelId="{B4FA5029-E4DF-AF45-8BDB-3B8DEAE8CE28}" type="presParOf" srcId="{EC9AC7C0-87DD-8F4D-A816-59A4FAADDE18}" destId="{E9B3AC2C-88AA-AE4C-B992-60394A839BF1}" srcOrd="2" destOrd="0" presId="urn:microsoft.com/office/officeart/2005/8/layout/vList2"/>
    <dgm:cxn modelId="{0F09D717-45F1-1646-B370-E61996EA8192}" type="presParOf" srcId="{EC9AC7C0-87DD-8F4D-A816-59A4FAADDE18}" destId="{6CC5A301-54A7-9C4F-9054-43E4CCD57E1C}" srcOrd="3" destOrd="0" presId="urn:microsoft.com/office/officeart/2005/8/layout/vList2"/>
    <dgm:cxn modelId="{DA8895DE-2585-1F46-BF4E-2885F467DFA2}" type="presParOf" srcId="{EC9AC7C0-87DD-8F4D-A816-59A4FAADDE18}" destId="{E066F77E-A674-2242-BC2C-4991F4E75E02}" srcOrd="4" destOrd="0" presId="urn:microsoft.com/office/officeart/2005/8/layout/vList2"/>
    <dgm:cxn modelId="{07B30882-41DC-DA44-96C8-DD29EEF2E38B}" type="presParOf" srcId="{EC9AC7C0-87DD-8F4D-A816-59A4FAADDE18}" destId="{164031E6-2F5B-0E42-80E1-514A2867F4FF}" srcOrd="5" destOrd="0" presId="urn:microsoft.com/office/officeart/2005/8/layout/vList2"/>
    <dgm:cxn modelId="{2DCC26DE-B37F-D149-9959-EF0AC4F88269}" type="presParOf" srcId="{EC9AC7C0-87DD-8F4D-A816-59A4FAADDE18}" destId="{D931D29C-7D3A-1645-B778-BF342725CDFA}" srcOrd="6" destOrd="0" presId="urn:microsoft.com/office/officeart/2005/8/layout/vList2"/>
    <dgm:cxn modelId="{CFB87AC5-C5EF-5749-A1E5-1AEAF2D96ECB}" type="presParOf" srcId="{EC9AC7C0-87DD-8F4D-A816-59A4FAADDE18}" destId="{1E59DAAB-D129-6F47-9BE4-FE0344B0C7AC}" srcOrd="7" destOrd="0" presId="urn:microsoft.com/office/officeart/2005/8/layout/vList2"/>
    <dgm:cxn modelId="{C7388F21-377B-5748-9E8B-2BBD4A5D9600}" type="presParOf" srcId="{EC9AC7C0-87DD-8F4D-A816-59A4FAADDE18}" destId="{E193DA7E-19F3-414F-86EC-2F3E07710554}" srcOrd="8" destOrd="0" presId="urn:microsoft.com/office/officeart/2005/8/layout/vList2"/>
    <dgm:cxn modelId="{95E07DE8-0F34-F74A-B770-694B8DA9575C}" type="presParOf" srcId="{EC9AC7C0-87DD-8F4D-A816-59A4FAADDE18}" destId="{1D0D1803-5949-3B4D-B1F1-3576238A9792}" srcOrd="9" destOrd="0" presId="urn:microsoft.com/office/officeart/2005/8/layout/vList2"/>
    <dgm:cxn modelId="{13CE0EC8-D733-3742-B2FA-ECA257085C49}" type="presParOf" srcId="{EC9AC7C0-87DD-8F4D-A816-59A4FAADDE18}" destId="{B2920DBD-1529-6440-A23E-8EFF03474B04}" srcOrd="10" destOrd="0" presId="urn:microsoft.com/office/officeart/2005/8/layout/vList2"/>
    <dgm:cxn modelId="{9143CF15-4C3E-6440-9932-619B3CB8D560}" type="presParOf" srcId="{EC9AC7C0-87DD-8F4D-A816-59A4FAADDE18}" destId="{26887644-8FC1-054E-A2E8-4C820D9186C9}" srcOrd="11" destOrd="0" presId="urn:microsoft.com/office/officeart/2005/8/layout/vList2"/>
    <dgm:cxn modelId="{C7698E63-1DDC-944B-B456-0481293D609F}" type="presParOf" srcId="{EC9AC7C0-87DD-8F4D-A816-59A4FAADDE18}" destId="{5C8090DB-F00F-9945-B133-1FB06EBF7481}"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032DE-7E54-48E8-B4BF-57297E4D6498}">
      <dsp:nvSpPr>
        <dsp:cNvPr id="0" name=""/>
        <dsp:cNvSpPr/>
      </dsp:nvSpPr>
      <dsp:spPr>
        <a:xfrm>
          <a:off x="0" y="1906"/>
          <a:ext cx="9237662" cy="11304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DF946-CAD7-4997-ACFE-0E33C418B522}">
      <dsp:nvSpPr>
        <dsp:cNvPr id="0" name=""/>
        <dsp:cNvSpPr/>
      </dsp:nvSpPr>
      <dsp:spPr>
        <a:xfrm>
          <a:off x="341965" y="256261"/>
          <a:ext cx="622362" cy="621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ECD885-899D-4CB0-87E4-879078A76806}">
      <dsp:nvSpPr>
        <dsp:cNvPr id="0" name=""/>
        <dsp:cNvSpPr/>
      </dsp:nvSpPr>
      <dsp:spPr>
        <a:xfrm>
          <a:off x="1306293" y="1906"/>
          <a:ext cx="7687999" cy="113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758" tIns="119758" rIns="119758" bIns="119758" numCol="1" spcCol="1270" anchor="ctr" anchorCtr="0">
          <a:noAutofit/>
        </a:bodyPr>
        <a:lstStyle/>
        <a:p>
          <a:pPr marL="0" lvl="0" indent="0" algn="just"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The market for health wearables has been growing rapidly in recent years, with an increasing number of people using these devices to monitor their health and fitness. Health wearables refer to a range of devices that can track various aspects of a user's health and fitness, such as heart rate, steps taken, calories burned, and sleep patterns. These devices can be worn on the body, such as wristbands or smartwatches, or they can be integrated into clothing or accessories.</a:t>
          </a:r>
          <a:endParaRPr lang="en-US" sz="1600" kern="1200" dirty="0">
            <a:latin typeface="Times New Roman" panose="02020603050405020304" pitchFamily="18" charset="0"/>
            <a:cs typeface="Times New Roman" panose="02020603050405020304" pitchFamily="18" charset="0"/>
          </a:endParaRPr>
        </a:p>
      </dsp:txBody>
      <dsp:txXfrm>
        <a:off x="1306293" y="1906"/>
        <a:ext cx="7687999" cy="1131568"/>
      </dsp:txXfrm>
    </dsp:sp>
    <dsp:sp modelId="{D52C95A0-6142-48C1-80A0-99AEA0F1A429}">
      <dsp:nvSpPr>
        <dsp:cNvPr id="0" name=""/>
        <dsp:cNvSpPr/>
      </dsp:nvSpPr>
      <dsp:spPr>
        <a:xfrm>
          <a:off x="0" y="1339215"/>
          <a:ext cx="9237662" cy="11304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AD6E8E-A324-4535-A0F7-3C204C6F84D4}">
      <dsp:nvSpPr>
        <dsp:cNvPr id="0" name=""/>
        <dsp:cNvSpPr/>
      </dsp:nvSpPr>
      <dsp:spPr>
        <a:xfrm>
          <a:off x="341965" y="1593569"/>
          <a:ext cx="622362" cy="621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34544E-548E-4068-AEB3-56C3B82B0AFB}">
      <dsp:nvSpPr>
        <dsp:cNvPr id="0" name=""/>
        <dsp:cNvSpPr/>
      </dsp:nvSpPr>
      <dsp:spPr>
        <a:xfrm>
          <a:off x="1306293" y="1339215"/>
          <a:ext cx="7687999" cy="113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758" tIns="119758" rIns="119758" bIns="119758" numCol="1" spcCol="1270" anchor="ctr" anchorCtr="0">
          <a:noAutofit/>
        </a:bodyPr>
        <a:lstStyle/>
        <a:p>
          <a:pPr marL="0" lvl="0" indent="0" algn="just"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Amazon is one of the largest online retailers, and it offers a wide range of health wearables from various manufacturers. Customers can leave reviews on Amazon for the products they purchase, which provides valuable feedback for manufacturers and other customers. By analyzing these customer reviews, we can gain insights into the features that customers value the most, areas for improvement, and overall customer sentiment towards health wearables.</a:t>
          </a:r>
          <a:endParaRPr lang="en-US" sz="1600" kern="1200" dirty="0">
            <a:latin typeface="Times New Roman" panose="02020603050405020304" pitchFamily="18" charset="0"/>
            <a:cs typeface="Times New Roman" panose="02020603050405020304" pitchFamily="18" charset="0"/>
          </a:endParaRPr>
        </a:p>
      </dsp:txBody>
      <dsp:txXfrm>
        <a:off x="1306293" y="1339215"/>
        <a:ext cx="7687999" cy="1131568"/>
      </dsp:txXfrm>
    </dsp:sp>
    <dsp:sp modelId="{7AA86A8D-3616-4E44-9669-6B7E5FD4B552}">
      <dsp:nvSpPr>
        <dsp:cNvPr id="0" name=""/>
        <dsp:cNvSpPr/>
      </dsp:nvSpPr>
      <dsp:spPr>
        <a:xfrm>
          <a:off x="0" y="2676524"/>
          <a:ext cx="9237662" cy="11304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D31F41-B4AA-4BE9-90C8-580EE80C3C27}">
      <dsp:nvSpPr>
        <dsp:cNvPr id="0" name=""/>
        <dsp:cNvSpPr/>
      </dsp:nvSpPr>
      <dsp:spPr>
        <a:xfrm>
          <a:off x="341965" y="2930878"/>
          <a:ext cx="622362" cy="621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FA40DF-2347-43CC-94DC-E80414FE48CC}">
      <dsp:nvSpPr>
        <dsp:cNvPr id="0" name=""/>
        <dsp:cNvSpPr/>
      </dsp:nvSpPr>
      <dsp:spPr>
        <a:xfrm>
          <a:off x="1306293" y="2676524"/>
          <a:ext cx="7687999" cy="113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758" tIns="119758" rIns="119758" bIns="119758" numCol="1" spcCol="1270" anchor="ctr" anchorCtr="0">
          <a:noAutofit/>
        </a:bodyPr>
        <a:lstStyle/>
        <a:p>
          <a:pPr marL="0" lvl="0" indent="0" algn="just"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The analysis of health wearables using Amazon reviews can help manufacturers to improve their products and marketing strategies, and it can also help customers to make informed purchase decisions based on the experiences and feedback of other customers. Additionally, this analysis can help researchers and policymakers to gain insights into the trends and patterns in the market for health wearables and their impact on public health and wellness.</a:t>
          </a:r>
          <a:br>
            <a:rPr lang="en-US" sz="1400" kern="1200" dirty="0"/>
          </a:br>
          <a:br>
            <a:rPr lang="en-US" sz="1400" kern="1200" dirty="0"/>
          </a:br>
          <a:endParaRPr lang="en-US" sz="1400" kern="1200" dirty="0"/>
        </a:p>
      </dsp:txBody>
      <dsp:txXfrm>
        <a:off x="1306293" y="2676524"/>
        <a:ext cx="7687999" cy="1131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F48DC-9649-5646-8AEB-4C262547757B}">
      <dsp:nvSpPr>
        <dsp:cNvPr id="0" name=""/>
        <dsp:cNvSpPr/>
      </dsp:nvSpPr>
      <dsp:spPr>
        <a:xfrm>
          <a:off x="0" y="289826"/>
          <a:ext cx="5334000" cy="6495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latin typeface="Times New Roman" panose="02020603050405020304" pitchFamily="18" charset="0"/>
              <a:cs typeface="Times New Roman" panose="02020603050405020304" pitchFamily="18" charset="0"/>
            </a:rPr>
            <a:t>We have checked if we have null values in the </a:t>
          </a:r>
          <a:r>
            <a:rPr lang="en-US" sz="1200" b="0" i="0" kern="1200" dirty="0" err="1">
              <a:latin typeface="Times New Roman" panose="02020603050405020304" pitchFamily="18" charset="0"/>
              <a:cs typeface="Times New Roman" panose="02020603050405020304" pitchFamily="18" charset="0"/>
            </a:rPr>
            <a:t>dataframe</a:t>
          </a:r>
          <a:r>
            <a:rPr lang="en-US" sz="1200" b="0" i="0" kern="1200" dirty="0">
              <a:latin typeface="Times New Roman" panose="02020603050405020304" pitchFamily="18" charset="0"/>
              <a:cs typeface="Times New Roman" panose="02020603050405020304" pitchFamily="18" charset="0"/>
            </a:rPr>
            <a:t> and we have used the “describe” function  to generate summary statistics for the "</a:t>
          </a:r>
          <a:r>
            <a:rPr lang="en-US" sz="1200" b="0" i="0" kern="1200" dirty="0" err="1">
              <a:latin typeface="Times New Roman" panose="02020603050405020304" pitchFamily="18" charset="0"/>
              <a:cs typeface="Times New Roman" panose="02020603050405020304" pitchFamily="18" charset="0"/>
            </a:rPr>
            <a:t>review_rating</a:t>
          </a:r>
          <a:r>
            <a:rPr lang="en-US" sz="1200" b="0" i="0" kern="1200" dirty="0">
              <a:latin typeface="Times New Roman" panose="02020603050405020304" pitchFamily="18" charset="0"/>
              <a:cs typeface="Times New Roman" panose="02020603050405020304" pitchFamily="18" charset="0"/>
            </a:rPr>
            <a:t>" column.</a:t>
          </a:r>
          <a:endParaRPr lang="en-US" sz="1200" kern="1200" dirty="0">
            <a:latin typeface="Times New Roman" panose="02020603050405020304" pitchFamily="18" charset="0"/>
            <a:cs typeface="Times New Roman" panose="02020603050405020304" pitchFamily="18" charset="0"/>
          </a:endParaRPr>
        </a:p>
      </dsp:txBody>
      <dsp:txXfrm>
        <a:off x="31709" y="321535"/>
        <a:ext cx="5270582" cy="586151"/>
      </dsp:txXfrm>
    </dsp:sp>
    <dsp:sp modelId="{E9B3AC2C-88AA-AE4C-B992-60394A839BF1}">
      <dsp:nvSpPr>
        <dsp:cNvPr id="0" name=""/>
        <dsp:cNvSpPr/>
      </dsp:nvSpPr>
      <dsp:spPr>
        <a:xfrm>
          <a:off x="0" y="973956"/>
          <a:ext cx="5334000" cy="649569"/>
        </a:xfrm>
        <a:prstGeom prst="roundRect">
          <a:avLst/>
        </a:prstGeom>
        <a:solidFill>
          <a:schemeClr val="accent2">
            <a:hueOff val="-183896"/>
            <a:satOff val="2568"/>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We have used the "value_counts" function to count the number of reviews for each sentimental score in the "sentimental_score" column. This function will provide a count of how many reviews received each sentimental score. </a:t>
          </a:r>
          <a:endParaRPr lang="en-US" sz="1200" kern="1200"/>
        </a:p>
      </dsp:txBody>
      <dsp:txXfrm>
        <a:off x="31709" y="1005665"/>
        <a:ext cx="5270582" cy="586151"/>
      </dsp:txXfrm>
    </dsp:sp>
    <dsp:sp modelId="{E066F77E-A674-2242-BC2C-4991F4E75E02}">
      <dsp:nvSpPr>
        <dsp:cNvPr id="0" name=""/>
        <dsp:cNvSpPr/>
      </dsp:nvSpPr>
      <dsp:spPr>
        <a:xfrm>
          <a:off x="0" y="1658085"/>
          <a:ext cx="5334000" cy="649569"/>
        </a:xfrm>
        <a:prstGeom prst="roundRect">
          <a:avLst/>
        </a:prstGeom>
        <a:solidFill>
          <a:schemeClr val="accent2">
            <a:hueOff val="-367791"/>
            <a:satOff val="5136"/>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Split data into training and testing sets:</a:t>
          </a:r>
          <a:endParaRPr lang="en-US" sz="1200" kern="1200"/>
        </a:p>
      </dsp:txBody>
      <dsp:txXfrm>
        <a:off x="31709" y="1689794"/>
        <a:ext cx="5270582" cy="586151"/>
      </dsp:txXfrm>
    </dsp:sp>
    <dsp:sp modelId="{D931D29C-7D3A-1645-B778-BF342725CDFA}">
      <dsp:nvSpPr>
        <dsp:cNvPr id="0" name=""/>
        <dsp:cNvSpPr/>
      </dsp:nvSpPr>
      <dsp:spPr>
        <a:xfrm>
          <a:off x="0" y="2342214"/>
          <a:ext cx="5334000" cy="649569"/>
        </a:xfrm>
        <a:prstGeom prst="roundRect">
          <a:avLst/>
        </a:prstGeom>
        <a:solidFill>
          <a:schemeClr val="accent2">
            <a:hueOff val="-551687"/>
            <a:satOff val="7704"/>
            <a:lumOff val="-47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Preprocess text data:</a:t>
          </a:r>
          <a:endParaRPr lang="en-US" sz="1200" kern="1200"/>
        </a:p>
      </dsp:txBody>
      <dsp:txXfrm>
        <a:off x="31709" y="2373923"/>
        <a:ext cx="5270582" cy="586151"/>
      </dsp:txXfrm>
    </dsp:sp>
    <dsp:sp modelId="{E193DA7E-19F3-414F-86EC-2F3E07710554}">
      <dsp:nvSpPr>
        <dsp:cNvPr id="0" name=""/>
        <dsp:cNvSpPr/>
      </dsp:nvSpPr>
      <dsp:spPr>
        <a:xfrm>
          <a:off x="0" y="3026344"/>
          <a:ext cx="5334000" cy="649569"/>
        </a:xfrm>
        <a:prstGeom prst="roundRect">
          <a:avLst/>
        </a:prstGeom>
        <a:solidFill>
          <a:schemeClr val="accent2">
            <a:hueOff val="-735582"/>
            <a:satOff val="10272"/>
            <a:lumOff val="-62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Vectorize text data:</a:t>
          </a:r>
          <a:endParaRPr lang="en-US" sz="1200" kern="1200"/>
        </a:p>
      </dsp:txBody>
      <dsp:txXfrm>
        <a:off x="31709" y="3058053"/>
        <a:ext cx="5270582" cy="586151"/>
      </dsp:txXfrm>
    </dsp:sp>
    <dsp:sp modelId="{B2920DBD-1529-6440-A23E-8EFF03474B04}">
      <dsp:nvSpPr>
        <dsp:cNvPr id="0" name=""/>
        <dsp:cNvSpPr/>
      </dsp:nvSpPr>
      <dsp:spPr>
        <a:xfrm>
          <a:off x="0" y="3710473"/>
          <a:ext cx="5334000" cy="649569"/>
        </a:xfrm>
        <a:prstGeom prst="roundRect">
          <a:avLst/>
        </a:prstGeom>
        <a:solidFill>
          <a:schemeClr val="accent2">
            <a:hueOff val="-919478"/>
            <a:satOff val="12840"/>
            <a:lumOff val="-78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Train logistic regression model:</a:t>
          </a:r>
          <a:endParaRPr lang="en-US" sz="1200" kern="1200"/>
        </a:p>
      </dsp:txBody>
      <dsp:txXfrm>
        <a:off x="31709" y="3742182"/>
        <a:ext cx="5270582" cy="586151"/>
      </dsp:txXfrm>
    </dsp:sp>
    <dsp:sp modelId="{5C8090DB-F00F-9945-B133-1FB06EBF7481}">
      <dsp:nvSpPr>
        <dsp:cNvPr id="0" name=""/>
        <dsp:cNvSpPr/>
      </dsp:nvSpPr>
      <dsp:spPr>
        <a:xfrm>
          <a:off x="0" y="4394602"/>
          <a:ext cx="5334000" cy="649569"/>
        </a:xfrm>
        <a:prstGeom prst="roundRect">
          <a:avLst/>
        </a:prstGeom>
        <a:solidFill>
          <a:schemeClr val="accent2">
            <a:hueOff val="-1103373"/>
            <a:satOff val="15408"/>
            <a:lumOff val="-94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Evaluate model on test set:</a:t>
          </a:r>
          <a:endParaRPr lang="en-US" sz="1200" kern="1200"/>
        </a:p>
      </dsp:txBody>
      <dsp:txXfrm>
        <a:off x="31709" y="4426311"/>
        <a:ext cx="5270582" cy="5861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6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604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0917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9252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4125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794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36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0994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5610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1855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4/25/23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3895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4/25/23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637899756"/>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ext&#10;&#10;Description automatically generated">
            <a:extLst>
              <a:ext uri="{FF2B5EF4-FFF2-40B4-BE49-F238E27FC236}">
                <a16:creationId xmlns:a16="http://schemas.microsoft.com/office/drawing/2014/main" id="{71297C48-41BC-F13A-AF7F-83BDB58DC23D}"/>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31619E-CDC6-4C12-E48D-4D215508C4DC}"/>
              </a:ext>
            </a:extLst>
          </p:cNvPr>
          <p:cNvSpPr>
            <a:spLocks noGrp="1"/>
          </p:cNvSpPr>
          <p:nvPr>
            <p:ph type="ctrTitle"/>
          </p:nvPr>
        </p:nvSpPr>
        <p:spPr>
          <a:xfrm>
            <a:off x="2238258" y="1424473"/>
            <a:ext cx="7714388" cy="2850146"/>
          </a:xfrm>
        </p:spPr>
        <p:txBody>
          <a:bodyPr>
            <a:normAutofit/>
          </a:bodyPr>
          <a:lstStyle/>
          <a:p>
            <a:pPr algn="ctr" rtl="0">
              <a:lnSpc>
                <a:spcPct val="110000"/>
              </a:lnSpc>
              <a:spcBef>
                <a:spcPts val="1200"/>
              </a:spcBef>
              <a:spcAft>
                <a:spcPts val="1200"/>
              </a:spcAft>
            </a:pPr>
            <a:r>
              <a:rPr lang="en-US" sz="2600" b="1" i="0" u="none" strike="noStrike">
                <a:effectLst/>
                <a:latin typeface="Times New Roman" panose="02020603050405020304" pitchFamily="18" charset="0"/>
              </a:rPr>
              <a:t>Analysis of Health Wearables using Amazon Reviews</a:t>
            </a:r>
            <a:br>
              <a:rPr lang="en-US" sz="2600" b="0" i="0" u="none" strike="noStrike">
                <a:effectLst/>
              </a:rPr>
            </a:br>
            <a:br>
              <a:rPr lang="en-US" sz="2600"/>
            </a:br>
            <a:br>
              <a:rPr lang="en-US" sz="2600"/>
            </a:br>
            <a:endParaRPr lang="en-US" sz="2600"/>
          </a:p>
        </p:txBody>
      </p:sp>
      <p:sp>
        <p:nvSpPr>
          <p:cNvPr id="3" name="Subtitle 2">
            <a:extLst>
              <a:ext uri="{FF2B5EF4-FFF2-40B4-BE49-F238E27FC236}">
                <a16:creationId xmlns:a16="http://schemas.microsoft.com/office/drawing/2014/main" id="{33789715-5B4E-7527-5D47-3E760E7E7E93}"/>
              </a:ext>
            </a:extLst>
          </p:cNvPr>
          <p:cNvSpPr>
            <a:spLocks noGrp="1"/>
          </p:cNvSpPr>
          <p:nvPr>
            <p:ph type="subTitle" idx="1"/>
          </p:nvPr>
        </p:nvSpPr>
        <p:spPr>
          <a:xfrm>
            <a:off x="2238258" y="5433527"/>
            <a:ext cx="7714388" cy="500786"/>
          </a:xfrm>
        </p:spPr>
        <p:txBody>
          <a:bodyPr>
            <a:normAutofit/>
          </a:bodyPr>
          <a:lstStyle/>
          <a:p>
            <a:pPr algn="ctr"/>
            <a:r>
              <a:rPr lang="en-US" dirty="0"/>
              <a:t>Shivani Priyanka C</a:t>
            </a:r>
          </a:p>
        </p:txBody>
      </p:sp>
      <p:cxnSp>
        <p:nvCxnSpPr>
          <p:cNvPr id="1040" name="Straight Connector 1039">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448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Rectangle 7185">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Text&#10;&#10;Description automatically generated">
            <a:extLst>
              <a:ext uri="{FF2B5EF4-FFF2-40B4-BE49-F238E27FC236}">
                <a16:creationId xmlns:a16="http://schemas.microsoft.com/office/drawing/2014/main" id="{B604970C-6EDA-64FC-24A3-E403B75CD716}"/>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155" r="5367"/>
          <a:stretch/>
        </p:blipFill>
        <p:spPr bwMode="auto">
          <a:xfrm>
            <a:off x="20" y="2520"/>
            <a:ext cx="12191980" cy="68554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9BDA0E7-FBCC-CB62-8BE1-07F12B2B8F6E}"/>
              </a:ext>
            </a:extLst>
          </p:cNvPr>
          <p:cNvSpPr>
            <a:spLocks noGrp="1"/>
          </p:cNvSpPr>
          <p:nvPr>
            <p:ph type="title"/>
          </p:nvPr>
        </p:nvSpPr>
        <p:spPr>
          <a:xfrm>
            <a:off x="1429566" y="1045445"/>
            <a:ext cx="9238434" cy="857559"/>
          </a:xfrm>
        </p:spPr>
        <p:txBody>
          <a:bodyPr>
            <a:normAutofit/>
          </a:bodyPr>
          <a:lstStyle/>
          <a:p>
            <a:r>
              <a:rPr lang="en-US">
                <a:solidFill>
                  <a:srgbClr val="FFFFFF"/>
                </a:solidFill>
              </a:rPr>
              <a:t>WORD CLOUD</a:t>
            </a:r>
          </a:p>
        </p:txBody>
      </p:sp>
      <p:cxnSp>
        <p:nvCxnSpPr>
          <p:cNvPr id="7188" name="Straight Connector 7187">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7174" name="Content Placeholder 7173">
            <a:extLst>
              <a:ext uri="{FF2B5EF4-FFF2-40B4-BE49-F238E27FC236}">
                <a16:creationId xmlns:a16="http://schemas.microsoft.com/office/drawing/2014/main" id="{20F7D2A0-09D4-12E3-05B9-2A1C0310119D}"/>
              </a:ext>
            </a:extLst>
          </p:cNvPr>
          <p:cNvSpPr>
            <a:spLocks noGrp="1"/>
          </p:cNvSpPr>
          <p:nvPr>
            <p:ph idx="1"/>
          </p:nvPr>
        </p:nvSpPr>
        <p:spPr>
          <a:xfrm>
            <a:off x="1429555" y="2743200"/>
            <a:ext cx="7955077" cy="3352800"/>
          </a:xfrm>
        </p:spPr>
        <p:txBody>
          <a:bodyPr>
            <a:normAutofit/>
          </a:bodyPr>
          <a:lstStyle/>
          <a:p>
            <a:r>
              <a:rPr lang="en-US" b="0" i="0" u="none" strike="noStrike">
                <a:solidFill>
                  <a:srgbClr val="FFFFFF"/>
                </a:solidFill>
                <a:effectLst/>
                <a:latin typeface="Times New Roman" panose="02020603050405020304" pitchFamily="18" charset="0"/>
              </a:rPr>
              <a:t>This code generates a word cloud visualization of the text data in the 'review description' column of the given dataframe using the WordCloud library in Python.</a:t>
            </a:r>
            <a:endParaRPr lang="en-US">
              <a:solidFill>
                <a:srgbClr val="FFFFFF"/>
              </a:solidFill>
            </a:endParaRPr>
          </a:p>
        </p:txBody>
      </p:sp>
    </p:spTree>
    <p:extLst>
      <p:ext uri="{BB962C8B-B14F-4D97-AF65-F5344CB8AC3E}">
        <p14:creationId xmlns:p14="http://schemas.microsoft.com/office/powerpoint/2010/main" val="258790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1A94AE6-0978-4A09-B78E-D60AC4842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4D33F-D56F-1625-9537-B90CF48E1EE7}"/>
              </a:ext>
            </a:extLst>
          </p:cNvPr>
          <p:cNvSpPr>
            <a:spLocks noGrp="1"/>
          </p:cNvSpPr>
          <p:nvPr>
            <p:ph type="title"/>
          </p:nvPr>
        </p:nvSpPr>
        <p:spPr>
          <a:xfrm>
            <a:off x="1207828" y="2286000"/>
            <a:ext cx="3643951" cy="2286000"/>
          </a:xfrm>
        </p:spPr>
        <p:txBody>
          <a:bodyPr anchor="ctr">
            <a:normAutofit/>
          </a:bodyPr>
          <a:lstStyle/>
          <a:p>
            <a:pPr algn="ctr"/>
            <a:r>
              <a:rPr lang="en-US">
                <a:solidFill>
                  <a:schemeClr val="bg1"/>
                </a:solidFill>
              </a:rPr>
              <a:t>DATA ANALYSIS</a:t>
            </a:r>
          </a:p>
        </p:txBody>
      </p:sp>
      <p:graphicFrame>
        <p:nvGraphicFramePr>
          <p:cNvPr id="7" name="Content Placeholder 2">
            <a:extLst>
              <a:ext uri="{FF2B5EF4-FFF2-40B4-BE49-F238E27FC236}">
                <a16:creationId xmlns:a16="http://schemas.microsoft.com/office/drawing/2014/main" id="{BD75C39A-1B78-944B-10E0-61E4063B7E62}"/>
              </a:ext>
            </a:extLst>
          </p:cNvPr>
          <p:cNvGraphicFramePr>
            <a:graphicFrameLocks noGrp="1"/>
          </p:cNvGraphicFramePr>
          <p:nvPr>
            <p:ph idx="1"/>
            <p:extLst>
              <p:ext uri="{D42A27DB-BD31-4B8C-83A1-F6EECF244321}">
                <p14:modId xmlns:p14="http://schemas.microsoft.com/office/powerpoint/2010/main" val="2545203062"/>
              </p:ext>
            </p:extLst>
          </p:nvPr>
        </p:nvGraphicFramePr>
        <p:xfrm>
          <a:off x="6096000" y="762001"/>
          <a:ext cx="5334000" cy="5333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2870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12FAB04C-8D28-C7EA-4644-64D236641F14}"/>
              </a:ext>
            </a:extLst>
          </p:cNvPr>
          <p:cNvPicPr>
            <a:picLocks noChangeAspect="1"/>
          </p:cNvPicPr>
          <p:nvPr/>
        </p:nvPicPr>
        <p:blipFill rotWithShape="1">
          <a:blip r:embed="rId2">
            <a:alphaModFix amt="50000"/>
          </a:blip>
          <a:srcRect t="3625" b="6408"/>
          <a:stretch/>
        </p:blipFill>
        <p:spPr>
          <a:xfrm>
            <a:off x="20" y="2520"/>
            <a:ext cx="12191980" cy="6855480"/>
          </a:xfrm>
          <a:prstGeom prst="rect">
            <a:avLst/>
          </a:prstGeom>
        </p:spPr>
      </p:pic>
      <p:sp>
        <p:nvSpPr>
          <p:cNvPr id="2" name="Title 1">
            <a:extLst>
              <a:ext uri="{FF2B5EF4-FFF2-40B4-BE49-F238E27FC236}">
                <a16:creationId xmlns:a16="http://schemas.microsoft.com/office/drawing/2014/main" id="{37DD99EE-9F1D-2CD6-BC39-E59DACFB8DA2}"/>
              </a:ext>
            </a:extLst>
          </p:cNvPr>
          <p:cNvSpPr>
            <a:spLocks noGrp="1"/>
          </p:cNvSpPr>
          <p:nvPr>
            <p:ph type="title"/>
          </p:nvPr>
        </p:nvSpPr>
        <p:spPr>
          <a:xfrm>
            <a:off x="1429566" y="1045445"/>
            <a:ext cx="9238434" cy="857559"/>
          </a:xfrm>
        </p:spPr>
        <p:txBody>
          <a:bodyPr>
            <a:normAutofit/>
          </a:bodyPr>
          <a:lstStyle/>
          <a:p>
            <a:r>
              <a:rPr lang="en-US">
                <a:solidFill>
                  <a:srgbClr val="FFFFFF"/>
                </a:solidFill>
              </a:rPr>
              <a:t>CONCLUSION</a:t>
            </a:r>
          </a:p>
        </p:txBody>
      </p:sp>
      <p:cxnSp>
        <p:nvCxnSpPr>
          <p:cNvPr id="20" name="Straight Connector 19">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B954EB-A9C4-5DF6-64F9-03903371487C}"/>
              </a:ext>
            </a:extLst>
          </p:cNvPr>
          <p:cNvSpPr>
            <a:spLocks noGrp="1"/>
          </p:cNvSpPr>
          <p:nvPr>
            <p:ph idx="1"/>
          </p:nvPr>
        </p:nvSpPr>
        <p:spPr>
          <a:xfrm>
            <a:off x="1429555" y="2743200"/>
            <a:ext cx="7955077" cy="3352800"/>
          </a:xfrm>
        </p:spPr>
        <p:txBody>
          <a:bodyPr>
            <a:normAutofit/>
          </a:bodyPr>
          <a:lstStyle/>
          <a:p>
            <a:pPr algn="just" rtl="0">
              <a:lnSpc>
                <a:spcPct val="120000"/>
              </a:lnSpc>
              <a:spcBef>
                <a:spcPts val="0"/>
              </a:spcBef>
              <a:spcAft>
                <a:spcPts val="0"/>
              </a:spcAft>
            </a:pPr>
            <a:r>
              <a:rPr lang="en-US" sz="1500" b="0" i="0" u="none" strike="noStrike" dirty="0">
                <a:solidFill>
                  <a:srgbClr val="FFFFFF"/>
                </a:solidFill>
                <a:effectLst/>
                <a:latin typeface="Times New Roman" panose="02020603050405020304" pitchFamily="18" charset="0"/>
                <a:cs typeface="Times New Roman" panose="02020603050405020304" pitchFamily="18" charset="0"/>
              </a:rPr>
              <a:t>In conclusion, the analysis of health wearables using Amazon reviews can provide valuable insights into customer sentiment, preferences, and areas for improvement. The growth of the market for health wearables and the increasing number of customers using these devices make it important for manufacturers to understand customer feedback and make informed decisions about product design and marketing strategies. Additionally, the analysis of health wearables using Amazon reviews can provide insights into the trends and patterns in the market for health wearables, which can be useful for researchers and policymakers interested in public health and wellness.</a:t>
            </a:r>
          </a:p>
          <a:p>
            <a:pPr marL="0" indent="0">
              <a:lnSpc>
                <a:spcPct val="120000"/>
              </a:lnSpc>
              <a:buNone/>
            </a:pPr>
            <a:br>
              <a:rPr lang="en-US" sz="1500" dirty="0">
                <a:solidFill>
                  <a:srgbClr val="FFFFFF"/>
                </a:solidFill>
              </a:rPr>
            </a:br>
            <a:br>
              <a:rPr lang="en-US" sz="1500" dirty="0">
                <a:solidFill>
                  <a:srgbClr val="FFFFFF"/>
                </a:solidFill>
              </a:rPr>
            </a:br>
            <a:endParaRPr lang="en-US" sz="1500" dirty="0">
              <a:solidFill>
                <a:srgbClr val="FFFFFF"/>
              </a:solidFill>
            </a:endParaRPr>
          </a:p>
        </p:txBody>
      </p:sp>
    </p:spTree>
    <p:extLst>
      <p:ext uri="{BB962C8B-B14F-4D97-AF65-F5344CB8AC3E}">
        <p14:creationId xmlns:p14="http://schemas.microsoft.com/office/powerpoint/2010/main" val="2179181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6649D-6F39-84F2-37C6-1A2891C487B7}"/>
              </a:ext>
            </a:extLst>
          </p:cNvPr>
          <p:cNvSpPr>
            <a:spLocks noGrp="1"/>
          </p:cNvSpPr>
          <p:nvPr>
            <p:ph type="title"/>
          </p:nvPr>
        </p:nvSpPr>
        <p:spPr>
          <a:xfrm>
            <a:off x="1524000" y="762001"/>
            <a:ext cx="9144000" cy="869092"/>
          </a:xfrm>
        </p:spPr>
        <p:txBody>
          <a:bodyPr>
            <a:normAutofit/>
          </a:bodyPr>
          <a:lstStyle/>
          <a:p>
            <a:pPr algn="ctr"/>
            <a:r>
              <a:rPr lang="en-US" b="1" i="0" u="none" strike="noStrike">
                <a:effectLst/>
                <a:latin typeface="Times New Roman" panose="02020603050405020304" pitchFamily="18" charset="0"/>
              </a:rPr>
              <a:t>BACKGROUND:</a:t>
            </a:r>
            <a:endParaRPr lang="en-US"/>
          </a:p>
        </p:txBody>
      </p:sp>
      <p:graphicFrame>
        <p:nvGraphicFramePr>
          <p:cNvPr id="5" name="Content Placeholder 2">
            <a:extLst>
              <a:ext uri="{FF2B5EF4-FFF2-40B4-BE49-F238E27FC236}">
                <a16:creationId xmlns:a16="http://schemas.microsoft.com/office/drawing/2014/main" id="{A0D0B18D-5B70-28BB-62C8-3232691FF685}"/>
              </a:ext>
            </a:extLst>
          </p:cNvPr>
          <p:cNvGraphicFramePr>
            <a:graphicFrameLocks noGrp="1"/>
          </p:cNvGraphicFramePr>
          <p:nvPr>
            <p:ph idx="1"/>
            <p:extLst>
              <p:ext uri="{D42A27DB-BD31-4B8C-83A1-F6EECF244321}">
                <p14:modId xmlns:p14="http://schemas.microsoft.com/office/powerpoint/2010/main" val="1305990300"/>
              </p:ext>
            </p:extLst>
          </p:nvPr>
        </p:nvGraphicFramePr>
        <p:xfrm>
          <a:off x="1430338" y="2286000"/>
          <a:ext cx="9237662"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454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CA09495B-924F-BF12-492E-1C8F52CA6832}"/>
              </a:ext>
            </a:extLst>
          </p:cNvPr>
          <p:cNvPicPr>
            <a:picLocks noChangeAspect="1"/>
          </p:cNvPicPr>
          <p:nvPr/>
        </p:nvPicPr>
        <p:blipFill rotWithShape="1">
          <a:blip r:embed="rId2">
            <a:alphaModFix amt="50000"/>
          </a:blip>
          <a:srcRect l="44796" r="538"/>
          <a:stretch/>
        </p:blipFill>
        <p:spPr>
          <a:xfrm>
            <a:off x="20" y="10"/>
            <a:ext cx="6095979" cy="6857990"/>
          </a:xfrm>
          <a:prstGeom prst="rect">
            <a:avLst/>
          </a:prstGeom>
        </p:spPr>
      </p:pic>
      <p:sp>
        <p:nvSpPr>
          <p:cNvPr id="2" name="Title 1">
            <a:extLst>
              <a:ext uri="{FF2B5EF4-FFF2-40B4-BE49-F238E27FC236}">
                <a16:creationId xmlns:a16="http://schemas.microsoft.com/office/drawing/2014/main" id="{0745C29E-9A85-EDDD-8371-AB1A76A7FD8A}"/>
              </a:ext>
            </a:extLst>
          </p:cNvPr>
          <p:cNvSpPr>
            <a:spLocks noGrp="1"/>
          </p:cNvSpPr>
          <p:nvPr>
            <p:ph type="title"/>
          </p:nvPr>
        </p:nvSpPr>
        <p:spPr>
          <a:xfrm>
            <a:off x="1028700" y="1025718"/>
            <a:ext cx="4057650" cy="4770783"/>
          </a:xfrm>
        </p:spPr>
        <p:txBody>
          <a:bodyPr anchor="ctr">
            <a:normAutofit/>
          </a:bodyPr>
          <a:lstStyle/>
          <a:p>
            <a:pPr algn="ctr"/>
            <a:r>
              <a:rPr lang="en-US">
                <a:solidFill>
                  <a:srgbClr val="FFFFFF"/>
                </a:solidFill>
              </a:rPr>
              <a:t>OBJECTIVES </a:t>
            </a:r>
          </a:p>
        </p:txBody>
      </p:sp>
      <p:sp>
        <p:nvSpPr>
          <p:cNvPr id="3" name="Content Placeholder 2">
            <a:extLst>
              <a:ext uri="{FF2B5EF4-FFF2-40B4-BE49-F238E27FC236}">
                <a16:creationId xmlns:a16="http://schemas.microsoft.com/office/drawing/2014/main" id="{984A50CA-E7C4-917D-9E6D-49BC77FD1617}"/>
              </a:ext>
            </a:extLst>
          </p:cNvPr>
          <p:cNvSpPr>
            <a:spLocks noGrp="1"/>
          </p:cNvSpPr>
          <p:nvPr>
            <p:ph idx="1"/>
          </p:nvPr>
        </p:nvSpPr>
        <p:spPr>
          <a:xfrm>
            <a:off x="7179972" y="762000"/>
            <a:ext cx="3825025" cy="5334000"/>
          </a:xfrm>
        </p:spPr>
        <p:txBody>
          <a:bodyPr anchor="ctr">
            <a:normAutofit lnSpcReduction="10000"/>
          </a:bodyPr>
          <a:lstStyle/>
          <a:p>
            <a:pPr algn="just" rtl="0">
              <a:lnSpc>
                <a:spcPct val="120000"/>
              </a:lnSpc>
              <a:spcBef>
                <a:spcPts val="0"/>
              </a:spcBef>
              <a:spcAft>
                <a:spcPts val="0"/>
              </a:spcAft>
            </a:pPr>
            <a:r>
              <a:rPr lang="en-US" sz="1600" b="0" i="0" u="none" strike="noStrike" dirty="0">
                <a:effectLst/>
                <a:latin typeface="Times New Roman" panose="02020603050405020304" pitchFamily="18" charset="0"/>
                <a:cs typeface="Times New Roman" panose="02020603050405020304" pitchFamily="18" charset="0"/>
              </a:rPr>
              <a:t>The objective of analyzing health wearables using Amazon reviews is to gain insights into the overall sentiment of customers towards these devices, identify the key features that customers like or dislike, and understand areas of improvement for the health wearables. This analysis can help manufacturers to improve the design and functionality of their products, enhance customer satisfaction, and make informed decisions about marketing strategies. Additionally, the analysis can also help customers to make informed purchase decisions based on the experiences and feedback of other customers.</a:t>
            </a:r>
          </a:p>
          <a:p>
            <a:pPr>
              <a:lnSpc>
                <a:spcPct val="120000"/>
              </a:lnSpc>
            </a:pPr>
            <a:br>
              <a:rPr lang="en-US" sz="1500" dirty="0"/>
            </a:br>
            <a:br>
              <a:rPr lang="en-US" sz="1500" dirty="0"/>
            </a:br>
            <a:endParaRPr lang="en-US" sz="1500" dirty="0"/>
          </a:p>
        </p:txBody>
      </p:sp>
    </p:spTree>
    <p:extLst>
      <p:ext uri="{BB962C8B-B14F-4D97-AF65-F5344CB8AC3E}">
        <p14:creationId xmlns:p14="http://schemas.microsoft.com/office/powerpoint/2010/main" val="290565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90DBF883-093C-7C26-182B-F8E5E17196DC}"/>
              </a:ext>
            </a:extLst>
          </p:cNvPr>
          <p:cNvPicPr>
            <a:picLocks noChangeAspect="1"/>
          </p:cNvPicPr>
          <p:nvPr/>
        </p:nvPicPr>
        <p:blipFill rotWithShape="1">
          <a:blip r:embed="rId2">
            <a:alphaModFix amt="50000"/>
          </a:blip>
          <a:srcRect l="27756" r="12910" b="-1"/>
          <a:stretch/>
        </p:blipFill>
        <p:spPr>
          <a:xfrm>
            <a:off x="20" y="10"/>
            <a:ext cx="6095979" cy="6857990"/>
          </a:xfrm>
          <a:prstGeom prst="rect">
            <a:avLst/>
          </a:prstGeom>
        </p:spPr>
      </p:pic>
      <p:sp>
        <p:nvSpPr>
          <p:cNvPr id="2" name="Title 1">
            <a:extLst>
              <a:ext uri="{FF2B5EF4-FFF2-40B4-BE49-F238E27FC236}">
                <a16:creationId xmlns:a16="http://schemas.microsoft.com/office/drawing/2014/main" id="{453D8257-D41D-FA2C-87EC-385F7321CCCA}"/>
              </a:ext>
            </a:extLst>
          </p:cNvPr>
          <p:cNvSpPr>
            <a:spLocks noGrp="1"/>
          </p:cNvSpPr>
          <p:nvPr>
            <p:ph type="title"/>
          </p:nvPr>
        </p:nvSpPr>
        <p:spPr>
          <a:xfrm>
            <a:off x="1028700" y="1025718"/>
            <a:ext cx="4057650" cy="4770783"/>
          </a:xfrm>
        </p:spPr>
        <p:txBody>
          <a:bodyPr anchor="ctr">
            <a:normAutofit/>
          </a:bodyPr>
          <a:lstStyle/>
          <a:p>
            <a:pPr algn="ctr"/>
            <a:r>
              <a:rPr lang="en-US">
                <a:solidFill>
                  <a:srgbClr val="FFFFFF"/>
                </a:solidFill>
              </a:rPr>
              <a:t>DATA COLLECTION</a:t>
            </a:r>
          </a:p>
        </p:txBody>
      </p:sp>
      <p:sp>
        <p:nvSpPr>
          <p:cNvPr id="3" name="Content Placeholder 2">
            <a:extLst>
              <a:ext uri="{FF2B5EF4-FFF2-40B4-BE49-F238E27FC236}">
                <a16:creationId xmlns:a16="http://schemas.microsoft.com/office/drawing/2014/main" id="{CF7021B8-517F-E5DE-0FEB-C606B6C66D74}"/>
              </a:ext>
            </a:extLst>
          </p:cNvPr>
          <p:cNvSpPr>
            <a:spLocks noGrp="1"/>
          </p:cNvSpPr>
          <p:nvPr>
            <p:ph idx="1"/>
          </p:nvPr>
        </p:nvSpPr>
        <p:spPr>
          <a:xfrm>
            <a:off x="7179972" y="762000"/>
            <a:ext cx="3825025" cy="5334000"/>
          </a:xfrm>
        </p:spPr>
        <p:txBody>
          <a:bodyPr anchor="ctr">
            <a:normAutofit/>
          </a:bodyPr>
          <a:lstStyle/>
          <a:p>
            <a:pPr marL="0" indent="0" algn="just" rtl="0">
              <a:lnSpc>
                <a:spcPct val="120000"/>
              </a:lnSpc>
              <a:spcBef>
                <a:spcPts val="0"/>
              </a:spcBef>
              <a:spcAft>
                <a:spcPts val="0"/>
              </a:spcAft>
              <a:buNone/>
            </a:pPr>
            <a:r>
              <a:rPr lang="en-US" sz="1600" b="0" i="0" u="none" strike="noStrike" dirty="0">
                <a:effectLst/>
                <a:latin typeface="Times New Roman" panose="02020603050405020304" pitchFamily="18" charset="0"/>
                <a:cs typeface="Times New Roman" panose="02020603050405020304" pitchFamily="18" charset="0"/>
              </a:rPr>
              <a:t>To collect the data for the analysis of health wearables using Amazon reviews, we can use web scraping techniques to extract the reviews from Amazon's website. </a:t>
            </a:r>
            <a:endParaRPr lang="en-US" sz="1600" dirty="0">
              <a:latin typeface="Times New Roman" panose="02020603050405020304" pitchFamily="18" charset="0"/>
              <a:cs typeface="Times New Roman" panose="02020603050405020304" pitchFamily="18" charset="0"/>
            </a:endParaRPr>
          </a:p>
          <a:p>
            <a:pPr marL="0" indent="0" algn="just" rtl="0">
              <a:lnSpc>
                <a:spcPct val="120000"/>
              </a:lnSpc>
              <a:spcBef>
                <a:spcPts val="0"/>
              </a:spcBef>
              <a:spcAft>
                <a:spcPts val="0"/>
              </a:spcAft>
              <a:buNone/>
            </a:pPr>
            <a:br>
              <a:rPr lang="en-US" sz="1600" b="0" i="0" u="none" strike="noStrike" dirty="0">
                <a:effectLst/>
                <a:latin typeface="Times New Roman" panose="02020603050405020304" pitchFamily="18" charset="0"/>
                <a:cs typeface="Times New Roman" panose="02020603050405020304" pitchFamily="18" charset="0"/>
              </a:rPr>
            </a:br>
            <a:r>
              <a:rPr lang="en-US" sz="1600" b="0" i="0" u="none" strike="noStrike" dirty="0">
                <a:effectLst/>
                <a:latin typeface="Times New Roman" panose="02020603050405020304" pitchFamily="18" charset="0"/>
                <a:cs typeface="Times New Roman" panose="02020603050405020304" pitchFamily="18" charset="0"/>
              </a:rPr>
              <a:t>Web scraping, on the other hand, involves automatically extracting data from websites using web scraping tools such as </a:t>
            </a:r>
            <a:r>
              <a:rPr lang="en-US" sz="1600" b="0" i="0" u="none" strike="noStrike" dirty="0" err="1">
                <a:effectLst/>
                <a:latin typeface="Times New Roman" panose="02020603050405020304" pitchFamily="18" charset="0"/>
                <a:cs typeface="Times New Roman" panose="02020603050405020304" pitchFamily="18" charset="0"/>
              </a:rPr>
              <a:t>BeautifulSoup</a:t>
            </a:r>
            <a:r>
              <a:rPr lang="en-US" sz="1600" b="0" i="0" u="none" strike="noStrike" dirty="0">
                <a:effectLst/>
                <a:latin typeface="Times New Roman" panose="02020603050405020304" pitchFamily="18" charset="0"/>
                <a:cs typeface="Times New Roman" panose="02020603050405020304" pitchFamily="18" charset="0"/>
              </a:rPr>
              <a:t> or Scrapy. However, web scraping is subject to legal and ethical considerations, and it is important to ensure that the scraping process does not violate Amazon's terms of service or any laws or regulations.</a:t>
            </a:r>
          </a:p>
          <a:p>
            <a:pPr marL="0" indent="0">
              <a:lnSpc>
                <a:spcPct val="120000"/>
              </a:lnSpc>
              <a:buNone/>
            </a:pPr>
            <a:br>
              <a:rPr lang="en-US" sz="1500" dirty="0"/>
            </a:br>
            <a:br>
              <a:rPr lang="en-US" sz="1500" dirty="0"/>
            </a:br>
            <a:endParaRPr lang="en-US" sz="1500" dirty="0"/>
          </a:p>
        </p:txBody>
      </p:sp>
    </p:spTree>
    <p:extLst>
      <p:ext uri="{BB962C8B-B14F-4D97-AF65-F5344CB8AC3E}">
        <p14:creationId xmlns:p14="http://schemas.microsoft.com/office/powerpoint/2010/main" val="374168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BC209-B7B2-1430-C800-694E6ECC8960}"/>
              </a:ext>
            </a:extLst>
          </p:cNvPr>
          <p:cNvSpPr>
            <a:spLocks noGrp="1"/>
          </p:cNvSpPr>
          <p:nvPr>
            <p:ph type="title"/>
          </p:nvPr>
        </p:nvSpPr>
        <p:spPr>
          <a:xfrm>
            <a:off x="1104897" y="762001"/>
            <a:ext cx="4991103" cy="1141004"/>
          </a:xfrm>
        </p:spPr>
        <p:txBody>
          <a:bodyPr>
            <a:normAutofit/>
          </a:bodyPr>
          <a:lstStyle/>
          <a:p>
            <a:r>
              <a:rPr lang="en-US" dirty="0"/>
              <a:t>DATA VISUALIZATION</a:t>
            </a:r>
          </a:p>
        </p:txBody>
      </p:sp>
      <p:sp>
        <p:nvSpPr>
          <p:cNvPr id="3" name="Content Placeholder 2">
            <a:extLst>
              <a:ext uri="{FF2B5EF4-FFF2-40B4-BE49-F238E27FC236}">
                <a16:creationId xmlns:a16="http://schemas.microsoft.com/office/drawing/2014/main" id="{389D329F-CCAD-8560-AE10-DC374250F1E1}"/>
              </a:ext>
            </a:extLst>
          </p:cNvPr>
          <p:cNvSpPr>
            <a:spLocks noGrp="1"/>
          </p:cNvSpPr>
          <p:nvPr>
            <p:ph idx="1"/>
          </p:nvPr>
        </p:nvSpPr>
        <p:spPr>
          <a:xfrm>
            <a:off x="1104897" y="2286000"/>
            <a:ext cx="4991103" cy="3809999"/>
          </a:xfrm>
        </p:spPr>
        <p:txBody>
          <a:bodyPr>
            <a:normAutofit/>
          </a:bodyPr>
          <a:lstStyle/>
          <a:p>
            <a:r>
              <a:rPr lang="en-US" b="1" i="0" u="none" strike="noStrike" dirty="0">
                <a:effectLst/>
                <a:latin typeface="Roboto" panose="02000000000000000000" pitchFamily="2" charset="0"/>
              </a:rPr>
              <a:t>Bar chart of review ratings</a:t>
            </a:r>
          </a:p>
          <a:p>
            <a:pPr marL="0" indent="0" algn="just">
              <a:buNone/>
            </a:pPr>
            <a:r>
              <a:rPr lang="en-US" sz="1800" b="0" i="0" u="none" strike="noStrike" dirty="0">
                <a:solidFill>
                  <a:srgbClr val="000000"/>
                </a:solidFill>
                <a:effectLst/>
                <a:latin typeface="Times New Roman" panose="02020603050405020304" pitchFamily="18" charset="0"/>
              </a:rPr>
              <a:t>This visualization provides insight into the distribution of review ratings in a dataset of product reviews. By displaying the counts of each rating in a bar chart, it is easy to see which ratings are most common. This information can be used to guide product development, marketing, and customer support efforts.</a:t>
            </a:r>
            <a:endParaRPr lang="en-US" dirty="0"/>
          </a:p>
        </p:txBody>
      </p:sp>
      <p:pic>
        <p:nvPicPr>
          <p:cNvPr id="2050" name="Picture 2" descr="Chart, bar chart, histogram&#10;&#10;Description automatically generated">
            <a:extLst>
              <a:ext uri="{FF2B5EF4-FFF2-40B4-BE49-F238E27FC236}">
                <a16:creationId xmlns:a16="http://schemas.microsoft.com/office/drawing/2014/main" id="{4738C0BA-BDDE-968A-F412-3FADF64D25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1" y="1552030"/>
            <a:ext cx="4577976" cy="375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97284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78">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Rectangle 3080">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323F58-43F8-B01E-D7D4-4DED6680F51D}"/>
              </a:ext>
            </a:extLst>
          </p:cNvPr>
          <p:cNvSpPr>
            <a:spLocks noGrp="1"/>
          </p:cNvSpPr>
          <p:nvPr>
            <p:ph type="title"/>
          </p:nvPr>
        </p:nvSpPr>
        <p:spPr>
          <a:xfrm>
            <a:off x="1429566" y="1374753"/>
            <a:ext cx="4827799" cy="1034217"/>
          </a:xfrm>
        </p:spPr>
        <p:txBody>
          <a:bodyPr>
            <a:normAutofit/>
          </a:bodyPr>
          <a:lstStyle/>
          <a:p>
            <a:pPr>
              <a:lnSpc>
                <a:spcPct val="110000"/>
              </a:lnSpc>
            </a:pPr>
            <a:r>
              <a:rPr lang="en-US" b="1" i="0" u="none" strike="noStrike">
                <a:solidFill>
                  <a:schemeClr val="bg1"/>
                </a:solidFill>
                <a:effectLst/>
                <a:latin typeface="Roboto" panose="02000000000000000000" pitchFamily="2" charset="0"/>
              </a:rPr>
              <a:t>Pie chart of review sentiment</a:t>
            </a:r>
            <a:endParaRPr lang="en-US">
              <a:solidFill>
                <a:schemeClr val="bg1"/>
              </a:solidFill>
            </a:endParaRPr>
          </a:p>
        </p:txBody>
      </p:sp>
      <p:sp>
        <p:nvSpPr>
          <p:cNvPr id="3" name="Content Placeholder 2">
            <a:extLst>
              <a:ext uri="{FF2B5EF4-FFF2-40B4-BE49-F238E27FC236}">
                <a16:creationId xmlns:a16="http://schemas.microsoft.com/office/drawing/2014/main" id="{054B550F-8395-D2C5-484C-01652BDB0586}"/>
              </a:ext>
            </a:extLst>
          </p:cNvPr>
          <p:cNvSpPr>
            <a:spLocks noGrp="1"/>
          </p:cNvSpPr>
          <p:nvPr>
            <p:ph idx="1"/>
          </p:nvPr>
        </p:nvSpPr>
        <p:spPr>
          <a:xfrm>
            <a:off x="1429566" y="2662484"/>
            <a:ext cx="4666434" cy="2774820"/>
          </a:xfrm>
        </p:spPr>
        <p:txBody>
          <a:bodyPr>
            <a:normAutofit/>
          </a:bodyPr>
          <a:lstStyle/>
          <a:p>
            <a:pPr algn="just">
              <a:lnSpc>
                <a:spcPct val="120000"/>
              </a:lnSpc>
            </a:pPr>
            <a:r>
              <a:rPr lang="en-US" sz="1700" b="0" i="0" u="none" strike="noStrike" dirty="0">
                <a:solidFill>
                  <a:schemeClr val="bg1"/>
                </a:solidFill>
                <a:effectLst/>
                <a:latin typeface="Times New Roman" panose="02020603050405020304" pitchFamily="18" charset="0"/>
              </a:rPr>
              <a:t>This visualization provides insight into the distribution of review sentiment in a dataset of product reviews. By displaying the percentage of each sentiment score in a pie chart, it is easy to see the relative frequency of each sentiment. This information can be used to guide decision-making and to help businesses better understand their customers' attitudes and opinions.</a:t>
            </a:r>
          </a:p>
          <a:p>
            <a:pPr>
              <a:lnSpc>
                <a:spcPct val="120000"/>
              </a:lnSpc>
            </a:pPr>
            <a:endParaRPr lang="en-US" sz="1700" dirty="0">
              <a:solidFill>
                <a:schemeClr val="bg1"/>
              </a:solidFill>
            </a:endParaRPr>
          </a:p>
        </p:txBody>
      </p:sp>
      <p:pic>
        <p:nvPicPr>
          <p:cNvPr id="3074" name="Picture 2">
            <a:extLst>
              <a:ext uri="{FF2B5EF4-FFF2-40B4-BE49-F238E27FC236}">
                <a16:creationId xmlns:a16="http://schemas.microsoft.com/office/drawing/2014/main" id="{6AA3F58D-E227-3419-9829-920A9A1325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0" y="1628134"/>
            <a:ext cx="3824845" cy="3596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27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C85789-EB90-3005-A1E1-ECD4DE0CE5BC}"/>
              </a:ext>
            </a:extLst>
          </p:cNvPr>
          <p:cNvSpPr>
            <a:spLocks noGrp="1"/>
          </p:cNvSpPr>
          <p:nvPr>
            <p:ph type="title"/>
          </p:nvPr>
        </p:nvSpPr>
        <p:spPr>
          <a:xfrm>
            <a:off x="1429566" y="1374753"/>
            <a:ext cx="4827799" cy="1034217"/>
          </a:xfrm>
        </p:spPr>
        <p:txBody>
          <a:bodyPr>
            <a:normAutofit/>
          </a:bodyPr>
          <a:lstStyle/>
          <a:p>
            <a:pPr>
              <a:lnSpc>
                <a:spcPct val="110000"/>
              </a:lnSpc>
            </a:pPr>
            <a:r>
              <a:rPr lang="en-US" b="1" i="0" u="none" strike="noStrike">
                <a:solidFill>
                  <a:schemeClr val="bg1"/>
                </a:solidFill>
                <a:effectLst/>
                <a:latin typeface="Roboto" panose="02000000000000000000" pitchFamily="2" charset="0"/>
              </a:rPr>
              <a:t>Box plot of review ratings</a:t>
            </a:r>
            <a:endParaRPr lang="en-US">
              <a:solidFill>
                <a:schemeClr val="bg1"/>
              </a:solidFill>
            </a:endParaRPr>
          </a:p>
        </p:txBody>
      </p:sp>
      <p:sp>
        <p:nvSpPr>
          <p:cNvPr id="3" name="Content Placeholder 2">
            <a:extLst>
              <a:ext uri="{FF2B5EF4-FFF2-40B4-BE49-F238E27FC236}">
                <a16:creationId xmlns:a16="http://schemas.microsoft.com/office/drawing/2014/main" id="{7B6A3A3D-46AE-39BE-DB1E-597927F52156}"/>
              </a:ext>
            </a:extLst>
          </p:cNvPr>
          <p:cNvSpPr>
            <a:spLocks noGrp="1"/>
          </p:cNvSpPr>
          <p:nvPr>
            <p:ph idx="1"/>
          </p:nvPr>
        </p:nvSpPr>
        <p:spPr>
          <a:xfrm>
            <a:off x="1429566" y="2662484"/>
            <a:ext cx="4666434" cy="2774820"/>
          </a:xfrm>
        </p:spPr>
        <p:txBody>
          <a:bodyPr>
            <a:normAutofit/>
          </a:bodyPr>
          <a:lstStyle/>
          <a:p>
            <a:pPr algn="just">
              <a:lnSpc>
                <a:spcPct val="120000"/>
              </a:lnSpc>
            </a:pPr>
            <a:r>
              <a:rPr lang="en-US" sz="1600" b="0" i="0" u="none" strike="noStrike" dirty="0">
                <a:solidFill>
                  <a:schemeClr val="bg1"/>
                </a:solidFill>
                <a:effectLst/>
                <a:latin typeface="Times New Roman" panose="02020603050405020304" pitchFamily="18" charset="0"/>
              </a:rPr>
              <a:t>This visualization provides insight into the distribution of review ratings in a dataset of product reviews. By displaying the range, median, and quartiles of the review ratings in a box plot, it is easy to see the spread of the data and identify any outliers. This information can be used to guide decision-making and to help businesses better understand their customers' satisfaction levels.</a:t>
            </a:r>
          </a:p>
          <a:p>
            <a:pPr>
              <a:lnSpc>
                <a:spcPct val="120000"/>
              </a:lnSpc>
            </a:pPr>
            <a:endParaRPr lang="en-US" sz="1500" dirty="0">
              <a:solidFill>
                <a:schemeClr val="bg1"/>
              </a:solidFill>
            </a:endParaRPr>
          </a:p>
        </p:txBody>
      </p:sp>
      <p:pic>
        <p:nvPicPr>
          <p:cNvPr id="4098" name="Picture 2">
            <a:extLst>
              <a:ext uri="{FF2B5EF4-FFF2-40B4-BE49-F238E27FC236}">
                <a16:creationId xmlns:a16="http://schemas.microsoft.com/office/drawing/2014/main" id="{008C184A-B98F-7143-A375-E7970A88BA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0" y="1910657"/>
            <a:ext cx="3824845" cy="3031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26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8AEAB-BD91-377E-AC49-B5EB66C587B6}"/>
              </a:ext>
            </a:extLst>
          </p:cNvPr>
          <p:cNvSpPr>
            <a:spLocks noGrp="1"/>
          </p:cNvSpPr>
          <p:nvPr>
            <p:ph type="title"/>
          </p:nvPr>
        </p:nvSpPr>
        <p:spPr>
          <a:xfrm>
            <a:off x="1429566" y="1374753"/>
            <a:ext cx="4827799" cy="1034217"/>
          </a:xfrm>
        </p:spPr>
        <p:txBody>
          <a:bodyPr>
            <a:normAutofit/>
          </a:bodyPr>
          <a:lstStyle/>
          <a:p>
            <a:pPr>
              <a:lnSpc>
                <a:spcPct val="110000"/>
              </a:lnSpc>
            </a:pPr>
            <a:r>
              <a:rPr lang="en-US" sz="1800" b="1" i="0" u="none" strike="noStrike">
                <a:solidFill>
                  <a:schemeClr val="bg1"/>
                </a:solidFill>
                <a:effectLst/>
                <a:latin typeface="Roboto" panose="02000000000000000000" pitchFamily="2" charset="0"/>
              </a:rPr>
              <a:t>Scatter plot of review rating vs. sentimental score</a:t>
            </a:r>
            <a:endParaRPr lang="en-US" sz="1800">
              <a:solidFill>
                <a:schemeClr val="bg1"/>
              </a:solidFill>
            </a:endParaRPr>
          </a:p>
        </p:txBody>
      </p:sp>
      <p:sp>
        <p:nvSpPr>
          <p:cNvPr id="3" name="Content Placeholder 2">
            <a:extLst>
              <a:ext uri="{FF2B5EF4-FFF2-40B4-BE49-F238E27FC236}">
                <a16:creationId xmlns:a16="http://schemas.microsoft.com/office/drawing/2014/main" id="{68C987A8-9BA0-8743-BCF8-0F0BE5477886}"/>
              </a:ext>
            </a:extLst>
          </p:cNvPr>
          <p:cNvSpPr>
            <a:spLocks noGrp="1"/>
          </p:cNvSpPr>
          <p:nvPr>
            <p:ph idx="1"/>
          </p:nvPr>
        </p:nvSpPr>
        <p:spPr>
          <a:xfrm>
            <a:off x="1429566" y="2662484"/>
            <a:ext cx="4666434" cy="2774820"/>
          </a:xfrm>
        </p:spPr>
        <p:txBody>
          <a:bodyPr>
            <a:normAutofit lnSpcReduction="10000"/>
          </a:bodyPr>
          <a:lstStyle/>
          <a:p>
            <a:pPr algn="just" rtl="0">
              <a:lnSpc>
                <a:spcPct val="120000"/>
              </a:lnSpc>
              <a:spcBef>
                <a:spcPts val="0"/>
              </a:spcBef>
              <a:spcAft>
                <a:spcPts val="0"/>
              </a:spcAft>
            </a:pPr>
            <a:r>
              <a:rPr lang="en-US" sz="1400" b="0" i="0" u="none" strike="noStrike" dirty="0">
                <a:solidFill>
                  <a:schemeClr val="bg1"/>
                </a:solidFill>
                <a:effectLst/>
                <a:latin typeface="Times New Roman" panose="02020603050405020304" pitchFamily="18" charset="0"/>
                <a:cs typeface="Times New Roman" panose="02020603050405020304" pitchFamily="18" charset="0"/>
              </a:rPr>
              <a:t>This visualization provides insight into the relationship between the review rating and the sentimental score in a dataset of product reviews. By displaying the data in a scatter plot, it is possible to identify any patterns or trends in the data and to gain insights into the overall satisfaction of the customer base. This information can be used to guide decision-making and to help businesses better understand their customers' needs and preferences.</a:t>
            </a:r>
          </a:p>
          <a:p>
            <a:pPr>
              <a:lnSpc>
                <a:spcPct val="120000"/>
              </a:lnSpc>
            </a:pPr>
            <a:br>
              <a:rPr lang="en-US" sz="1100" dirty="0">
                <a:solidFill>
                  <a:schemeClr val="bg1"/>
                </a:solidFill>
              </a:rPr>
            </a:br>
            <a:br>
              <a:rPr lang="en-US" sz="1100" dirty="0">
                <a:solidFill>
                  <a:schemeClr val="bg1"/>
                </a:solidFill>
              </a:rPr>
            </a:br>
            <a:endParaRPr lang="en-US" sz="1100" dirty="0">
              <a:solidFill>
                <a:schemeClr val="bg1"/>
              </a:solidFill>
            </a:endParaRPr>
          </a:p>
        </p:txBody>
      </p:sp>
      <p:pic>
        <p:nvPicPr>
          <p:cNvPr id="5122" name="Picture 2">
            <a:extLst>
              <a:ext uri="{FF2B5EF4-FFF2-40B4-BE49-F238E27FC236}">
                <a16:creationId xmlns:a16="http://schemas.microsoft.com/office/drawing/2014/main" id="{D370D0E1-ABE0-2A4C-8850-8321A24F0B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0" y="1996715"/>
            <a:ext cx="3824845" cy="2859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18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E62D3-DD0F-CF5E-F90B-8B09BD28FB79}"/>
              </a:ext>
            </a:extLst>
          </p:cNvPr>
          <p:cNvSpPr>
            <a:spLocks noGrp="1"/>
          </p:cNvSpPr>
          <p:nvPr>
            <p:ph type="title"/>
          </p:nvPr>
        </p:nvSpPr>
        <p:spPr>
          <a:xfrm>
            <a:off x="1104897" y="762001"/>
            <a:ext cx="4991103" cy="1141004"/>
          </a:xfrm>
        </p:spPr>
        <p:txBody>
          <a:bodyPr>
            <a:normAutofit/>
          </a:bodyPr>
          <a:lstStyle/>
          <a:p>
            <a:pPr>
              <a:lnSpc>
                <a:spcPct val="110000"/>
              </a:lnSpc>
            </a:pPr>
            <a:r>
              <a:rPr lang="en-US" sz="2000" b="1" i="0" u="none" strike="noStrike">
                <a:effectLst/>
                <a:latin typeface="Roboto" panose="02000000000000000000" pitchFamily="2" charset="0"/>
              </a:rPr>
              <a:t>Stacked bar chart of review ratings and sentiment</a:t>
            </a:r>
            <a:endParaRPr lang="en-US" sz="2000"/>
          </a:p>
        </p:txBody>
      </p:sp>
      <p:sp>
        <p:nvSpPr>
          <p:cNvPr id="3" name="Content Placeholder 2">
            <a:extLst>
              <a:ext uri="{FF2B5EF4-FFF2-40B4-BE49-F238E27FC236}">
                <a16:creationId xmlns:a16="http://schemas.microsoft.com/office/drawing/2014/main" id="{99F8332F-FF9F-1227-9B6A-679ED9F68BAB}"/>
              </a:ext>
            </a:extLst>
          </p:cNvPr>
          <p:cNvSpPr>
            <a:spLocks noGrp="1"/>
          </p:cNvSpPr>
          <p:nvPr>
            <p:ph idx="1"/>
          </p:nvPr>
        </p:nvSpPr>
        <p:spPr>
          <a:xfrm>
            <a:off x="1104897" y="2286000"/>
            <a:ext cx="4991103" cy="3809999"/>
          </a:xfrm>
        </p:spPr>
        <p:txBody>
          <a:bodyPr>
            <a:normAutofit/>
          </a:bodyPr>
          <a:lstStyle/>
          <a:p>
            <a:pPr algn="just"/>
            <a:r>
              <a:rPr lang="en-US" b="0" i="0" u="none" strike="noStrike" dirty="0">
                <a:effectLst/>
                <a:latin typeface="Times New Roman" panose="02020603050405020304" pitchFamily="18" charset="0"/>
              </a:rPr>
              <a:t>This visualization provides insight into the distribution of review ratings by sentimental score in a dataset of product reviews. By displaying the data in a stacked bar chart, it is possible to see how many positive, negative, and neutral reviews there are for each rating, and to compare the distribution between different ratings. This information can be used to guide decision-making and to help businesses better understand the sentiment of their customer base.</a:t>
            </a:r>
          </a:p>
          <a:p>
            <a:endParaRPr lang="en-US" dirty="0"/>
          </a:p>
        </p:txBody>
      </p:sp>
      <p:pic>
        <p:nvPicPr>
          <p:cNvPr id="6146" name="Picture 2">
            <a:extLst>
              <a:ext uri="{FF2B5EF4-FFF2-40B4-BE49-F238E27FC236}">
                <a16:creationId xmlns:a16="http://schemas.microsoft.com/office/drawing/2014/main" id="{C2DFD261-6B4D-E398-B1C5-C5418BD1E9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1" y="1552030"/>
            <a:ext cx="4577976" cy="375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09934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546</TotalTime>
  <Words>1066</Words>
  <Application>Microsoft Macintosh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Roboto</vt:lpstr>
      <vt:lpstr>Times New Roman</vt:lpstr>
      <vt:lpstr>Trade Gothic Next Cond</vt:lpstr>
      <vt:lpstr>Trade Gothic Next Light</vt:lpstr>
      <vt:lpstr>PortalVTI</vt:lpstr>
      <vt:lpstr>Analysis of Health Wearables using Amazon Reviews   </vt:lpstr>
      <vt:lpstr>BACKGROUND:</vt:lpstr>
      <vt:lpstr>OBJECTIVES </vt:lpstr>
      <vt:lpstr>DATA COLLECTION</vt:lpstr>
      <vt:lpstr>DATA VISUALIZATION</vt:lpstr>
      <vt:lpstr>Pie chart of review sentiment</vt:lpstr>
      <vt:lpstr>Box plot of review ratings</vt:lpstr>
      <vt:lpstr>Scatter plot of review rating vs. sentimental score</vt:lpstr>
      <vt:lpstr>Stacked bar chart of review ratings and sentiment</vt:lpstr>
      <vt:lpstr>WORD CLOUD</vt:lpstr>
      <vt:lpstr>DATA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Health Wearables using Amazon Reviews   </dc:title>
  <dc:creator>supriya chandramohan</dc:creator>
  <cp:lastModifiedBy>supriya chandramohan</cp:lastModifiedBy>
  <cp:revision>2</cp:revision>
  <dcterms:created xsi:type="dcterms:W3CDTF">2023-04-25T13:40:03Z</dcterms:created>
  <dcterms:modified xsi:type="dcterms:W3CDTF">2023-04-25T22:46:54Z</dcterms:modified>
</cp:coreProperties>
</file>