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8" r:id="rId6"/>
    <p:sldId id="269" r:id="rId7"/>
    <p:sldId id="270" r:id="rId8"/>
    <p:sldId id="271" r:id="rId9"/>
    <p:sldId id="272" r:id="rId10"/>
    <p:sldId id="260" r:id="rId11"/>
    <p:sldId id="261" r:id="rId12"/>
    <p:sldId id="262" r:id="rId13"/>
    <p:sldId id="263" r:id="rId14"/>
    <p:sldId id="264" r:id="rId15"/>
    <p:sldId id="265" r:id="rId16"/>
    <p:sldId id="267"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32"/>
  </p:normalViewPr>
  <p:slideViewPr>
    <p:cSldViewPr snapToGrid="0">
      <p:cViewPr>
        <p:scale>
          <a:sx n="95" d="100"/>
          <a:sy n="95" d="100"/>
        </p:scale>
        <p:origin x="144"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2B0B6-976E-4F52-98F3-502BA753936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C7E959-A3C9-4757-8029-19AEC715F6C6}">
      <dgm:prSet custT="1"/>
      <dgm:spPr/>
      <dgm:t>
        <a:bodyPr/>
        <a:lstStyle/>
        <a:p>
          <a:pPr algn="just"/>
          <a:r>
            <a:rPr lang="en-US" sz="1600" b="0" i="0" dirty="0">
              <a:latin typeface="Times New Roman" panose="02020603050405020304" pitchFamily="18" charset="0"/>
              <a:cs typeface="Times New Roman" panose="02020603050405020304" pitchFamily="18" charset="0"/>
            </a:rPr>
            <a:t>The market for health wearables has been growing rapidly in recent years, with an increasing number of people using these devices to monitor their health and fitness. Health wearables refer to a range of devices that can track various aspects of a user's health and fitness, such as heart rate, steps taken, calories burned, and sleep patterns. These devices can be worn on the body, such as wristbands or smartwatches, or they can be integrated into clothing or accessories.</a:t>
          </a:r>
          <a:endParaRPr lang="en-US" sz="1600" dirty="0">
            <a:latin typeface="Times New Roman" panose="02020603050405020304" pitchFamily="18" charset="0"/>
            <a:cs typeface="Times New Roman" panose="02020603050405020304" pitchFamily="18" charset="0"/>
          </a:endParaRPr>
        </a:p>
      </dgm:t>
    </dgm:pt>
    <dgm:pt modelId="{50A3AAA6-0480-44FD-8466-2B5E996BECEB}" type="parTrans" cxnId="{676413A4-E4B9-4D2D-A537-29AF00641B25}">
      <dgm:prSet/>
      <dgm:spPr/>
      <dgm:t>
        <a:bodyPr/>
        <a:lstStyle/>
        <a:p>
          <a:endParaRPr lang="en-US"/>
        </a:p>
      </dgm:t>
    </dgm:pt>
    <dgm:pt modelId="{BCEC98D6-CBCA-4D75-A8A0-07B01EE94D29}" type="sibTrans" cxnId="{676413A4-E4B9-4D2D-A537-29AF00641B25}">
      <dgm:prSet/>
      <dgm:spPr/>
      <dgm:t>
        <a:bodyPr/>
        <a:lstStyle/>
        <a:p>
          <a:endParaRPr lang="en-US"/>
        </a:p>
      </dgm:t>
    </dgm:pt>
    <dgm:pt modelId="{56E6584C-AF97-425C-97EB-FE3DEA6E8513}">
      <dgm:prSet custT="1"/>
      <dgm:spPr/>
      <dgm:t>
        <a:bodyPr/>
        <a:lstStyle/>
        <a:p>
          <a:pPr algn="just"/>
          <a:r>
            <a:rPr lang="en-US" sz="1600" b="0" i="0" dirty="0">
              <a:latin typeface="Times New Roman" panose="02020603050405020304" pitchFamily="18" charset="0"/>
              <a:cs typeface="Times New Roman" panose="02020603050405020304" pitchFamily="18" charset="0"/>
            </a:rPr>
            <a:t>Amazon is one of the largest online retailers, and it offers a wide range of health wearables from various manufacturers. Customers can leave reviews on Amazon for the products they purchase, which provides valuable feedback for manufacturers and other customers. By analyzing these customer reviews, we can gain insights into the features that customers value the most, areas for improvement, and overall customer sentiment towards health wearables.</a:t>
          </a:r>
          <a:endParaRPr lang="en-US" sz="1600" dirty="0">
            <a:latin typeface="Times New Roman" panose="02020603050405020304" pitchFamily="18" charset="0"/>
            <a:cs typeface="Times New Roman" panose="02020603050405020304" pitchFamily="18" charset="0"/>
          </a:endParaRPr>
        </a:p>
      </dgm:t>
    </dgm:pt>
    <dgm:pt modelId="{3AF8BAA6-8D72-4141-8D81-5547314856E9}" type="parTrans" cxnId="{AB3D5CD9-5824-4083-A64F-A6538E9C9026}">
      <dgm:prSet/>
      <dgm:spPr/>
      <dgm:t>
        <a:bodyPr/>
        <a:lstStyle/>
        <a:p>
          <a:endParaRPr lang="en-US"/>
        </a:p>
      </dgm:t>
    </dgm:pt>
    <dgm:pt modelId="{12C1A95B-3AFC-410B-BAC2-AC875385748F}" type="sibTrans" cxnId="{AB3D5CD9-5824-4083-A64F-A6538E9C9026}">
      <dgm:prSet/>
      <dgm:spPr/>
      <dgm:t>
        <a:bodyPr/>
        <a:lstStyle/>
        <a:p>
          <a:endParaRPr lang="en-US"/>
        </a:p>
      </dgm:t>
    </dgm:pt>
    <dgm:pt modelId="{457EB54E-B715-4CB8-834E-CF95091E8199}">
      <dgm:prSet custT="1"/>
      <dgm:spPr/>
      <dgm:t>
        <a:bodyPr/>
        <a:lstStyle/>
        <a:p>
          <a:pPr algn="just"/>
          <a:r>
            <a:rPr lang="en-US" sz="1600" b="0" i="0" dirty="0">
              <a:latin typeface="Times New Roman" panose="02020603050405020304" pitchFamily="18" charset="0"/>
              <a:cs typeface="Times New Roman" panose="02020603050405020304" pitchFamily="18" charset="0"/>
            </a:rPr>
            <a:t>The analysis of health wearables using Amazon reviews can help manufacturers to improve their products and marketing strategies, and it can also help customers to make informed purchase decisions based on the experiences and feedback of other customers. Additionally, this analysis can help researchers and policymakers to gain insights into the trends and patterns in the market for health wearables and their impact on public health and wellness.</a:t>
          </a:r>
          <a:br>
            <a:rPr lang="en-US" sz="1400" dirty="0"/>
          </a:br>
          <a:br>
            <a:rPr lang="en-US" sz="1400" dirty="0"/>
          </a:br>
          <a:endParaRPr lang="en-US" sz="1400" dirty="0"/>
        </a:p>
      </dgm:t>
    </dgm:pt>
    <dgm:pt modelId="{B2619A67-A5A3-4672-97F4-606E2E44E289}" type="parTrans" cxnId="{22BB6B3C-31CF-43FC-BF70-355883B8C8C4}">
      <dgm:prSet/>
      <dgm:spPr/>
      <dgm:t>
        <a:bodyPr/>
        <a:lstStyle/>
        <a:p>
          <a:endParaRPr lang="en-US"/>
        </a:p>
      </dgm:t>
    </dgm:pt>
    <dgm:pt modelId="{7170EBB7-3871-4706-AEC4-2873DB62182C}" type="sibTrans" cxnId="{22BB6B3C-31CF-43FC-BF70-355883B8C8C4}">
      <dgm:prSet/>
      <dgm:spPr/>
      <dgm:t>
        <a:bodyPr/>
        <a:lstStyle/>
        <a:p>
          <a:endParaRPr lang="en-US"/>
        </a:p>
      </dgm:t>
    </dgm:pt>
    <dgm:pt modelId="{01AAF77F-C615-4C0D-88E8-07544FFB49A3}" type="pres">
      <dgm:prSet presAssocID="{5EA2B0B6-976E-4F52-98F3-502BA7539363}" presName="root" presStyleCnt="0">
        <dgm:presLayoutVars>
          <dgm:dir/>
          <dgm:resizeHandles val="exact"/>
        </dgm:presLayoutVars>
      </dgm:prSet>
      <dgm:spPr/>
    </dgm:pt>
    <dgm:pt modelId="{B1E0A093-28A7-4411-BB6B-2847E009BA0B}" type="pres">
      <dgm:prSet presAssocID="{4CC7E959-A3C9-4757-8029-19AEC715F6C6}" presName="compNode" presStyleCnt="0"/>
      <dgm:spPr/>
    </dgm:pt>
    <dgm:pt modelId="{9F3032DE-7E54-48E8-B4BF-57297E4D6498}" type="pres">
      <dgm:prSet presAssocID="{4CC7E959-A3C9-4757-8029-19AEC715F6C6}" presName="bgRect" presStyleLbl="bgShp" presStyleIdx="0" presStyleCnt="3"/>
      <dgm:spPr/>
    </dgm:pt>
    <dgm:pt modelId="{743DF946-CAD7-4997-ACFE-0E33C418B522}" type="pres">
      <dgm:prSet presAssocID="{4CC7E959-A3C9-4757-8029-19AEC715F6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EB0DADE5-352A-4EC5-BABB-DABF8E226768}" type="pres">
      <dgm:prSet presAssocID="{4CC7E959-A3C9-4757-8029-19AEC715F6C6}" presName="spaceRect" presStyleCnt="0"/>
      <dgm:spPr/>
    </dgm:pt>
    <dgm:pt modelId="{46ECD885-899D-4CB0-87E4-879078A76806}" type="pres">
      <dgm:prSet presAssocID="{4CC7E959-A3C9-4757-8029-19AEC715F6C6}" presName="parTx" presStyleLbl="revTx" presStyleIdx="0" presStyleCnt="3">
        <dgm:presLayoutVars>
          <dgm:chMax val="0"/>
          <dgm:chPref val="0"/>
        </dgm:presLayoutVars>
      </dgm:prSet>
      <dgm:spPr/>
    </dgm:pt>
    <dgm:pt modelId="{7434899F-8AF3-43A3-9985-0FC2F3BEBED1}" type="pres">
      <dgm:prSet presAssocID="{BCEC98D6-CBCA-4D75-A8A0-07B01EE94D29}" presName="sibTrans" presStyleCnt="0"/>
      <dgm:spPr/>
    </dgm:pt>
    <dgm:pt modelId="{F67FBC15-E773-4B02-841C-578B4545996A}" type="pres">
      <dgm:prSet presAssocID="{56E6584C-AF97-425C-97EB-FE3DEA6E8513}" presName="compNode" presStyleCnt="0"/>
      <dgm:spPr/>
    </dgm:pt>
    <dgm:pt modelId="{D52C95A0-6142-48C1-80A0-99AEA0F1A429}" type="pres">
      <dgm:prSet presAssocID="{56E6584C-AF97-425C-97EB-FE3DEA6E8513}" presName="bgRect" presStyleLbl="bgShp" presStyleIdx="1" presStyleCnt="3"/>
      <dgm:spPr/>
    </dgm:pt>
    <dgm:pt modelId="{BCAD6E8E-A324-4535-A0F7-3C204C6F84D4}" type="pres">
      <dgm:prSet presAssocID="{56E6584C-AF97-425C-97EB-FE3DEA6E851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DA682710-C5B9-412D-B646-FE7B1A7ADF32}" type="pres">
      <dgm:prSet presAssocID="{56E6584C-AF97-425C-97EB-FE3DEA6E8513}" presName="spaceRect" presStyleCnt="0"/>
      <dgm:spPr/>
    </dgm:pt>
    <dgm:pt modelId="{0034544E-548E-4068-AEB3-56C3B82B0AFB}" type="pres">
      <dgm:prSet presAssocID="{56E6584C-AF97-425C-97EB-FE3DEA6E8513}" presName="parTx" presStyleLbl="revTx" presStyleIdx="1" presStyleCnt="3">
        <dgm:presLayoutVars>
          <dgm:chMax val="0"/>
          <dgm:chPref val="0"/>
        </dgm:presLayoutVars>
      </dgm:prSet>
      <dgm:spPr/>
    </dgm:pt>
    <dgm:pt modelId="{C973997C-B268-4A8B-92BD-C2E398FBB36C}" type="pres">
      <dgm:prSet presAssocID="{12C1A95B-3AFC-410B-BAC2-AC875385748F}" presName="sibTrans" presStyleCnt="0"/>
      <dgm:spPr/>
    </dgm:pt>
    <dgm:pt modelId="{D4DFB495-31EC-4FA9-8165-E5D3AAC2E948}" type="pres">
      <dgm:prSet presAssocID="{457EB54E-B715-4CB8-834E-CF95091E8199}" presName="compNode" presStyleCnt="0"/>
      <dgm:spPr/>
    </dgm:pt>
    <dgm:pt modelId="{7AA86A8D-3616-4E44-9669-6B7E5FD4B552}" type="pres">
      <dgm:prSet presAssocID="{457EB54E-B715-4CB8-834E-CF95091E8199}" presName="bgRect" presStyleLbl="bgShp" presStyleIdx="2" presStyleCnt="3"/>
      <dgm:spPr/>
    </dgm:pt>
    <dgm:pt modelId="{67D31F41-B4AA-4BE9-90C8-580EE80C3C27}" type="pres">
      <dgm:prSet presAssocID="{457EB54E-B715-4CB8-834E-CF95091E81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osk"/>
        </a:ext>
      </dgm:extLst>
    </dgm:pt>
    <dgm:pt modelId="{211688E2-50C9-4D9E-8E8F-DFF5C18134E2}" type="pres">
      <dgm:prSet presAssocID="{457EB54E-B715-4CB8-834E-CF95091E8199}" presName="spaceRect" presStyleCnt="0"/>
      <dgm:spPr/>
    </dgm:pt>
    <dgm:pt modelId="{0FFA40DF-2347-43CC-94DC-E80414FE48CC}" type="pres">
      <dgm:prSet presAssocID="{457EB54E-B715-4CB8-834E-CF95091E8199}" presName="parTx" presStyleLbl="revTx" presStyleIdx="2" presStyleCnt="3">
        <dgm:presLayoutVars>
          <dgm:chMax val="0"/>
          <dgm:chPref val="0"/>
        </dgm:presLayoutVars>
      </dgm:prSet>
      <dgm:spPr/>
    </dgm:pt>
  </dgm:ptLst>
  <dgm:cxnLst>
    <dgm:cxn modelId="{22BB6B3C-31CF-43FC-BF70-355883B8C8C4}" srcId="{5EA2B0B6-976E-4F52-98F3-502BA7539363}" destId="{457EB54E-B715-4CB8-834E-CF95091E8199}" srcOrd="2" destOrd="0" parTransId="{B2619A67-A5A3-4672-97F4-606E2E44E289}" sibTransId="{7170EBB7-3871-4706-AEC4-2873DB62182C}"/>
    <dgm:cxn modelId="{22A4CA5C-C8B9-4CA6-80D7-A833D95FB72E}" type="presOf" srcId="{457EB54E-B715-4CB8-834E-CF95091E8199}" destId="{0FFA40DF-2347-43CC-94DC-E80414FE48CC}" srcOrd="0" destOrd="0" presId="urn:microsoft.com/office/officeart/2018/2/layout/IconVerticalSolidList"/>
    <dgm:cxn modelId="{E5F7E98E-0446-4AA4-B9FC-3C55E07DD734}" type="presOf" srcId="{56E6584C-AF97-425C-97EB-FE3DEA6E8513}" destId="{0034544E-548E-4068-AEB3-56C3B82B0AFB}" srcOrd="0" destOrd="0" presId="urn:microsoft.com/office/officeart/2018/2/layout/IconVerticalSolidList"/>
    <dgm:cxn modelId="{676413A4-E4B9-4D2D-A537-29AF00641B25}" srcId="{5EA2B0B6-976E-4F52-98F3-502BA7539363}" destId="{4CC7E959-A3C9-4757-8029-19AEC715F6C6}" srcOrd="0" destOrd="0" parTransId="{50A3AAA6-0480-44FD-8466-2B5E996BECEB}" sibTransId="{BCEC98D6-CBCA-4D75-A8A0-07B01EE94D29}"/>
    <dgm:cxn modelId="{FFBC77C8-A60D-43FC-ADD9-3D2743C2C641}" type="presOf" srcId="{5EA2B0B6-976E-4F52-98F3-502BA7539363}" destId="{01AAF77F-C615-4C0D-88E8-07544FFB49A3}" srcOrd="0" destOrd="0" presId="urn:microsoft.com/office/officeart/2018/2/layout/IconVerticalSolidList"/>
    <dgm:cxn modelId="{AB3D5CD9-5824-4083-A64F-A6538E9C9026}" srcId="{5EA2B0B6-976E-4F52-98F3-502BA7539363}" destId="{56E6584C-AF97-425C-97EB-FE3DEA6E8513}" srcOrd="1" destOrd="0" parTransId="{3AF8BAA6-8D72-4141-8D81-5547314856E9}" sibTransId="{12C1A95B-3AFC-410B-BAC2-AC875385748F}"/>
    <dgm:cxn modelId="{04EAD7DC-51E9-44BE-A8E7-D980F91A2AD7}" type="presOf" srcId="{4CC7E959-A3C9-4757-8029-19AEC715F6C6}" destId="{46ECD885-899D-4CB0-87E4-879078A76806}" srcOrd="0" destOrd="0" presId="urn:microsoft.com/office/officeart/2018/2/layout/IconVerticalSolidList"/>
    <dgm:cxn modelId="{3D42F15E-C2AD-41F8-9EF7-62A5744601CB}" type="presParOf" srcId="{01AAF77F-C615-4C0D-88E8-07544FFB49A3}" destId="{B1E0A093-28A7-4411-BB6B-2847E009BA0B}" srcOrd="0" destOrd="0" presId="urn:microsoft.com/office/officeart/2018/2/layout/IconVerticalSolidList"/>
    <dgm:cxn modelId="{B41D3815-D5AA-4AA9-A2DA-0DEC4F05294B}" type="presParOf" srcId="{B1E0A093-28A7-4411-BB6B-2847E009BA0B}" destId="{9F3032DE-7E54-48E8-B4BF-57297E4D6498}" srcOrd="0" destOrd="0" presId="urn:microsoft.com/office/officeart/2018/2/layout/IconVerticalSolidList"/>
    <dgm:cxn modelId="{72E1FDFA-31E6-4FF8-90FE-FB2D1B11F61B}" type="presParOf" srcId="{B1E0A093-28A7-4411-BB6B-2847E009BA0B}" destId="{743DF946-CAD7-4997-ACFE-0E33C418B522}" srcOrd="1" destOrd="0" presId="urn:microsoft.com/office/officeart/2018/2/layout/IconVerticalSolidList"/>
    <dgm:cxn modelId="{5D55D966-C761-4B85-8E34-A27364C4B22C}" type="presParOf" srcId="{B1E0A093-28A7-4411-BB6B-2847E009BA0B}" destId="{EB0DADE5-352A-4EC5-BABB-DABF8E226768}" srcOrd="2" destOrd="0" presId="urn:microsoft.com/office/officeart/2018/2/layout/IconVerticalSolidList"/>
    <dgm:cxn modelId="{5041DC01-99E3-45E5-8B28-AC9A058D1E1D}" type="presParOf" srcId="{B1E0A093-28A7-4411-BB6B-2847E009BA0B}" destId="{46ECD885-899D-4CB0-87E4-879078A76806}" srcOrd="3" destOrd="0" presId="urn:microsoft.com/office/officeart/2018/2/layout/IconVerticalSolidList"/>
    <dgm:cxn modelId="{1B42CDF0-EB24-43A6-B95C-F8D50BFE0704}" type="presParOf" srcId="{01AAF77F-C615-4C0D-88E8-07544FFB49A3}" destId="{7434899F-8AF3-43A3-9985-0FC2F3BEBED1}" srcOrd="1" destOrd="0" presId="urn:microsoft.com/office/officeart/2018/2/layout/IconVerticalSolidList"/>
    <dgm:cxn modelId="{E7C88500-E9F8-42E1-91DB-8DE73D5BDB57}" type="presParOf" srcId="{01AAF77F-C615-4C0D-88E8-07544FFB49A3}" destId="{F67FBC15-E773-4B02-841C-578B4545996A}" srcOrd="2" destOrd="0" presId="urn:microsoft.com/office/officeart/2018/2/layout/IconVerticalSolidList"/>
    <dgm:cxn modelId="{35FF532A-104A-4679-9254-618DFC0AC45F}" type="presParOf" srcId="{F67FBC15-E773-4B02-841C-578B4545996A}" destId="{D52C95A0-6142-48C1-80A0-99AEA0F1A429}" srcOrd="0" destOrd="0" presId="urn:microsoft.com/office/officeart/2018/2/layout/IconVerticalSolidList"/>
    <dgm:cxn modelId="{075C4F85-6106-43D4-9240-0375B6C11AB6}" type="presParOf" srcId="{F67FBC15-E773-4B02-841C-578B4545996A}" destId="{BCAD6E8E-A324-4535-A0F7-3C204C6F84D4}" srcOrd="1" destOrd="0" presId="urn:microsoft.com/office/officeart/2018/2/layout/IconVerticalSolidList"/>
    <dgm:cxn modelId="{932C822B-D084-4968-B9F3-3A60CF8EFA04}" type="presParOf" srcId="{F67FBC15-E773-4B02-841C-578B4545996A}" destId="{DA682710-C5B9-412D-B646-FE7B1A7ADF32}" srcOrd="2" destOrd="0" presId="urn:microsoft.com/office/officeart/2018/2/layout/IconVerticalSolidList"/>
    <dgm:cxn modelId="{4F2912AE-4629-42D0-B4E5-7A5419B55B9A}" type="presParOf" srcId="{F67FBC15-E773-4B02-841C-578B4545996A}" destId="{0034544E-548E-4068-AEB3-56C3B82B0AFB}" srcOrd="3" destOrd="0" presId="urn:microsoft.com/office/officeart/2018/2/layout/IconVerticalSolidList"/>
    <dgm:cxn modelId="{2E24B547-354F-4D4C-BA00-549082634211}" type="presParOf" srcId="{01AAF77F-C615-4C0D-88E8-07544FFB49A3}" destId="{C973997C-B268-4A8B-92BD-C2E398FBB36C}" srcOrd="3" destOrd="0" presId="urn:microsoft.com/office/officeart/2018/2/layout/IconVerticalSolidList"/>
    <dgm:cxn modelId="{88FBC8FC-7219-46CD-AC9E-E5CADEAE63D5}" type="presParOf" srcId="{01AAF77F-C615-4C0D-88E8-07544FFB49A3}" destId="{D4DFB495-31EC-4FA9-8165-E5D3AAC2E948}" srcOrd="4" destOrd="0" presId="urn:microsoft.com/office/officeart/2018/2/layout/IconVerticalSolidList"/>
    <dgm:cxn modelId="{C1D5ADD1-3870-44D8-96AE-E108308125C1}" type="presParOf" srcId="{D4DFB495-31EC-4FA9-8165-E5D3AAC2E948}" destId="{7AA86A8D-3616-4E44-9669-6B7E5FD4B552}" srcOrd="0" destOrd="0" presId="urn:microsoft.com/office/officeart/2018/2/layout/IconVerticalSolidList"/>
    <dgm:cxn modelId="{1C7BDCF7-1BC4-4BFB-94E2-D67F91B1889F}" type="presParOf" srcId="{D4DFB495-31EC-4FA9-8165-E5D3AAC2E948}" destId="{67D31F41-B4AA-4BE9-90C8-580EE80C3C27}" srcOrd="1" destOrd="0" presId="urn:microsoft.com/office/officeart/2018/2/layout/IconVerticalSolidList"/>
    <dgm:cxn modelId="{2BD993E7-167D-4416-B1D4-5AD401251E58}" type="presParOf" srcId="{D4DFB495-31EC-4FA9-8165-E5D3AAC2E948}" destId="{211688E2-50C9-4D9E-8E8F-DFF5C18134E2}" srcOrd="2" destOrd="0" presId="urn:microsoft.com/office/officeart/2018/2/layout/IconVerticalSolidList"/>
    <dgm:cxn modelId="{25E98196-C289-4EE6-8CC3-0D3CE3CEA3A3}" type="presParOf" srcId="{D4DFB495-31EC-4FA9-8165-E5D3AAC2E948}" destId="{0FFA40DF-2347-43CC-94DC-E80414FE48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176E2-FA15-4C3F-AACA-1598ED43A4F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D604A50F-8CD3-47BF-9BAA-0B5C6C8A32EA}">
      <dgm:prSet/>
      <dgm:spPr/>
      <dgm:t>
        <a:bodyPr/>
        <a:lstStyle/>
        <a:p>
          <a:r>
            <a:rPr lang="en-US" b="0" i="0" dirty="0"/>
            <a:t>We have used the Selenium WebDriver to launch the Chrome browser and navigate to the Amazon website. It defines a function to generate the search URL and uses it to search for a product. The code can then retrieve the search results and perform further actions, like scraping the product information or automating the purchase process.</a:t>
          </a:r>
          <a:endParaRPr lang="en-US" dirty="0"/>
        </a:p>
      </dgm:t>
    </dgm:pt>
    <dgm:pt modelId="{D7A2B392-F0AE-4A62-B538-46078E616FC4}" type="parTrans" cxnId="{2C3BFC92-5349-4B43-8125-B39AD18550FB}">
      <dgm:prSet/>
      <dgm:spPr/>
      <dgm:t>
        <a:bodyPr/>
        <a:lstStyle/>
        <a:p>
          <a:endParaRPr lang="en-US"/>
        </a:p>
      </dgm:t>
    </dgm:pt>
    <dgm:pt modelId="{FFEE7348-B39F-4ED8-84C9-380671C1564F}" type="sibTrans" cxnId="{2C3BFC92-5349-4B43-8125-B39AD18550FB}">
      <dgm:prSet/>
      <dgm:spPr/>
      <dgm:t>
        <a:bodyPr/>
        <a:lstStyle/>
        <a:p>
          <a:endParaRPr lang="en-US"/>
        </a:p>
      </dgm:t>
    </dgm:pt>
    <dgm:pt modelId="{A0AADE1B-DEAD-40CF-95BF-25BF5321C0A2}">
      <dgm:prSet/>
      <dgm:spPr/>
      <dgm:t>
        <a:bodyPr/>
        <a:lstStyle/>
        <a:p>
          <a:r>
            <a:rPr lang="en-US" dirty="0"/>
            <a:t>We have used t</a:t>
          </a:r>
          <a:r>
            <a:rPr lang="en-US" b="0" i="0" dirty="0"/>
            <a:t>he </a:t>
          </a:r>
          <a:r>
            <a:rPr lang="en-US" b="0" i="0" dirty="0" err="1"/>
            <a:t>BeautifulSoup</a:t>
          </a:r>
          <a:r>
            <a:rPr lang="en-US" b="0" i="0" dirty="0"/>
            <a:t> library to parse the HTML page source and retrieve information about the search results from the Amazon website. It defines two functions to extract the product title and URL from a single product element and uses them to retrieve this information for all products in the search results. The resulting information can be stored in a data structure for further processing, like filtering or sorting based on specific criteria.</a:t>
          </a:r>
          <a:endParaRPr lang="en-US" dirty="0"/>
        </a:p>
      </dgm:t>
    </dgm:pt>
    <dgm:pt modelId="{55DCB56C-DB1C-49DA-9B93-9F93BAE73A17}" type="parTrans" cxnId="{3916C27A-8AC1-4B6A-B005-540E307A5A70}">
      <dgm:prSet/>
      <dgm:spPr/>
      <dgm:t>
        <a:bodyPr/>
        <a:lstStyle/>
        <a:p>
          <a:endParaRPr lang="en-US"/>
        </a:p>
      </dgm:t>
    </dgm:pt>
    <dgm:pt modelId="{BBFFE2E9-D7AA-439B-9EC1-E8BC77C36065}" type="sibTrans" cxnId="{3916C27A-8AC1-4B6A-B005-540E307A5A70}">
      <dgm:prSet/>
      <dgm:spPr/>
      <dgm:t>
        <a:bodyPr/>
        <a:lstStyle/>
        <a:p>
          <a:endParaRPr lang="en-US"/>
        </a:p>
      </dgm:t>
    </dgm:pt>
    <dgm:pt modelId="{9C39D52C-F423-414B-ADA4-59E8D429DA5B}">
      <dgm:prSet/>
      <dgm:spPr/>
      <dgm:t>
        <a:bodyPr/>
        <a:lstStyle/>
        <a:p>
          <a:r>
            <a:rPr lang="en-US" b="0" i="0" dirty="0"/>
            <a:t>We have defined two functions to process text data from Amazon product reviews. The </a:t>
          </a:r>
          <a:r>
            <a:rPr lang="en-US" dirty="0" err="1"/>
            <a:t>text_preprocessor</a:t>
          </a:r>
          <a:r>
            <a:rPr lang="en-US" dirty="0"/>
            <a:t>()</a:t>
          </a:r>
          <a:r>
            <a:rPr lang="en-US" b="0" i="0" dirty="0"/>
            <a:t> function cleans the review text by removing non-alphabetic and non-numeric characters, tokenizing the text, removing stop words, and lemmatizing the remaining words. The </a:t>
          </a:r>
          <a:r>
            <a:rPr lang="en-US" dirty="0" err="1"/>
            <a:t>get_single_review</a:t>
          </a:r>
          <a:r>
            <a:rPr lang="en-US" dirty="0"/>
            <a:t>()</a:t>
          </a:r>
          <a:r>
            <a:rPr lang="en-US" b="0" i="0" dirty="0"/>
            <a:t> function retrieves information about a single review, including the review title, rating, description, and sentiment score. It also handles exceptions that may occur while processing the review data.</a:t>
          </a:r>
          <a:endParaRPr lang="en-US" dirty="0"/>
        </a:p>
      </dgm:t>
    </dgm:pt>
    <dgm:pt modelId="{62856229-0287-4111-B1FC-BB4404F9AE39}" type="parTrans" cxnId="{466C2917-BECF-429F-8B0A-4B9744B5CD38}">
      <dgm:prSet/>
      <dgm:spPr/>
      <dgm:t>
        <a:bodyPr/>
        <a:lstStyle/>
        <a:p>
          <a:endParaRPr lang="en-US"/>
        </a:p>
      </dgm:t>
    </dgm:pt>
    <dgm:pt modelId="{9733DE03-BD9F-49B5-9DC9-000C68F5E808}" type="sibTrans" cxnId="{466C2917-BECF-429F-8B0A-4B9744B5CD38}">
      <dgm:prSet/>
      <dgm:spPr/>
      <dgm:t>
        <a:bodyPr/>
        <a:lstStyle/>
        <a:p>
          <a:endParaRPr lang="en-US"/>
        </a:p>
      </dgm:t>
    </dgm:pt>
    <dgm:pt modelId="{AB41EFEC-BC9F-45C3-915C-F88A8262D099}">
      <dgm:prSet/>
      <dgm:spPr/>
      <dgm:t>
        <a:bodyPr/>
        <a:lstStyle/>
        <a:p>
          <a:r>
            <a:rPr lang="en-US" b="0" i="0" dirty="0"/>
            <a:t>The code includes two functions: </a:t>
          </a:r>
          <a:r>
            <a:rPr lang="en-US" dirty="0" err="1"/>
            <a:t>get_product_reviews</a:t>
          </a:r>
          <a:r>
            <a:rPr lang="en-US" b="0" i="0" dirty="0"/>
            <a:t> and </a:t>
          </a:r>
          <a:r>
            <a:rPr lang="en-US" dirty="0" err="1"/>
            <a:t>generate_single_product_review_csv</a:t>
          </a:r>
          <a:r>
            <a:rPr lang="en-US" b="0" i="0" dirty="0"/>
            <a:t>. The former takes in a product URL, navigates to that URL using a web driver, extracts all the reviews for the product, and returns a list of reviews. The latter takes in data in the form of a list of reviews and a name for the CSV file, creates a pandas </a:t>
          </a:r>
          <a:r>
            <a:rPr lang="en-US" b="0" i="0" dirty="0" err="1"/>
            <a:t>DataFrame</a:t>
          </a:r>
          <a:r>
            <a:rPr lang="en-US" b="0" i="0" dirty="0"/>
            <a:t> from the data, and saves it as a CSV file with the given name.</a:t>
          </a:r>
          <a:endParaRPr lang="en-US" dirty="0"/>
        </a:p>
      </dgm:t>
    </dgm:pt>
    <dgm:pt modelId="{96C53C65-1B05-4CD2-8E8E-AC7DBC153EF5}" type="parTrans" cxnId="{CA550839-D3F4-430B-87D7-4BB925C0691D}">
      <dgm:prSet/>
      <dgm:spPr/>
      <dgm:t>
        <a:bodyPr/>
        <a:lstStyle/>
        <a:p>
          <a:endParaRPr lang="en-US"/>
        </a:p>
      </dgm:t>
    </dgm:pt>
    <dgm:pt modelId="{041CB8D1-8060-494C-AFAA-C620EBC45E8B}" type="sibTrans" cxnId="{CA550839-D3F4-430B-87D7-4BB925C0691D}">
      <dgm:prSet/>
      <dgm:spPr/>
      <dgm:t>
        <a:bodyPr/>
        <a:lstStyle/>
        <a:p>
          <a:endParaRPr lang="en-US"/>
        </a:p>
      </dgm:t>
    </dgm:pt>
    <dgm:pt modelId="{F21AC9B3-D247-364D-809F-6E02CE163DEF}" type="pres">
      <dgm:prSet presAssocID="{56C176E2-FA15-4C3F-AACA-1598ED43A4F1}" presName="outerComposite" presStyleCnt="0">
        <dgm:presLayoutVars>
          <dgm:chMax val="5"/>
          <dgm:dir/>
          <dgm:resizeHandles val="exact"/>
        </dgm:presLayoutVars>
      </dgm:prSet>
      <dgm:spPr/>
    </dgm:pt>
    <dgm:pt modelId="{6F8D74C7-4EA2-9844-B8C1-25F856B2A005}" type="pres">
      <dgm:prSet presAssocID="{56C176E2-FA15-4C3F-AACA-1598ED43A4F1}" presName="dummyMaxCanvas" presStyleCnt="0">
        <dgm:presLayoutVars/>
      </dgm:prSet>
      <dgm:spPr/>
    </dgm:pt>
    <dgm:pt modelId="{4E767080-C2DB-6748-BE13-537C574ED783}" type="pres">
      <dgm:prSet presAssocID="{56C176E2-FA15-4C3F-AACA-1598ED43A4F1}" presName="FourNodes_1" presStyleLbl="node1" presStyleIdx="0" presStyleCnt="4">
        <dgm:presLayoutVars>
          <dgm:bulletEnabled val="1"/>
        </dgm:presLayoutVars>
      </dgm:prSet>
      <dgm:spPr/>
    </dgm:pt>
    <dgm:pt modelId="{2C6CD547-5500-FA4C-9436-BDC17D9FB4BB}" type="pres">
      <dgm:prSet presAssocID="{56C176E2-FA15-4C3F-AACA-1598ED43A4F1}" presName="FourNodes_2" presStyleLbl="node1" presStyleIdx="1" presStyleCnt="4">
        <dgm:presLayoutVars>
          <dgm:bulletEnabled val="1"/>
        </dgm:presLayoutVars>
      </dgm:prSet>
      <dgm:spPr/>
    </dgm:pt>
    <dgm:pt modelId="{7AB78C5B-FE1A-7641-9E64-5190203DDCC8}" type="pres">
      <dgm:prSet presAssocID="{56C176E2-FA15-4C3F-AACA-1598ED43A4F1}" presName="FourNodes_3" presStyleLbl="node1" presStyleIdx="2" presStyleCnt="4">
        <dgm:presLayoutVars>
          <dgm:bulletEnabled val="1"/>
        </dgm:presLayoutVars>
      </dgm:prSet>
      <dgm:spPr/>
    </dgm:pt>
    <dgm:pt modelId="{1C7D0097-9DB7-A74F-9E80-BDE0909110CA}" type="pres">
      <dgm:prSet presAssocID="{56C176E2-FA15-4C3F-AACA-1598ED43A4F1}" presName="FourNodes_4" presStyleLbl="node1" presStyleIdx="3" presStyleCnt="4">
        <dgm:presLayoutVars>
          <dgm:bulletEnabled val="1"/>
        </dgm:presLayoutVars>
      </dgm:prSet>
      <dgm:spPr/>
    </dgm:pt>
    <dgm:pt modelId="{D963EBB6-A406-BE42-A8E1-B604ECD4DBC3}" type="pres">
      <dgm:prSet presAssocID="{56C176E2-FA15-4C3F-AACA-1598ED43A4F1}" presName="FourConn_1-2" presStyleLbl="fgAccFollowNode1" presStyleIdx="0" presStyleCnt="3">
        <dgm:presLayoutVars>
          <dgm:bulletEnabled val="1"/>
        </dgm:presLayoutVars>
      </dgm:prSet>
      <dgm:spPr/>
    </dgm:pt>
    <dgm:pt modelId="{0865006A-DCFC-F84A-BEDB-93509D5F9ED7}" type="pres">
      <dgm:prSet presAssocID="{56C176E2-FA15-4C3F-AACA-1598ED43A4F1}" presName="FourConn_2-3" presStyleLbl="fgAccFollowNode1" presStyleIdx="1" presStyleCnt="3">
        <dgm:presLayoutVars>
          <dgm:bulletEnabled val="1"/>
        </dgm:presLayoutVars>
      </dgm:prSet>
      <dgm:spPr/>
    </dgm:pt>
    <dgm:pt modelId="{D3B167A5-5133-6447-861E-BE5C2DEBA785}" type="pres">
      <dgm:prSet presAssocID="{56C176E2-FA15-4C3F-AACA-1598ED43A4F1}" presName="FourConn_3-4" presStyleLbl="fgAccFollowNode1" presStyleIdx="2" presStyleCnt="3">
        <dgm:presLayoutVars>
          <dgm:bulletEnabled val="1"/>
        </dgm:presLayoutVars>
      </dgm:prSet>
      <dgm:spPr/>
    </dgm:pt>
    <dgm:pt modelId="{C79C44E6-CE57-9F41-828C-1E9894879CB2}" type="pres">
      <dgm:prSet presAssocID="{56C176E2-FA15-4C3F-AACA-1598ED43A4F1}" presName="FourNodes_1_text" presStyleLbl="node1" presStyleIdx="3" presStyleCnt="4">
        <dgm:presLayoutVars>
          <dgm:bulletEnabled val="1"/>
        </dgm:presLayoutVars>
      </dgm:prSet>
      <dgm:spPr/>
    </dgm:pt>
    <dgm:pt modelId="{6E0DA6AA-2E5F-9A4E-83F0-6CD6ED3DB0F6}" type="pres">
      <dgm:prSet presAssocID="{56C176E2-FA15-4C3F-AACA-1598ED43A4F1}" presName="FourNodes_2_text" presStyleLbl="node1" presStyleIdx="3" presStyleCnt="4">
        <dgm:presLayoutVars>
          <dgm:bulletEnabled val="1"/>
        </dgm:presLayoutVars>
      </dgm:prSet>
      <dgm:spPr/>
    </dgm:pt>
    <dgm:pt modelId="{03EB87B2-BB9C-6049-8850-5DE77ABE3078}" type="pres">
      <dgm:prSet presAssocID="{56C176E2-FA15-4C3F-AACA-1598ED43A4F1}" presName="FourNodes_3_text" presStyleLbl="node1" presStyleIdx="3" presStyleCnt="4">
        <dgm:presLayoutVars>
          <dgm:bulletEnabled val="1"/>
        </dgm:presLayoutVars>
      </dgm:prSet>
      <dgm:spPr/>
    </dgm:pt>
    <dgm:pt modelId="{609B2DB6-F6CD-C649-BB0A-DB64CC3890C2}" type="pres">
      <dgm:prSet presAssocID="{56C176E2-FA15-4C3F-AACA-1598ED43A4F1}" presName="FourNodes_4_text" presStyleLbl="node1" presStyleIdx="3" presStyleCnt="4">
        <dgm:presLayoutVars>
          <dgm:bulletEnabled val="1"/>
        </dgm:presLayoutVars>
      </dgm:prSet>
      <dgm:spPr/>
    </dgm:pt>
  </dgm:ptLst>
  <dgm:cxnLst>
    <dgm:cxn modelId="{466C2917-BECF-429F-8B0A-4B9744B5CD38}" srcId="{56C176E2-FA15-4C3F-AACA-1598ED43A4F1}" destId="{9C39D52C-F423-414B-ADA4-59E8D429DA5B}" srcOrd="2" destOrd="0" parTransId="{62856229-0287-4111-B1FC-BB4404F9AE39}" sibTransId="{9733DE03-BD9F-49B5-9DC9-000C68F5E808}"/>
    <dgm:cxn modelId="{3D0CAB2B-5421-FB49-9F69-21BD7A903897}" type="presOf" srcId="{A0AADE1B-DEAD-40CF-95BF-25BF5321C0A2}" destId="{6E0DA6AA-2E5F-9A4E-83F0-6CD6ED3DB0F6}" srcOrd="1" destOrd="0" presId="urn:microsoft.com/office/officeart/2005/8/layout/vProcess5"/>
    <dgm:cxn modelId="{9521B633-11A5-F642-B22D-27AC566E7012}" type="presOf" srcId="{9733DE03-BD9F-49B5-9DC9-000C68F5E808}" destId="{D3B167A5-5133-6447-861E-BE5C2DEBA785}" srcOrd="0" destOrd="0" presId="urn:microsoft.com/office/officeart/2005/8/layout/vProcess5"/>
    <dgm:cxn modelId="{6A1D8637-372F-AB46-B0DB-23C6ABB94EE3}" type="presOf" srcId="{D604A50F-8CD3-47BF-9BAA-0B5C6C8A32EA}" destId="{C79C44E6-CE57-9F41-828C-1E9894879CB2}" srcOrd="1" destOrd="0" presId="urn:microsoft.com/office/officeart/2005/8/layout/vProcess5"/>
    <dgm:cxn modelId="{CA550839-D3F4-430B-87D7-4BB925C0691D}" srcId="{56C176E2-FA15-4C3F-AACA-1598ED43A4F1}" destId="{AB41EFEC-BC9F-45C3-915C-F88A8262D099}" srcOrd="3" destOrd="0" parTransId="{96C53C65-1B05-4CD2-8E8E-AC7DBC153EF5}" sibTransId="{041CB8D1-8060-494C-AFAA-C620EBC45E8B}"/>
    <dgm:cxn modelId="{B735C151-E2D4-5140-B109-6A5D00EF8C71}" type="presOf" srcId="{9C39D52C-F423-414B-ADA4-59E8D429DA5B}" destId="{03EB87B2-BB9C-6049-8850-5DE77ABE3078}" srcOrd="1" destOrd="0" presId="urn:microsoft.com/office/officeart/2005/8/layout/vProcess5"/>
    <dgm:cxn modelId="{AF81EC5E-7356-7445-8837-92EC299F43BA}" type="presOf" srcId="{D604A50F-8CD3-47BF-9BAA-0B5C6C8A32EA}" destId="{4E767080-C2DB-6748-BE13-537C574ED783}" srcOrd="0" destOrd="0" presId="urn:microsoft.com/office/officeart/2005/8/layout/vProcess5"/>
    <dgm:cxn modelId="{CCEE7967-EDAA-D54D-87CA-D5E0A72DDEC4}" type="presOf" srcId="{A0AADE1B-DEAD-40CF-95BF-25BF5321C0A2}" destId="{2C6CD547-5500-FA4C-9436-BDC17D9FB4BB}" srcOrd="0" destOrd="0" presId="urn:microsoft.com/office/officeart/2005/8/layout/vProcess5"/>
    <dgm:cxn modelId="{0379AC78-8AFD-4141-AC39-377E859921AC}" type="presOf" srcId="{AB41EFEC-BC9F-45C3-915C-F88A8262D099}" destId="{609B2DB6-F6CD-C649-BB0A-DB64CC3890C2}" srcOrd="1" destOrd="0" presId="urn:microsoft.com/office/officeart/2005/8/layout/vProcess5"/>
    <dgm:cxn modelId="{3916C27A-8AC1-4B6A-B005-540E307A5A70}" srcId="{56C176E2-FA15-4C3F-AACA-1598ED43A4F1}" destId="{A0AADE1B-DEAD-40CF-95BF-25BF5321C0A2}" srcOrd="1" destOrd="0" parTransId="{55DCB56C-DB1C-49DA-9B93-9F93BAE73A17}" sibTransId="{BBFFE2E9-D7AA-439B-9EC1-E8BC77C36065}"/>
    <dgm:cxn modelId="{9CB34889-CD83-A845-B1B1-BCBC27F16F6C}" type="presOf" srcId="{FFEE7348-B39F-4ED8-84C9-380671C1564F}" destId="{D963EBB6-A406-BE42-A8E1-B604ECD4DBC3}" srcOrd="0" destOrd="0" presId="urn:microsoft.com/office/officeart/2005/8/layout/vProcess5"/>
    <dgm:cxn modelId="{5EFB078C-16A1-CE4E-A67A-CF72AC125D0C}" type="presOf" srcId="{AB41EFEC-BC9F-45C3-915C-F88A8262D099}" destId="{1C7D0097-9DB7-A74F-9E80-BDE0909110CA}" srcOrd="0" destOrd="0" presId="urn:microsoft.com/office/officeart/2005/8/layout/vProcess5"/>
    <dgm:cxn modelId="{2C3BFC92-5349-4B43-8125-B39AD18550FB}" srcId="{56C176E2-FA15-4C3F-AACA-1598ED43A4F1}" destId="{D604A50F-8CD3-47BF-9BAA-0B5C6C8A32EA}" srcOrd="0" destOrd="0" parTransId="{D7A2B392-F0AE-4A62-B538-46078E616FC4}" sibTransId="{FFEE7348-B39F-4ED8-84C9-380671C1564F}"/>
    <dgm:cxn modelId="{E03580C7-5124-A44F-A414-748152FED2E6}" type="presOf" srcId="{56C176E2-FA15-4C3F-AACA-1598ED43A4F1}" destId="{F21AC9B3-D247-364D-809F-6E02CE163DEF}" srcOrd="0" destOrd="0" presId="urn:microsoft.com/office/officeart/2005/8/layout/vProcess5"/>
    <dgm:cxn modelId="{062BB2DE-9E59-F44B-80CA-A39E77508762}" type="presOf" srcId="{BBFFE2E9-D7AA-439B-9EC1-E8BC77C36065}" destId="{0865006A-DCFC-F84A-BEDB-93509D5F9ED7}" srcOrd="0" destOrd="0" presId="urn:microsoft.com/office/officeart/2005/8/layout/vProcess5"/>
    <dgm:cxn modelId="{E7812EE4-E36B-AB4A-AAED-D420A4E36409}" type="presOf" srcId="{9C39D52C-F423-414B-ADA4-59E8D429DA5B}" destId="{7AB78C5B-FE1A-7641-9E64-5190203DDCC8}" srcOrd="0" destOrd="0" presId="urn:microsoft.com/office/officeart/2005/8/layout/vProcess5"/>
    <dgm:cxn modelId="{CD6922D8-0C79-9443-B846-7C20DFA8E0C8}" type="presParOf" srcId="{F21AC9B3-D247-364D-809F-6E02CE163DEF}" destId="{6F8D74C7-4EA2-9844-B8C1-25F856B2A005}" srcOrd="0" destOrd="0" presId="urn:microsoft.com/office/officeart/2005/8/layout/vProcess5"/>
    <dgm:cxn modelId="{2577DEBF-4581-DF45-8A29-A5E06D9FF6BA}" type="presParOf" srcId="{F21AC9B3-D247-364D-809F-6E02CE163DEF}" destId="{4E767080-C2DB-6748-BE13-537C574ED783}" srcOrd="1" destOrd="0" presId="urn:microsoft.com/office/officeart/2005/8/layout/vProcess5"/>
    <dgm:cxn modelId="{EDABA34B-E2E6-BA4A-BB66-EFFF56D27E73}" type="presParOf" srcId="{F21AC9B3-D247-364D-809F-6E02CE163DEF}" destId="{2C6CD547-5500-FA4C-9436-BDC17D9FB4BB}" srcOrd="2" destOrd="0" presId="urn:microsoft.com/office/officeart/2005/8/layout/vProcess5"/>
    <dgm:cxn modelId="{69731DBC-F79D-5C4D-BC5D-B417D384BF98}" type="presParOf" srcId="{F21AC9B3-D247-364D-809F-6E02CE163DEF}" destId="{7AB78C5B-FE1A-7641-9E64-5190203DDCC8}" srcOrd="3" destOrd="0" presId="urn:microsoft.com/office/officeart/2005/8/layout/vProcess5"/>
    <dgm:cxn modelId="{F5E207CE-E99F-7F4A-AD17-8DEBF4A3F789}" type="presParOf" srcId="{F21AC9B3-D247-364D-809F-6E02CE163DEF}" destId="{1C7D0097-9DB7-A74F-9E80-BDE0909110CA}" srcOrd="4" destOrd="0" presId="urn:microsoft.com/office/officeart/2005/8/layout/vProcess5"/>
    <dgm:cxn modelId="{BA36B5A8-76DE-0147-8667-69BBFE1343AD}" type="presParOf" srcId="{F21AC9B3-D247-364D-809F-6E02CE163DEF}" destId="{D963EBB6-A406-BE42-A8E1-B604ECD4DBC3}" srcOrd="5" destOrd="0" presId="urn:microsoft.com/office/officeart/2005/8/layout/vProcess5"/>
    <dgm:cxn modelId="{27F4D785-CD78-6E4A-88B5-797F08F7E3AC}" type="presParOf" srcId="{F21AC9B3-D247-364D-809F-6E02CE163DEF}" destId="{0865006A-DCFC-F84A-BEDB-93509D5F9ED7}" srcOrd="6" destOrd="0" presId="urn:microsoft.com/office/officeart/2005/8/layout/vProcess5"/>
    <dgm:cxn modelId="{010397D5-E1FA-3F42-9742-41801036FEC1}" type="presParOf" srcId="{F21AC9B3-D247-364D-809F-6E02CE163DEF}" destId="{D3B167A5-5133-6447-861E-BE5C2DEBA785}" srcOrd="7" destOrd="0" presId="urn:microsoft.com/office/officeart/2005/8/layout/vProcess5"/>
    <dgm:cxn modelId="{D01C5269-5636-F748-B438-BC88F33FE5BD}" type="presParOf" srcId="{F21AC9B3-D247-364D-809F-6E02CE163DEF}" destId="{C79C44E6-CE57-9F41-828C-1E9894879CB2}" srcOrd="8" destOrd="0" presId="urn:microsoft.com/office/officeart/2005/8/layout/vProcess5"/>
    <dgm:cxn modelId="{30C42778-6D8D-B448-8EE6-6837128600D1}" type="presParOf" srcId="{F21AC9B3-D247-364D-809F-6E02CE163DEF}" destId="{6E0DA6AA-2E5F-9A4E-83F0-6CD6ED3DB0F6}" srcOrd="9" destOrd="0" presId="urn:microsoft.com/office/officeart/2005/8/layout/vProcess5"/>
    <dgm:cxn modelId="{5D5F3F04-5B55-6D44-9CB6-2DAEDF091706}" type="presParOf" srcId="{F21AC9B3-D247-364D-809F-6E02CE163DEF}" destId="{03EB87B2-BB9C-6049-8850-5DE77ABE3078}" srcOrd="10" destOrd="0" presId="urn:microsoft.com/office/officeart/2005/8/layout/vProcess5"/>
    <dgm:cxn modelId="{8188C742-92E7-0541-AA58-B25A715FE3F4}" type="presParOf" srcId="{F21AC9B3-D247-364D-809F-6E02CE163DEF}" destId="{609B2DB6-F6CD-C649-BB0A-DB64CC3890C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FE1912-5412-4594-94DD-31FD5A7326B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64DC42B-5B4C-4E98-A6DD-4CE58EB9CF8E}">
      <dgm:prSet/>
      <dgm:spPr/>
      <dgm:t>
        <a:bodyPr/>
        <a:lstStyle/>
        <a:p>
          <a:r>
            <a:rPr lang="en-US" b="0" i="0" dirty="0">
              <a:latin typeface="Times New Roman" panose="02020603050405020304" pitchFamily="18" charset="0"/>
              <a:cs typeface="Times New Roman" panose="02020603050405020304" pitchFamily="18" charset="0"/>
            </a:rPr>
            <a:t>We have checked if we have null values in the </a:t>
          </a:r>
          <a:r>
            <a:rPr lang="en-US" b="0" i="0" dirty="0" err="1">
              <a:latin typeface="Times New Roman" panose="02020603050405020304" pitchFamily="18" charset="0"/>
              <a:cs typeface="Times New Roman" panose="02020603050405020304" pitchFamily="18" charset="0"/>
            </a:rPr>
            <a:t>dataframe</a:t>
          </a:r>
          <a:r>
            <a:rPr lang="en-US" b="0" i="0" dirty="0">
              <a:latin typeface="Times New Roman" panose="02020603050405020304" pitchFamily="18" charset="0"/>
              <a:cs typeface="Times New Roman" panose="02020603050405020304" pitchFamily="18" charset="0"/>
            </a:rPr>
            <a:t> and we have used the “describe” function  to generate summary statistics for the "</a:t>
          </a:r>
          <a:r>
            <a:rPr lang="en-US" b="0" i="0" dirty="0" err="1">
              <a:latin typeface="Times New Roman" panose="02020603050405020304" pitchFamily="18" charset="0"/>
              <a:cs typeface="Times New Roman" panose="02020603050405020304" pitchFamily="18" charset="0"/>
            </a:rPr>
            <a:t>review_rating</a:t>
          </a:r>
          <a:r>
            <a:rPr lang="en-US" b="0" i="0" dirty="0">
              <a:latin typeface="Times New Roman" panose="02020603050405020304" pitchFamily="18" charset="0"/>
              <a:cs typeface="Times New Roman" panose="02020603050405020304" pitchFamily="18" charset="0"/>
            </a:rPr>
            <a:t>" column.</a:t>
          </a:r>
          <a:endParaRPr lang="en-US" dirty="0">
            <a:latin typeface="Times New Roman" panose="02020603050405020304" pitchFamily="18" charset="0"/>
            <a:cs typeface="Times New Roman" panose="02020603050405020304" pitchFamily="18" charset="0"/>
          </a:endParaRPr>
        </a:p>
      </dgm:t>
    </dgm:pt>
    <dgm:pt modelId="{4BB1C0AE-B14A-4441-ACD0-8B53CC5CEE55}" type="parTrans" cxnId="{FF4A479D-1420-4E99-AE1D-D7D5DEDDDAA2}">
      <dgm:prSet/>
      <dgm:spPr/>
      <dgm:t>
        <a:bodyPr/>
        <a:lstStyle/>
        <a:p>
          <a:endParaRPr lang="en-US"/>
        </a:p>
      </dgm:t>
    </dgm:pt>
    <dgm:pt modelId="{8849DECD-0498-4B35-B234-3DB3A319CDC0}" type="sibTrans" cxnId="{FF4A479D-1420-4E99-AE1D-D7D5DEDDDAA2}">
      <dgm:prSet/>
      <dgm:spPr/>
      <dgm:t>
        <a:bodyPr/>
        <a:lstStyle/>
        <a:p>
          <a:endParaRPr lang="en-US"/>
        </a:p>
      </dgm:t>
    </dgm:pt>
    <dgm:pt modelId="{4328DC82-F27B-47C9-BBC9-28199DA038B3}">
      <dgm:prSet/>
      <dgm:spPr/>
      <dgm:t>
        <a:bodyPr/>
        <a:lstStyle/>
        <a:p>
          <a:r>
            <a:rPr lang="en-US" b="0" i="0"/>
            <a:t>We have used the "value_counts" function to count the number of reviews for each sentimental score in the "sentimental_score" column. This function will provide a count of how many reviews received each sentimental score. </a:t>
          </a:r>
          <a:endParaRPr lang="en-US"/>
        </a:p>
      </dgm:t>
    </dgm:pt>
    <dgm:pt modelId="{2701C7FC-E856-4343-A276-FB52EA6AAAAE}" type="parTrans" cxnId="{93F2A90B-6EE0-482A-9EC1-BC1A5175DABE}">
      <dgm:prSet/>
      <dgm:spPr/>
      <dgm:t>
        <a:bodyPr/>
        <a:lstStyle/>
        <a:p>
          <a:endParaRPr lang="en-US"/>
        </a:p>
      </dgm:t>
    </dgm:pt>
    <dgm:pt modelId="{8D20906F-1403-433B-ABAB-F6B6A1D9207B}" type="sibTrans" cxnId="{93F2A90B-6EE0-482A-9EC1-BC1A5175DABE}">
      <dgm:prSet/>
      <dgm:spPr/>
      <dgm:t>
        <a:bodyPr/>
        <a:lstStyle/>
        <a:p>
          <a:endParaRPr lang="en-US"/>
        </a:p>
      </dgm:t>
    </dgm:pt>
    <dgm:pt modelId="{AA962463-C89F-478B-A20F-F54FC2BB550C}">
      <dgm:prSet/>
      <dgm:spPr/>
      <dgm:t>
        <a:bodyPr/>
        <a:lstStyle/>
        <a:p>
          <a:r>
            <a:rPr lang="en-US" b="1" i="0"/>
            <a:t>Split data into training and testing sets:</a:t>
          </a:r>
          <a:endParaRPr lang="en-US"/>
        </a:p>
      </dgm:t>
    </dgm:pt>
    <dgm:pt modelId="{B3A5B4F0-1FE5-44C9-8D8C-EC609DCCC399}" type="parTrans" cxnId="{672D71DB-1AE2-40A4-A0B5-457F801930D5}">
      <dgm:prSet/>
      <dgm:spPr/>
      <dgm:t>
        <a:bodyPr/>
        <a:lstStyle/>
        <a:p>
          <a:endParaRPr lang="en-US"/>
        </a:p>
      </dgm:t>
    </dgm:pt>
    <dgm:pt modelId="{DB3314B6-6062-4115-A9E3-BADD5BD5D233}" type="sibTrans" cxnId="{672D71DB-1AE2-40A4-A0B5-457F801930D5}">
      <dgm:prSet/>
      <dgm:spPr/>
      <dgm:t>
        <a:bodyPr/>
        <a:lstStyle/>
        <a:p>
          <a:endParaRPr lang="en-US"/>
        </a:p>
      </dgm:t>
    </dgm:pt>
    <dgm:pt modelId="{E158F6A3-B8CE-4637-A1C5-7D6981C8772C}">
      <dgm:prSet/>
      <dgm:spPr/>
      <dgm:t>
        <a:bodyPr/>
        <a:lstStyle/>
        <a:p>
          <a:r>
            <a:rPr lang="en-US" b="1" i="0"/>
            <a:t>Preprocess text data:</a:t>
          </a:r>
          <a:endParaRPr lang="en-US"/>
        </a:p>
      </dgm:t>
    </dgm:pt>
    <dgm:pt modelId="{53221850-1CCE-4357-9857-A67028E9A3D4}" type="parTrans" cxnId="{F4FFE534-FEA5-4986-8847-4627742E0326}">
      <dgm:prSet/>
      <dgm:spPr/>
      <dgm:t>
        <a:bodyPr/>
        <a:lstStyle/>
        <a:p>
          <a:endParaRPr lang="en-US"/>
        </a:p>
      </dgm:t>
    </dgm:pt>
    <dgm:pt modelId="{3E2EFCC4-8E10-438F-B7B4-9C57F94929C6}" type="sibTrans" cxnId="{F4FFE534-FEA5-4986-8847-4627742E0326}">
      <dgm:prSet/>
      <dgm:spPr/>
      <dgm:t>
        <a:bodyPr/>
        <a:lstStyle/>
        <a:p>
          <a:endParaRPr lang="en-US"/>
        </a:p>
      </dgm:t>
    </dgm:pt>
    <dgm:pt modelId="{8C809925-D58F-415E-A54D-C4C11C55B1DF}">
      <dgm:prSet/>
      <dgm:spPr/>
      <dgm:t>
        <a:bodyPr/>
        <a:lstStyle/>
        <a:p>
          <a:r>
            <a:rPr lang="en-US" b="1" i="0"/>
            <a:t>Vectorize text data:</a:t>
          </a:r>
          <a:endParaRPr lang="en-US"/>
        </a:p>
      </dgm:t>
    </dgm:pt>
    <dgm:pt modelId="{942CEFE2-9D68-4E40-87EB-BD02AA4D3DD1}" type="parTrans" cxnId="{10A4D213-BADE-4253-B1B7-D5A02CD23214}">
      <dgm:prSet/>
      <dgm:spPr/>
      <dgm:t>
        <a:bodyPr/>
        <a:lstStyle/>
        <a:p>
          <a:endParaRPr lang="en-US"/>
        </a:p>
      </dgm:t>
    </dgm:pt>
    <dgm:pt modelId="{A9DB90D2-9A42-434C-8C71-91AAEECC4575}" type="sibTrans" cxnId="{10A4D213-BADE-4253-B1B7-D5A02CD23214}">
      <dgm:prSet/>
      <dgm:spPr/>
      <dgm:t>
        <a:bodyPr/>
        <a:lstStyle/>
        <a:p>
          <a:endParaRPr lang="en-US"/>
        </a:p>
      </dgm:t>
    </dgm:pt>
    <dgm:pt modelId="{666A9784-559E-4775-A6B9-8D18BA5628FC}">
      <dgm:prSet/>
      <dgm:spPr/>
      <dgm:t>
        <a:bodyPr/>
        <a:lstStyle/>
        <a:p>
          <a:r>
            <a:rPr lang="en-US" b="1" i="0"/>
            <a:t>Train logistic regression model:</a:t>
          </a:r>
          <a:endParaRPr lang="en-US"/>
        </a:p>
      </dgm:t>
    </dgm:pt>
    <dgm:pt modelId="{D25AF637-2B71-45A4-B3EB-3BAB9890369F}" type="parTrans" cxnId="{D8A16312-7D80-4E59-B979-A1FCC72D23FE}">
      <dgm:prSet/>
      <dgm:spPr/>
      <dgm:t>
        <a:bodyPr/>
        <a:lstStyle/>
        <a:p>
          <a:endParaRPr lang="en-US"/>
        </a:p>
      </dgm:t>
    </dgm:pt>
    <dgm:pt modelId="{2DD564C6-50C3-4C2D-8C95-83920CFDDE87}" type="sibTrans" cxnId="{D8A16312-7D80-4E59-B979-A1FCC72D23FE}">
      <dgm:prSet/>
      <dgm:spPr/>
      <dgm:t>
        <a:bodyPr/>
        <a:lstStyle/>
        <a:p>
          <a:endParaRPr lang="en-US"/>
        </a:p>
      </dgm:t>
    </dgm:pt>
    <dgm:pt modelId="{513E414A-0EC6-4002-B4C7-CE60C53CD1CE}">
      <dgm:prSet/>
      <dgm:spPr/>
      <dgm:t>
        <a:bodyPr/>
        <a:lstStyle/>
        <a:p>
          <a:r>
            <a:rPr lang="en-US" b="1" i="0"/>
            <a:t>Evaluate model on test set:</a:t>
          </a:r>
          <a:endParaRPr lang="en-US"/>
        </a:p>
      </dgm:t>
    </dgm:pt>
    <dgm:pt modelId="{BF16F00D-5EE9-4C6D-B702-1994E7322804}" type="parTrans" cxnId="{F789B6C5-9246-4719-91EA-9E8DA3FB087F}">
      <dgm:prSet/>
      <dgm:spPr/>
      <dgm:t>
        <a:bodyPr/>
        <a:lstStyle/>
        <a:p>
          <a:endParaRPr lang="en-US"/>
        </a:p>
      </dgm:t>
    </dgm:pt>
    <dgm:pt modelId="{CB877EE9-2109-4FE1-8844-BAAF944BFD44}" type="sibTrans" cxnId="{F789B6C5-9246-4719-91EA-9E8DA3FB087F}">
      <dgm:prSet/>
      <dgm:spPr/>
      <dgm:t>
        <a:bodyPr/>
        <a:lstStyle/>
        <a:p>
          <a:endParaRPr lang="en-US"/>
        </a:p>
      </dgm:t>
    </dgm:pt>
    <dgm:pt modelId="{EC9AC7C0-87DD-8F4D-A816-59A4FAADDE18}" type="pres">
      <dgm:prSet presAssocID="{56FE1912-5412-4594-94DD-31FD5A7326BC}" presName="linear" presStyleCnt="0">
        <dgm:presLayoutVars>
          <dgm:animLvl val="lvl"/>
          <dgm:resizeHandles val="exact"/>
        </dgm:presLayoutVars>
      </dgm:prSet>
      <dgm:spPr/>
    </dgm:pt>
    <dgm:pt modelId="{0A7F48DC-9649-5646-8AEB-4C262547757B}" type="pres">
      <dgm:prSet presAssocID="{764DC42B-5B4C-4E98-A6DD-4CE58EB9CF8E}" presName="parentText" presStyleLbl="node1" presStyleIdx="0" presStyleCnt="7">
        <dgm:presLayoutVars>
          <dgm:chMax val="0"/>
          <dgm:bulletEnabled val="1"/>
        </dgm:presLayoutVars>
      </dgm:prSet>
      <dgm:spPr/>
    </dgm:pt>
    <dgm:pt modelId="{7294605E-E862-F847-B688-75B14D791560}" type="pres">
      <dgm:prSet presAssocID="{8849DECD-0498-4B35-B234-3DB3A319CDC0}" presName="spacer" presStyleCnt="0"/>
      <dgm:spPr/>
    </dgm:pt>
    <dgm:pt modelId="{E9B3AC2C-88AA-AE4C-B992-60394A839BF1}" type="pres">
      <dgm:prSet presAssocID="{4328DC82-F27B-47C9-BBC9-28199DA038B3}" presName="parentText" presStyleLbl="node1" presStyleIdx="1" presStyleCnt="7">
        <dgm:presLayoutVars>
          <dgm:chMax val="0"/>
          <dgm:bulletEnabled val="1"/>
        </dgm:presLayoutVars>
      </dgm:prSet>
      <dgm:spPr/>
    </dgm:pt>
    <dgm:pt modelId="{6CC5A301-54A7-9C4F-9054-43E4CCD57E1C}" type="pres">
      <dgm:prSet presAssocID="{8D20906F-1403-433B-ABAB-F6B6A1D9207B}" presName="spacer" presStyleCnt="0"/>
      <dgm:spPr/>
    </dgm:pt>
    <dgm:pt modelId="{E066F77E-A674-2242-BC2C-4991F4E75E02}" type="pres">
      <dgm:prSet presAssocID="{AA962463-C89F-478B-A20F-F54FC2BB550C}" presName="parentText" presStyleLbl="node1" presStyleIdx="2" presStyleCnt="7">
        <dgm:presLayoutVars>
          <dgm:chMax val="0"/>
          <dgm:bulletEnabled val="1"/>
        </dgm:presLayoutVars>
      </dgm:prSet>
      <dgm:spPr/>
    </dgm:pt>
    <dgm:pt modelId="{164031E6-2F5B-0E42-80E1-514A2867F4FF}" type="pres">
      <dgm:prSet presAssocID="{DB3314B6-6062-4115-A9E3-BADD5BD5D233}" presName="spacer" presStyleCnt="0"/>
      <dgm:spPr/>
    </dgm:pt>
    <dgm:pt modelId="{D931D29C-7D3A-1645-B778-BF342725CDFA}" type="pres">
      <dgm:prSet presAssocID="{E158F6A3-B8CE-4637-A1C5-7D6981C8772C}" presName="parentText" presStyleLbl="node1" presStyleIdx="3" presStyleCnt="7">
        <dgm:presLayoutVars>
          <dgm:chMax val="0"/>
          <dgm:bulletEnabled val="1"/>
        </dgm:presLayoutVars>
      </dgm:prSet>
      <dgm:spPr/>
    </dgm:pt>
    <dgm:pt modelId="{1E59DAAB-D129-6F47-9BE4-FE0344B0C7AC}" type="pres">
      <dgm:prSet presAssocID="{3E2EFCC4-8E10-438F-B7B4-9C57F94929C6}" presName="spacer" presStyleCnt="0"/>
      <dgm:spPr/>
    </dgm:pt>
    <dgm:pt modelId="{E193DA7E-19F3-414F-86EC-2F3E07710554}" type="pres">
      <dgm:prSet presAssocID="{8C809925-D58F-415E-A54D-C4C11C55B1DF}" presName="parentText" presStyleLbl="node1" presStyleIdx="4" presStyleCnt="7">
        <dgm:presLayoutVars>
          <dgm:chMax val="0"/>
          <dgm:bulletEnabled val="1"/>
        </dgm:presLayoutVars>
      </dgm:prSet>
      <dgm:spPr/>
    </dgm:pt>
    <dgm:pt modelId="{1D0D1803-5949-3B4D-B1F1-3576238A9792}" type="pres">
      <dgm:prSet presAssocID="{A9DB90D2-9A42-434C-8C71-91AAEECC4575}" presName="spacer" presStyleCnt="0"/>
      <dgm:spPr/>
    </dgm:pt>
    <dgm:pt modelId="{B2920DBD-1529-6440-A23E-8EFF03474B04}" type="pres">
      <dgm:prSet presAssocID="{666A9784-559E-4775-A6B9-8D18BA5628FC}" presName="parentText" presStyleLbl="node1" presStyleIdx="5" presStyleCnt="7">
        <dgm:presLayoutVars>
          <dgm:chMax val="0"/>
          <dgm:bulletEnabled val="1"/>
        </dgm:presLayoutVars>
      </dgm:prSet>
      <dgm:spPr/>
    </dgm:pt>
    <dgm:pt modelId="{26887644-8FC1-054E-A2E8-4C820D9186C9}" type="pres">
      <dgm:prSet presAssocID="{2DD564C6-50C3-4C2D-8C95-83920CFDDE87}" presName="spacer" presStyleCnt="0"/>
      <dgm:spPr/>
    </dgm:pt>
    <dgm:pt modelId="{5C8090DB-F00F-9945-B133-1FB06EBF7481}" type="pres">
      <dgm:prSet presAssocID="{513E414A-0EC6-4002-B4C7-CE60C53CD1CE}" presName="parentText" presStyleLbl="node1" presStyleIdx="6" presStyleCnt="7">
        <dgm:presLayoutVars>
          <dgm:chMax val="0"/>
          <dgm:bulletEnabled val="1"/>
        </dgm:presLayoutVars>
      </dgm:prSet>
      <dgm:spPr/>
    </dgm:pt>
  </dgm:ptLst>
  <dgm:cxnLst>
    <dgm:cxn modelId="{B471FA09-93A4-534E-89C2-5371A96C93F9}" type="presOf" srcId="{56FE1912-5412-4594-94DD-31FD5A7326BC}" destId="{EC9AC7C0-87DD-8F4D-A816-59A4FAADDE18}" srcOrd="0" destOrd="0" presId="urn:microsoft.com/office/officeart/2005/8/layout/vList2"/>
    <dgm:cxn modelId="{93F2A90B-6EE0-482A-9EC1-BC1A5175DABE}" srcId="{56FE1912-5412-4594-94DD-31FD5A7326BC}" destId="{4328DC82-F27B-47C9-BBC9-28199DA038B3}" srcOrd="1" destOrd="0" parTransId="{2701C7FC-E856-4343-A276-FB52EA6AAAAE}" sibTransId="{8D20906F-1403-433B-ABAB-F6B6A1D9207B}"/>
    <dgm:cxn modelId="{D8A16312-7D80-4E59-B979-A1FCC72D23FE}" srcId="{56FE1912-5412-4594-94DD-31FD5A7326BC}" destId="{666A9784-559E-4775-A6B9-8D18BA5628FC}" srcOrd="5" destOrd="0" parTransId="{D25AF637-2B71-45A4-B3EB-3BAB9890369F}" sibTransId="{2DD564C6-50C3-4C2D-8C95-83920CFDDE87}"/>
    <dgm:cxn modelId="{10A4D213-BADE-4253-B1B7-D5A02CD23214}" srcId="{56FE1912-5412-4594-94DD-31FD5A7326BC}" destId="{8C809925-D58F-415E-A54D-C4C11C55B1DF}" srcOrd="4" destOrd="0" parTransId="{942CEFE2-9D68-4E40-87EB-BD02AA4D3DD1}" sibTransId="{A9DB90D2-9A42-434C-8C71-91AAEECC4575}"/>
    <dgm:cxn modelId="{F4FFE534-FEA5-4986-8847-4627742E0326}" srcId="{56FE1912-5412-4594-94DD-31FD5A7326BC}" destId="{E158F6A3-B8CE-4637-A1C5-7D6981C8772C}" srcOrd="3" destOrd="0" parTransId="{53221850-1CCE-4357-9857-A67028E9A3D4}" sibTransId="{3E2EFCC4-8E10-438F-B7B4-9C57F94929C6}"/>
    <dgm:cxn modelId="{985EE742-CA0E-F84E-8790-900EFA204E3F}" type="presOf" srcId="{E158F6A3-B8CE-4637-A1C5-7D6981C8772C}" destId="{D931D29C-7D3A-1645-B778-BF342725CDFA}" srcOrd="0" destOrd="0" presId="urn:microsoft.com/office/officeart/2005/8/layout/vList2"/>
    <dgm:cxn modelId="{4758E043-13F0-DD4F-BD25-E46F2611DEC4}" type="presOf" srcId="{513E414A-0EC6-4002-B4C7-CE60C53CD1CE}" destId="{5C8090DB-F00F-9945-B133-1FB06EBF7481}" srcOrd="0" destOrd="0" presId="urn:microsoft.com/office/officeart/2005/8/layout/vList2"/>
    <dgm:cxn modelId="{FAE7A952-AEAC-2B4C-B3B3-527EF1691DD5}" type="presOf" srcId="{AA962463-C89F-478B-A20F-F54FC2BB550C}" destId="{E066F77E-A674-2242-BC2C-4991F4E75E02}" srcOrd="0" destOrd="0" presId="urn:microsoft.com/office/officeart/2005/8/layout/vList2"/>
    <dgm:cxn modelId="{FF4A479D-1420-4E99-AE1D-D7D5DEDDDAA2}" srcId="{56FE1912-5412-4594-94DD-31FD5A7326BC}" destId="{764DC42B-5B4C-4E98-A6DD-4CE58EB9CF8E}" srcOrd="0" destOrd="0" parTransId="{4BB1C0AE-B14A-4441-ACD0-8B53CC5CEE55}" sibTransId="{8849DECD-0498-4B35-B234-3DB3A319CDC0}"/>
    <dgm:cxn modelId="{71B444BE-CF11-1749-924A-8E7AF4057CA1}" type="presOf" srcId="{764DC42B-5B4C-4E98-A6DD-4CE58EB9CF8E}" destId="{0A7F48DC-9649-5646-8AEB-4C262547757B}" srcOrd="0" destOrd="0" presId="urn:microsoft.com/office/officeart/2005/8/layout/vList2"/>
    <dgm:cxn modelId="{56129AC0-EBB2-C848-BC15-76529A013FA6}" type="presOf" srcId="{666A9784-559E-4775-A6B9-8D18BA5628FC}" destId="{B2920DBD-1529-6440-A23E-8EFF03474B04}" srcOrd="0" destOrd="0" presId="urn:microsoft.com/office/officeart/2005/8/layout/vList2"/>
    <dgm:cxn modelId="{F789B6C5-9246-4719-91EA-9E8DA3FB087F}" srcId="{56FE1912-5412-4594-94DD-31FD5A7326BC}" destId="{513E414A-0EC6-4002-B4C7-CE60C53CD1CE}" srcOrd="6" destOrd="0" parTransId="{BF16F00D-5EE9-4C6D-B702-1994E7322804}" sibTransId="{CB877EE9-2109-4FE1-8844-BAAF944BFD44}"/>
    <dgm:cxn modelId="{672D71DB-1AE2-40A4-A0B5-457F801930D5}" srcId="{56FE1912-5412-4594-94DD-31FD5A7326BC}" destId="{AA962463-C89F-478B-A20F-F54FC2BB550C}" srcOrd="2" destOrd="0" parTransId="{B3A5B4F0-1FE5-44C9-8D8C-EC609DCCC399}" sibTransId="{DB3314B6-6062-4115-A9E3-BADD5BD5D233}"/>
    <dgm:cxn modelId="{33EE2CDE-2627-AD4C-8D62-ACE5C2E0B74D}" type="presOf" srcId="{8C809925-D58F-415E-A54D-C4C11C55B1DF}" destId="{E193DA7E-19F3-414F-86EC-2F3E07710554}" srcOrd="0" destOrd="0" presId="urn:microsoft.com/office/officeart/2005/8/layout/vList2"/>
    <dgm:cxn modelId="{30A9C6E2-3140-F540-A3E3-B50EB8247D7A}" type="presOf" srcId="{4328DC82-F27B-47C9-BBC9-28199DA038B3}" destId="{E9B3AC2C-88AA-AE4C-B992-60394A839BF1}" srcOrd="0" destOrd="0" presId="urn:microsoft.com/office/officeart/2005/8/layout/vList2"/>
    <dgm:cxn modelId="{028325E7-74DC-8D49-A77D-0BF787C6DCAE}" type="presParOf" srcId="{EC9AC7C0-87DD-8F4D-A816-59A4FAADDE18}" destId="{0A7F48DC-9649-5646-8AEB-4C262547757B}" srcOrd="0" destOrd="0" presId="urn:microsoft.com/office/officeart/2005/8/layout/vList2"/>
    <dgm:cxn modelId="{C8D6449E-2F97-7E48-A9F4-505DC6F006EF}" type="presParOf" srcId="{EC9AC7C0-87DD-8F4D-A816-59A4FAADDE18}" destId="{7294605E-E862-F847-B688-75B14D791560}" srcOrd="1" destOrd="0" presId="urn:microsoft.com/office/officeart/2005/8/layout/vList2"/>
    <dgm:cxn modelId="{B4FA5029-E4DF-AF45-8BDB-3B8DEAE8CE28}" type="presParOf" srcId="{EC9AC7C0-87DD-8F4D-A816-59A4FAADDE18}" destId="{E9B3AC2C-88AA-AE4C-B992-60394A839BF1}" srcOrd="2" destOrd="0" presId="urn:microsoft.com/office/officeart/2005/8/layout/vList2"/>
    <dgm:cxn modelId="{0F09D717-45F1-1646-B370-E61996EA8192}" type="presParOf" srcId="{EC9AC7C0-87DD-8F4D-A816-59A4FAADDE18}" destId="{6CC5A301-54A7-9C4F-9054-43E4CCD57E1C}" srcOrd="3" destOrd="0" presId="urn:microsoft.com/office/officeart/2005/8/layout/vList2"/>
    <dgm:cxn modelId="{DA8895DE-2585-1F46-BF4E-2885F467DFA2}" type="presParOf" srcId="{EC9AC7C0-87DD-8F4D-A816-59A4FAADDE18}" destId="{E066F77E-A674-2242-BC2C-4991F4E75E02}" srcOrd="4" destOrd="0" presId="urn:microsoft.com/office/officeart/2005/8/layout/vList2"/>
    <dgm:cxn modelId="{07B30882-41DC-DA44-96C8-DD29EEF2E38B}" type="presParOf" srcId="{EC9AC7C0-87DD-8F4D-A816-59A4FAADDE18}" destId="{164031E6-2F5B-0E42-80E1-514A2867F4FF}" srcOrd="5" destOrd="0" presId="urn:microsoft.com/office/officeart/2005/8/layout/vList2"/>
    <dgm:cxn modelId="{2DCC26DE-B37F-D149-9959-EF0AC4F88269}" type="presParOf" srcId="{EC9AC7C0-87DD-8F4D-A816-59A4FAADDE18}" destId="{D931D29C-7D3A-1645-B778-BF342725CDFA}" srcOrd="6" destOrd="0" presId="urn:microsoft.com/office/officeart/2005/8/layout/vList2"/>
    <dgm:cxn modelId="{CFB87AC5-C5EF-5749-A1E5-1AEAF2D96ECB}" type="presParOf" srcId="{EC9AC7C0-87DD-8F4D-A816-59A4FAADDE18}" destId="{1E59DAAB-D129-6F47-9BE4-FE0344B0C7AC}" srcOrd="7" destOrd="0" presId="urn:microsoft.com/office/officeart/2005/8/layout/vList2"/>
    <dgm:cxn modelId="{C7388F21-377B-5748-9E8B-2BBD4A5D9600}" type="presParOf" srcId="{EC9AC7C0-87DD-8F4D-A816-59A4FAADDE18}" destId="{E193DA7E-19F3-414F-86EC-2F3E07710554}" srcOrd="8" destOrd="0" presId="urn:microsoft.com/office/officeart/2005/8/layout/vList2"/>
    <dgm:cxn modelId="{95E07DE8-0F34-F74A-B770-694B8DA9575C}" type="presParOf" srcId="{EC9AC7C0-87DD-8F4D-A816-59A4FAADDE18}" destId="{1D0D1803-5949-3B4D-B1F1-3576238A9792}" srcOrd="9" destOrd="0" presId="urn:microsoft.com/office/officeart/2005/8/layout/vList2"/>
    <dgm:cxn modelId="{13CE0EC8-D733-3742-B2FA-ECA257085C49}" type="presParOf" srcId="{EC9AC7C0-87DD-8F4D-A816-59A4FAADDE18}" destId="{B2920DBD-1529-6440-A23E-8EFF03474B04}" srcOrd="10" destOrd="0" presId="urn:microsoft.com/office/officeart/2005/8/layout/vList2"/>
    <dgm:cxn modelId="{9143CF15-4C3E-6440-9932-619B3CB8D560}" type="presParOf" srcId="{EC9AC7C0-87DD-8F4D-A816-59A4FAADDE18}" destId="{26887644-8FC1-054E-A2E8-4C820D9186C9}" srcOrd="11" destOrd="0" presId="urn:microsoft.com/office/officeart/2005/8/layout/vList2"/>
    <dgm:cxn modelId="{C7698E63-1DDC-944B-B456-0481293D609F}" type="presParOf" srcId="{EC9AC7C0-87DD-8F4D-A816-59A4FAADDE18}" destId="{5C8090DB-F00F-9945-B133-1FB06EBF7481}"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032DE-7E54-48E8-B4BF-57297E4D6498}">
      <dsp:nvSpPr>
        <dsp:cNvPr id="0" name=""/>
        <dsp:cNvSpPr/>
      </dsp:nvSpPr>
      <dsp:spPr>
        <a:xfrm>
          <a:off x="0" y="1906"/>
          <a:ext cx="9237662" cy="1130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DF946-CAD7-4997-ACFE-0E33C418B522}">
      <dsp:nvSpPr>
        <dsp:cNvPr id="0" name=""/>
        <dsp:cNvSpPr/>
      </dsp:nvSpPr>
      <dsp:spPr>
        <a:xfrm>
          <a:off x="341965" y="256261"/>
          <a:ext cx="622362" cy="621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ECD885-899D-4CB0-87E4-879078A76806}">
      <dsp:nvSpPr>
        <dsp:cNvPr id="0" name=""/>
        <dsp:cNvSpPr/>
      </dsp:nvSpPr>
      <dsp:spPr>
        <a:xfrm>
          <a:off x="1306293" y="1906"/>
          <a:ext cx="7687999" cy="113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758" tIns="119758" rIns="119758" bIns="119758" numCol="1" spcCol="1270" anchor="ctr" anchorCtr="0">
          <a:noAutofit/>
        </a:bodyPr>
        <a:lstStyle/>
        <a:p>
          <a:pPr marL="0" lvl="0" indent="0" algn="just"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The market for health wearables has been growing rapidly in recent years, with an increasing number of people using these devices to monitor their health and fitness. Health wearables refer to a range of devices that can track various aspects of a user's health and fitness, such as heart rate, steps taken, calories burned, and sleep patterns. These devices can be worn on the body, such as wristbands or smartwatches, or they can be integrated into clothing or accessories.</a:t>
          </a:r>
          <a:endParaRPr lang="en-US" sz="1600" kern="1200" dirty="0">
            <a:latin typeface="Times New Roman" panose="02020603050405020304" pitchFamily="18" charset="0"/>
            <a:cs typeface="Times New Roman" panose="02020603050405020304" pitchFamily="18" charset="0"/>
          </a:endParaRPr>
        </a:p>
      </dsp:txBody>
      <dsp:txXfrm>
        <a:off x="1306293" y="1906"/>
        <a:ext cx="7687999" cy="1131568"/>
      </dsp:txXfrm>
    </dsp:sp>
    <dsp:sp modelId="{D52C95A0-6142-48C1-80A0-99AEA0F1A429}">
      <dsp:nvSpPr>
        <dsp:cNvPr id="0" name=""/>
        <dsp:cNvSpPr/>
      </dsp:nvSpPr>
      <dsp:spPr>
        <a:xfrm>
          <a:off x="0" y="1339215"/>
          <a:ext cx="9237662" cy="1130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D6E8E-A324-4535-A0F7-3C204C6F84D4}">
      <dsp:nvSpPr>
        <dsp:cNvPr id="0" name=""/>
        <dsp:cNvSpPr/>
      </dsp:nvSpPr>
      <dsp:spPr>
        <a:xfrm>
          <a:off x="341965" y="1593569"/>
          <a:ext cx="622362" cy="621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4544E-548E-4068-AEB3-56C3B82B0AFB}">
      <dsp:nvSpPr>
        <dsp:cNvPr id="0" name=""/>
        <dsp:cNvSpPr/>
      </dsp:nvSpPr>
      <dsp:spPr>
        <a:xfrm>
          <a:off x="1306293" y="1339215"/>
          <a:ext cx="7687999" cy="113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758" tIns="119758" rIns="119758" bIns="119758" numCol="1" spcCol="1270" anchor="ctr" anchorCtr="0">
          <a:noAutofit/>
        </a:bodyPr>
        <a:lstStyle/>
        <a:p>
          <a:pPr marL="0" lvl="0" indent="0" algn="just"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Amazon is one of the largest online retailers, and it offers a wide range of health wearables from various manufacturers. Customers can leave reviews on Amazon for the products they purchase, which provides valuable feedback for manufacturers and other customers. By analyzing these customer reviews, we can gain insights into the features that customers value the most, areas for improvement, and overall customer sentiment towards health wearables.</a:t>
          </a:r>
          <a:endParaRPr lang="en-US" sz="1600" kern="1200" dirty="0">
            <a:latin typeface="Times New Roman" panose="02020603050405020304" pitchFamily="18" charset="0"/>
            <a:cs typeface="Times New Roman" panose="02020603050405020304" pitchFamily="18" charset="0"/>
          </a:endParaRPr>
        </a:p>
      </dsp:txBody>
      <dsp:txXfrm>
        <a:off x="1306293" y="1339215"/>
        <a:ext cx="7687999" cy="1131568"/>
      </dsp:txXfrm>
    </dsp:sp>
    <dsp:sp modelId="{7AA86A8D-3616-4E44-9669-6B7E5FD4B552}">
      <dsp:nvSpPr>
        <dsp:cNvPr id="0" name=""/>
        <dsp:cNvSpPr/>
      </dsp:nvSpPr>
      <dsp:spPr>
        <a:xfrm>
          <a:off x="0" y="2676524"/>
          <a:ext cx="9237662" cy="1130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D31F41-B4AA-4BE9-90C8-580EE80C3C27}">
      <dsp:nvSpPr>
        <dsp:cNvPr id="0" name=""/>
        <dsp:cNvSpPr/>
      </dsp:nvSpPr>
      <dsp:spPr>
        <a:xfrm>
          <a:off x="341965" y="2930878"/>
          <a:ext cx="622362" cy="621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FA40DF-2347-43CC-94DC-E80414FE48CC}">
      <dsp:nvSpPr>
        <dsp:cNvPr id="0" name=""/>
        <dsp:cNvSpPr/>
      </dsp:nvSpPr>
      <dsp:spPr>
        <a:xfrm>
          <a:off x="1306293" y="2676524"/>
          <a:ext cx="7687999" cy="113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758" tIns="119758" rIns="119758" bIns="119758" numCol="1" spcCol="1270" anchor="ctr" anchorCtr="0">
          <a:noAutofit/>
        </a:bodyPr>
        <a:lstStyle/>
        <a:p>
          <a:pPr marL="0" lvl="0" indent="0" algn="just"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The analysis of health wearables using Amazon reviews can help manufacturers to improve their products and marketing strategies, and it can also help customers to make informed purchase decisions based on the experiences and feedback of other customers. Additionally, this analysis can help researchers and policymakers to gain insights into the trends and patterns in the market for health wearables and their impact on public health and wellness.</a:t>
          </a:r>
          <a:br>
            <a:rPr lang="en-US" sz="1400" kern="1200" dirty="0"/>
          </a:br>
          <a:br>
            <a:rPr lang="en-US" sz="1400" kern="1200" dirty="0"/>
          </a:br>
          <a:endParaRPr lang="en-US" sz="1400" kern="1200" dirty="0"/>
        </a:p>
      </dsp:txBody>
      <dsp:txXfrm>
        <a:off x="1306293" y="2676524"/>
        <a:ext cx="7687999" cy="1131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67080-C2DB-6748-BE13-537C574ED783}">
      <dsp:nvSpPr>
        <dsp:cNvPr id="0" name=""/>
        <dsp:cNvSpPr/>
      </dsp:nvSpPr>
      <dsp:spPr>
        <a:xfrm>
          <a:off x="0" y="0"/>
          <a:ext cx="7390747" cy="8381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dirty="0"/>
            <a:t>We have used the Selenium WebDriver to launch the Chrome browser and navigate to the Amazon website. It defines a function to generate the search URL and uses it to search for a product. The code can then retrieve the search results and perform further actions, like scraping the product information or automating the purchase process.</a:t>
          </a:r>
          <a:endParaRPr lang="en-US" sz="1000" kern="1200" dirty="0"/>
        </a:p>
      </dsp:txBody>
      <dsp:txXfrm>
        <a:off x="24550" y="24550"/>
        <a:ext cx="6415436" cy="789099"/>
      </dsp:txXfrm>
    </dsp:sp>
    <dsp:sp modelId="{2C6CD547-5500-FA4C-9436-BDC17D9FB4BB}">
      <dsp:nvSpPr>
        <dsp:cNvPr id="0" name=""/>
        <dsp:cNvSpPr/>
      </dsp:nvSpPr>
      <dsp:spPr>
        <a:xfrm>
          <a:off x="618975" y="990600"/>
          <a:ext cx="7390747" cy="8381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We have used t</a:t>
          </a:r>
          <a:r>
            <a:rPr lang="en-US" sz="1000" b="0" i="0" kern="1200" dirty="0"/>
            <a:t>he </a:t>
          </a:r>
          <a:r>
            <a:rPr lang="en-US" sz="1000" b="0" i="0" kern="1200" dirty="0" err="1"/>
            <a:t>BeautifulSoup</a:t>
          </a:r>
          <a:r>
            <a:rPr lang="en-US" sz="1000" b="0" i="0" kern="1200" dirty="0"/>
            <a:t> library to parse the HTML page source and retrieve information about the search results from the Amazon website. It defines two functions to extract the product title and URL from a single product element and uses them to retrieve this information for all products in the search results. The resulting information can be stored in a data structure for further processing, like filtering or sorting based on specific criteria.</a:t>
          </a:r>
          <a:endParaRPr lang="en-US" sz="1000" kern="1200" dirty="0"/>
        </a:p>
      </dsp:txBody>
      <dsp:txXfrm>
        <a:off x="643525" y="1015150"/>
        <a:ext cx="6177842" cy="789099"/>
      </dsp:txXfrm>
    </dsp:sp>
    <dsp:sp modelId="{7AB78C5B-FE1A-7641-9E64-5190203DDCC8}">
      <dsp:nvSpPr>
        <dsp:cNvPr id="0" name=""/>
        <dsp:cNvSpPr/>
      </dsp:nvSpPr>
      <dsp:spPr>
        <a:xfrm>
          <a:off x="1228711" y="1981200"/>
          <a:ext cx="7390747" cy="8381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dirty="0"/>
            <a:t>We have defined two functions to process text data from Amazon product reviews. The </a:t>
          </a:r>
          <a:r>
            <a:rPr lang="en-US" sz="1000" kern="1200" dirty="0" err="1"/>
            <a:t>text_preprocessor</a:t>
          </a:r>
          <a:r>
            <a:rPr lang="en-US" sz="1000" kern="1200" dirty="0"/>
            <a:t>()</a:t>
          </a:r>
          <a:r>
            <a:rPr lang="en-US" sz="1000" b="0" i="0" kern="1200" dirty="0"/>
            <a:t> function cleans the review text by removing non-alphabetic and non-numeric characters, tokenizing the text, removing stop words, and lemmatizing the remaining words. The </a:t>
          </a:r>
          <a:r>
            <a:rPr lang="en-US" sz="1000" kern="1200" dirty="0" err="1"/>
            <a:t>get_single_review</a:t>
          </a:r>
          <a:r>
            <a:rPr lang="en-US" sz="1000" kern="1200" dirty="0"/>
            <a:t>()</a:t>
          </a:r>
          <a:r>
            <a:rPr lang="en-US" sz="1000" b="0" i="0" kern="1200" dirty="0"/>
            <a:t> function retrieves information about a single review, including the review title, rating, description, and sentiment score. It also handles exceptions that may occur while processing the review data.</a:t>
          </a:r>
          <a:endParaRPr lang="en-US" sz="1000" kern="1200" dirty="0"/>
        </a:p>
      </dsp:txBody>
      <dsp:txXfrm>
        <a:off x="1253261" y="2005750"/>
        <a:ext cx="6187080" cy="789099"/>
      </dsp:txXfrm>
    </dsp:sp>
    <dsp:sp modelId="{1C7D0097-9DB7-A74F-9E80-BDE0909110CA}">
      <dsp:nvSpPr>
        <dsp:cNvPr id="0" name=""/>
        <dsp:cNvSpPr/>
      </dsp:nvSpPr>
      <dsp:spPr>
        <a:xfrm>
          <a:off x="1847686" y="2971800"/>
          <a:ext cx="7390747" cy="8381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dirty="0"/>
            <a:t>The code includes two functions: </a:t>
          </a:r>
          <a:r>
            <a:rPr lang="en-US" sz="1000" kern="1200" dirty="0" err="1"/>
            <a:t>get_product_reviews</a:t>
          </a:r>
          <a:r>
            <a:rPr lang="en-US" sz="1000" b="0" i="0" kern="1200" dirty="0"/>
            <a:t> and </a:t>
          </a:r>
          <a:r>
            <a:rPr lang="en-US" sz="1000" kern="1200" dirty="0" err="1"/>
            <a:t>generate_single_product_review_csv</a:t>
          </a:r>
          <a:r>
            <a:rPr lang="en-US" sz="1000" b="0" i="0" kern="1200" dirty="0"/>
            <a:t>. The former takes in a product URL, navigates to that URL using a web driver, extracts all the reviews for the product, and returns a list of reviews. The latter takes in data in the form of a list of reviews and a name for the CSV file, creates a pandas </a:t>
          </a:r>
          <a:r>
            <a:rPr lang="en-US" sz="1000" b="0" i="0" kern="1200" dirty="0" err="1"/>
            <a:t>DataFrame</a:t>
          </a:r>
          <a:r>
            <a:rPr lang="en-US" sz="1000" b="0" i="0" kern="1200" dirty="0"/>
            <a:t> from the data, and saves it as a CSV file with the given name.</a:t>
          </a:r>
          <a:endParaRPr lang="en-US" sz="1000" kern="1200" dirty="0"/>
        </a:p>
      </dsp:txBody>
      <dsp:txXfrm>
        <a:off x="1872236" y="2996350"/>
        <a:ext cx="6177842" cy="789099"/>
      </dsp:txXfrm>
    </dsp:sp>
    <dsp:sp modelId="{D963EBB6-A406-BE42-A8E1-B604ECD4DBC3}">
      <dsp:nvSpPr>
        <dsp:cNvPr id="0" name=""/>
        <dsp:cNvSpPr/>
      </dsp:nvSpPr>
      <dsp:spPr>
        <a:xfrm>
          <a:off x="6845917" y="641985"/>
          <a:ext cx="544830" cy="5448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968504" y="641985"/>
        <a:ext cx="299656" cy="409985"/>
      </dsp:txXfrm>
    </dsp:sp>
    <dsp:sp modelId="{0865006A-DCFC-F84A-BEDB-93509D5F9ED7}">
      <dsp:nvSpPr>
        <dsp:cNvPr id="0" name=""/>
        <dsp:cNvSpPr/>
      </dsp:nvSpPr>
      <dsp:spPr>
        <a:xfrm>
          <a:off x="7464892" y="1632584"/>
          <a:ext cx="544830" cy="5448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87479" y="1632584"/>
        <a:ext cx="299656" cy="409985"/>
      </dsp:txXfrm>
    </dsp:sp>
    <dsp:sp modelId="{D3B167A5-5133-6447-861E-BE5C2DEBA785}">
      <dsp:nvSpPr>
        <dsp:cNvPr id="0" name=""/>
        <dsp:cNvSpPr/>
      </dsp:nvSpPr>
      <dsp:spPr>
        <a:xfrm>
          <a:off x="8074628" y="2623185"/>
          <a:ext cx="544830" cy="5448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7215" y="2623185"/>
        <a:ext cx="299656" cy="409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F48DC-9649-5646-8AEB-4C262547757B}">
      <dsp:nvSpPr>
        <dsp:cNvPr id="0" name=""/>
        <dsp:cNvSpPr/>
      </dsp:nvSpPr>
      <dsp:spPr>
        <a:xfrm>
          <a:off x="0" y="289826"/>
          <a:ext cx="5334000" cy="6495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We have checked if we have null values in the </a:t>
          </a:r>
          <a:r>
            <a:rPr lang="en-US" sz="1200" b="0" i="0" kern="1200" dirty="0" err="1">
              <a:latin typeface="Times New Roman" panose="02020603050405020304" pitchFamily="18" charset="0"/>
              <a:cs typeface="Times New Roman" panose="02020603050405020304" pitchFamily="18" charset="0"/>
            </a:rPr>
            <a:t>dataframe</a:t>
          </a:r>
          <a:r>
            <a:rPr lang="en-US" sz="1200" b="0" i="0" kern="1200" dirty="0">
              <a:latin typeface="Times New Roman" panose="02020603050405020304" pitchFamily="18" charset="0"/>
              <a:cs typeface="Times New Roman" panose="02020603050405020304" pitchFamily="18" charset="0"/>
            </a:rPr>
            <a:t> and we have used the “describe” function  to generate summary statistics for the "</a:t>
          </a:r>
          <a:r>
            <a:rPr lang="en-US" sz="1200" b="0" i="0" kern="1200" dirty="0" err="1">
              <a:latin typeface="Times New Roman" panose="02020603050405020304" pitchFamily="18" charset="0"/>
              <a:cs typeface="Times New Roman" panose="02020603050405020304" pitchFamily="18" charset="0"/>
            </a:rPr>
            <a:t>review_rating</a:t>
          </a:r>
          <a:r>
            <a:rPr lang="en-US" sz="1200" b="0" i="0" kern="1200" dirty="0">
              <a:latin typeface="Times New Roman" panose="02020603050405020304" pitchFamily="18" charset="0"/>
              <a:cs typeface="Times New Roman" panose="02020603050405020304" pitchFamily="18" charset="0"/>
            </a:rPr>
            <a:t>" column.</a:t>
          </a:r>
          <a:endParaRPr lang="en-US" sz="1200" kern="1200" dirty="0">
            <a:latin typeface="Times New Roman" panose="02020603050405020304" pitchFamily="18" charset="0"/>
            <a:cs typeface="Times New Roman" panose="02020603050405020304" pitchFamily="18" charset="0"/>
          </a:endParaRPr>
        </a:p>
      </dsp:txBody>
      <dsp:txXfrm>
        <a:off x="31709" y="321535"/>
        <a:ext cx="5270582" cy="586151"/>
      </dsp:txXfrm>
    </dsp:sp>
    <dsp:sp modelId="{E9B3AC2C-88AA-AE4C-B992-60394A839BF1}">
      <dsp:nvSpPr>
        <dsp:cNvPr id="0" name=""/>
        <dsp:cNvSpPr/>
      </dsp:nvSpPr>
      <dsp:spPr>
        <a:xfrm>
          <a:off x="0" y="973956"/>
          <a:ext cx="5334000" cy="649569"/>
        </a:xfrm>
        <a:prstGeom prst="roundRect">
          <a:avLst/>
        </a:prstGeom>
        <a:solidFill>
          <a:schemeClr val="accent2">
            <a:hueOff val="-183896"/>
            <a:satOff val="2568"/>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We have used the "value_counts" function to count the number of reviews for each sentimental score in the "sentimental_score" column. This function will provide a count of how many reviews received each sentimental score. </a:t>
          </a:r>
          <a:endParaRPr lang="en-US" sz="1200" kern="1200"/>
        </a:p>
      </dsp:txBody>
      <dsp:txXfrm>
        <a:off x="31709" y="1005665"/>
        <a:ext cx="5270582" cy="586151"/>
      </dsp:txXfrm>
    </dsp:sp>
    <dsp:sp modelId="{E066F77E-A674-2242-BC2C-4991F4E75E02}">
      <dsp:nvSpPr>
        <dsp:cNvPr id="0" name=""/>
        <dsp:cNvSpPr/>
      </dsp:nvSpPr>
      <dsp:spPr>
        <a:xfrm>
          <a:off x="0" y="1658085"/>
          <a:ext cx="5334000" cy="649569"/>
        </a:xfrm>
        <a:prstGeom prst="roundRect">
          <a:avLst/>
        </a:prstGeom>
        <a:solidFill>
          <a:schemeClr val="accent2">
            <a:hueOff val="-367791"/>
            <a:satOff val="5136"/>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Split data into training and testing sets:</a:t>
          </a:r>
          <a:endParaRPr lang="en-US" sz="1200" kern="1200"/>
        </a:p>
      </dsp:txBody>
      <dsp:txXfrm>
        <a:off x="31709" y="1689794"/>
        <a:ext cx="5270582" cy="586151"/>
      </dsp:txXfrm>
    </dsp:sp>
    <dsp:sp modelId="{D931D29C-7D3A-1645-B778-BF342725CDFA}">
      <dsp:nvSpPr>
        <dsp:cNvPr id="0" name=""/>
        <dsp:cNvSpPr/>
      </dsp:nvSpPr>
      <dsp:spPr>
        <a:xfrm>
          <a:off x="0" y="2342214"/>
          <a:ext cx="5334000" cy="649569"/>
        </a:xfrm>
        <a:prstGeom prst="roundRect">
          <a:avLst/>
        </a:prstGeom>
        <a:solidFill>
          <a:schemeClr val="accent2">
            <a:hueOff val="-551687"/>
            <a:satOff val="7704"/>
            <a:lumOff val="-47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Preprocess text data:</a:t>
          </a:r>
          <a:endParaRPr lang="en-US" sz="1200" kern="1200"/>
        </a:p>
      </dsp:txBody>
      <dsp:txXfrm>
        <a:off x="31709" y="2373923"/>
        <a:ext cx="5270582" cy="586151"/>
      </dsp:txXfrm>
    </dsp:sp>
    <dsp:sp modelId="{E193DA7E-19F3-414F-86EC-2F3E07710554}">
      <dsp:nvSpPr>
        <dsp:cNvPr id="0" name=""/>
        <dsp:cNvSpPr/>
      </dsp:nvSpPr>
      <dsp:spPr>
        <a:xfrm>
          <a:off x="0" y="3026344"/>
          <a:ext cx="5334000" cy="649569"/>
        </a:xfrm>
        <a:prstGeom prst="roundRect">
          <a:avLst/>
        </a:prstGeom>
        <a:solidFill>
          <a:schemeClr val="accent2">
            <a:hueOff val="-735582"/>
            <a:satOff val="10272"/>
            <a:lumOff val="-62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Vectorize text data:</a:t>
          </a:r>
          <a:endParaRPr lang="en-US" sz="1200" kern="1200"/>
        </a:p>
      </dsp:txBody>
      <dsp:txXfrm>
        <a:off x="31709" y="3058053"/>
        <a:ext cx="5270582" cy="586151"/>
      </dsp:txXfrm>
    </dsp:sp>
    <dsp:sp modelId="{B2920DBD-1529-6440-A23E-8EFF03474B04}">
      <dsp:nvSpPr>
        <dsp:cNvPr id="0" name=""/>
        <dsp:cNvSpPr/>
      </dsp:nvSpPr>
      <dsp:spPr>
        <a:xfrm>
          <a:off x="0" y="3710473"/>
          <a:ext cx="5334000" cy="649569"/>
        </a:xfrm>
        <a:prstGeom prst="roundRect">
          <a:avLst/>
        </a:prstGeom>
        <a:solidFill>
          <a:schemeClr val="accent2">
            <a:hueOff val="-919478"/>
            <a:satOff val="12840"/>
            <a:lumOff val="-78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Train logistic regression model:</a:t>
          </a:r>
          <a:endParaRPr lang="en-US" sz="1200" kern="1200"/>
        </a:p>
      </dsp:txBody>
      <dsp:txXfrm>
        <a:off x="31709" y="3742182"/>
        <a:ext cx="5270582" cy="586151"/>
      </dsp:txXfrm>
    </dsp:sp>
    <dsp:sp modelId="{5C8090DB-F00F-9945-B133-1FB06EBF7481}">
      <dsp:nvSpPr>
        <dsp:cNvPr id="0" name=""/>
        <dsp:cNvSpPr/>
      </dsp:nvSpPr>
      <dsp:spPr>
        <a:xfrm>
          <a:off x="0" y="4394602"/>
          <a:ext cx="5334000" cy="649569"/>
        </a:xfrm>
        <a:prstGeom prst="roundRect">
          <a:avLst/>
        </a:prstGeom>
        <a:solidFill>
          <a:schemeClr val="accent2">
            <a:hueOff val="-1103373"/>
            <a:satOff val="15408"/>
            <a:lumOff val="-94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Evaluate model on test set:</a:t>
          </a:r>
          <a:endParaRPr lang="en-US" sz="1200" kern="1200"/>
        </a:p>
      </dsp:txBody>
      <dsp:txXfrm>
        <a:off x="31709" y="4426311"/>
        <a:ext cx="5270582" cy="5861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6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604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0917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9252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4125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794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36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0994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5610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1855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3895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4/25/23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637899756"/>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ext&#10;&#10;Description automatically generated">
            <a:extLst>
              <a:ext uri="{FF2B5EF4-FFF2-40B4-BE49-F238E27FC236}">
                <a16:creationId xmlns:a16="http://schemas.microsoft.com/office/drawing/2014/main" id="{71297C48-41BC-F13A-AF7F-83BDB58DC23D}"/>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31619E-CDC6-4C12-E48D-4D215508C4DC}"/>
              </a:ext>
            </a:extLst>
          </p:cNvPr>
          <p:cNvSpPr>
            <a:spLocks noGrp="1"/>
          </p:cNvSpPr>
          <p:nvPr>
            <p:ph type="ctrTitle"/>
          </p:nvPr>
        </p:nvSpPr>
        <p:spPr>
          <a:xfrm>
            <a:off x="2238258" y="1424473"/>
            <a:ext cx="7714388" cy="2850146"/>
          </a:xfrm>
        </p:spPr>
        <p:txBody>
          <a:bodyPr>
            <a:normAutofit/>
          </a:bodyPr>
          <a:lstStyle/>
          <a:p>
            <a:pPr algn="ctr" rtl="0">
              <a:lnSpc>
                <a:spcPct val="110000"/>
              </a:lnSpc>
              <a:spcBef>
                <a:spcPts val="1200"/>
              </a:spcBef>
              <a:spcAft>
                <a:spcPts val="1200"/>
              </a:spcAft>
            </a:pPr>
            <a:r>
              <a:rPr lang="en-US" sz="2600" b="1" i="0" u="none" strike="noStrike">
                <a:effectLst/>
                <a:latin typeface="Times New Roman" panose="02020603050405020304" pitchFamily="18" charset="0"/>
              </a:rPr>
              <a:t>Analysis of Health Wearables using Amazon Reviews</a:t>
            </a:r>
            <a:br>
              <a:rPr lang="en-US" sz="2600" b="0" i="0" u="none" strike="noStrike">
                <a:effectLst/>
              </a:rPr>
            </a:br>
            <a:br>
              <a:rPr lang="en-US" sz="2600"/>
            </a:br>
            <a:br>
              <a:rPr lang="en-US" sz="2600"/>
            </a:br>
            <a:endParaRPr lang="en-US" sz="2600"/>
          </a:p>
        </p:txBody>
      </p:sp>
      <p:sp>
        <p:nvSpPr>
          <p:cNvPr id="3" name="Subtitle 2">
            <a:extLst>
              <a:ext uri="{FF2B5EF4-FFF2-40B4-BE49-F238E27FC236}">
                <a16:creationId xmlns:a16="http://schemas.microsoft.com/office/drawing/2014/main" id="{33789715-5B4E-7527-5D47-3E760E7E7E93}"/>
              </a:ext>
            </a:extLst>
          </p:cNvPr>
          <p:cNvSpPr>
            <a:spLocks noGrp="1"/>
          </p:cNvSpPr>
          <p:nvPr>
            <p:ph type="subTitle" idx="1"/>
          </p:nvPr>
        </p:nvSpPr>
        <p:spPr>
          <a:xfrm>
            <a:off x="2238258" y="5433527"/>
            <a:ext cx="7714388" cy="500786"/>
          </a:xfrm>
        </p:spPr>
        <p:txBody>
          <a:bodyPr>
            <a:normAutofit/>
          </a:bodyPr>
          <a:lstStyle/>
          <a:p>
            <a:pPr algn="ctr"/>
            <a:r>
              <a:rPr lang="en-US" dirty="0"/>
              <a:t>Shivani Priyanka C</a:t>
            </a:r>
          </a:p>
        </p:txBody>
      </p:sp>
      <p:cxnSp>
        <p:nvCxnSpPr>
          <p:cNvPr id="1040" name="Straight Connector 1039">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44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BC209-B7B2-1430-C800-694E6ECC8960}"/>
              </a:ext>
            </a:extLst>
          </p:cNvPr>
          <p:cNvSpPr>
            <a:spLocks noGrp="1"/>
          </p:cNvSpPr>
          <p:nvPr>
            <p:ph type="title"/>
          </p:nvPr>
        </p:nvSpPr>
        <p:spPr>
          <a:xfrm>
            <a:off x="1104897" y="762001"/>
            <a:ext cx="4991103" cy="1141004"/>
          </a:xfrm>
        </p:spPr>
        <p:txBody>
          <a:bodyPr>
            <a:normAutofit/>
          </a:bodyPr>
          <a:lstStyle/>
          <a:p>
            <a:r>
              <a:rPr lang="en-US" dirty="0"/>
              <a:t>DATA VISUALIZATION</a:t>
            </a:r>
          </a:p>
        </p:txBody>
      </p:sp>
      <p:sp>
        <p:nvSpPr>
          <p:cNvPr id="3" name="Content Placeholder 2">
            <a:extLst>
              <a:ext uri="{FF2B5EF4-FFF2-40B4-BE49-F238E27FC236}">
                <a16:creationId xmlns:a16="http://schemas.microsoft.com/office/drawing/2014/main" id="{389D329F-CCAD-8560-AE10-DC374250F1E1}"/>
              </a:ext>
            </a:extLst>
          </p:cNvPr>
          <p:cNvSpPr>
            <a:spLocks noGrp="1"/>
          </p:cNvSpPr>
          <p:nvPr>
            <p:ph idx="1"/>
          </p:nvPr>
        </p:nvSpPr>
        <p:spPr>
          <a:xfrm>
            <a:off x="1104897" y="2286000"/>
            <a:ext cx="4991103" cy="3809999"/>
          </a:xfrm>
        </p:spPr>
        <p:txBody>
          <a:bodyPr>
            <a:normAutofit/>
          </a:bodyPr>
          <a:lstStyle/>
          <a:p>
            <a:r>
              <a:rPr lang="en-US" b="1" i="0" u="none" strike="noStrike" dirty="0">
                <a:effectLst/>
                <a:latin typeface="Roboto" panose="02000000000000000000" pitchFamily="2" charset="0"/>
              </a:rPr>
              <a:t>Bar chart of review ratings</a:t>
            </a:r>
          </a:p>
          <a:p>
            <a:pPr marL="0" indent="0" algn="just">
              <a:buNone/>
            </a:pPr>
            <a:r>
              <a:rPr lang="en-US" sz="1800" b="0" i="0" u="none" strike="noStrike" dirty="0">
                <a:solidFill>
                  <a:srgbClr val="000000"/>
                </a:solidFill>
                <a:effectLst/>
                <a:latin typeface="Times New Roman" panose="02020603050405020304" pitchFamily="18" charset="0"/>
              </a:rPr>
              <a:t>This visualization provides insight into the distribution of review ratings in a dataset of product reviews. By displaying the counts of each rating in a bar chart, it is easy to see which ratings are most common. This information can be used to guide product development, marketing, and customer support efforts.</a:t>
            </a:r>
            <a:endParaRPr lang="en-US" dirty="0"/>
          </a:p>
        </p:txBody>
      </p:sp>
      <p:pic>
        <p:nvPicPr>
          <p:cNvPr id="2050" name="Picture 2" descr="Chart, bar chart, histogram&#10;&#10;Description automatically generated">
            <a:extLst>
              <a:ext uri="{FF2B5EF4-FFF2-40B4-BE49-F238E27FC236}">
                <a16:creationId xmlns:a16="http://schemas.microsoft.com/office/drawing/2014/main" id="{4738C0BA-BDDE-968A-F412-3FADF64D25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1" y="1552030"/>
            <a:ext cx="4577976" cy="375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97284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78">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0">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23F58-43F8-B01E-D7D4-4DED6680F51D}"/>
              </a:ext>
            </a:extLst>
          </p:cNvPr>
          <p:cNvSpPr>
            <a:spLocks noGrp="1"/>
          </p:cNvSpPr>
          <p:nvPr>
            <p:ph type="title"/>
          </p:nvPr>
        </p:nvSpPr>
        <p:spPr>
          <a:xfrm>
            <a:off x="1429566" y="1374753"/>
            <a:ext cx="4827799" cy="1034217"/>
          </a:xfrm>
        </p:spPr>
        <p:txBody>
          <a:bodyPr>
            <a:normAutofit/>
          </a:bodyPr>
          <a:lstStyle/>
          <a:p>
            <a:pPr>
              <a:lnSpc>
                <a:spcPct val="110000"/>
              </a:lnSpc>
            </a:pPr>
            <a:r>
              <a:rPr lang="en-US" b="1" i="0" u="none" strike="noStrike">
                <a:solidFill>
                  <a:schemeClr val="bg1"/>
                </a:solidFill>
                <a:effectLst/>
                <a:latin typeface="Roboto" panose="02000000000000000000" pitchFamily="2" charset="0"/>
              </a:rPr>
              <a:t>Pie chart of review sentiment</a:t>
            </a:r>
            <a:endParaRPr lang="en-US">
              <a:solidFill>
                <a:schemeClr val="bg1"/>
              </a:solidFill>
            </a:endParaRPr>
          </a:p>
        </p:txBody>
      </p:sp>
      <p:sp>
        <p:nvSpPr>
          <p:cNvPr id="3" name="Content Placeholder 2">
            <a:extLst>
              <a:ext uri="{FF2B5EF4-FFF2-40B4-BE49-F238E27FC236}">
                <a16:creationId xmlns:a16="http://schemas.microsoft.com/office/drawing/2014/main" id="{054B550F-8395-D2C5-484C-01652BDB0586}"/>
              </a:ext>
            </a:extLst>
          </p:cNvPr>
          <p:cNvSpPr>
            <a:spLocks noGrp="1"/>
          </p:cNvSpPr>
          <p:nvPr>
            <p:ph idx="1"/>
          </p:nvPr>
        </p:nvSpPr>
        <p:spPr>
          <a:xfrm>
            <a:off x="1429566" y="2662484"/>
            <a:ext cx="4666434" cy="2774820"/>
          </a:xfrm>
        </p:spPr>
        <p:txBody>
          <a:bodyPr>
            <a:normAutofit/>
          </a:bodyPr>
          <a:lstStyle/>
          <a:p>
            <a:pPr algn="just">
              <a:lnSpc>
                <a:spcPct val="120000"/>
              </a:lnSpc>
            </a:pPr>
            <a:r>
              <a:rPr lang="en-US" sz="1700" b="0" i="0" u="none" strike="noStrike" dirty="0">
                <a:solidFill>
                  <a:schemeClr val="bg1"/>
                </a:solidFill>
                <a:effectLst/>
                <a:latin typeface="Times New Roman" panose="02020603050405020304" pitchFamily="18" charset="0"/>
              </a:rPr>
              <a:t>This visualization provides insight into the distribution of review sentiment in a dataset of product reviews. By displaying the percentage of each sentiment score in a pie chart, it is easy to see the relative frequency of each sentiment. This information can be used to guide decision-making and to help businesses better understand their customers' attitudes and opinions.</a:t>
            </a:r>
          </a:p>
          <a:p>
            <a:pPr>
              <a:lnSpc>
                <a:spcPct val="120000"/>
              </a:lnSpc>
            </a:pPr>
            <a:endParaRPr lang="en-US" sz="1700" dirty="0">
              <a:solidFill>
                <a:schemeClr val="bg1"/>
              </a:solidFill>
            </a:endParaRPr>
          </a:p>
        </p:txBody>
      </p:sp>
      <p:pic>
        <p:nvPicPr>
          <p:cNvPr id="3074" name="Picture 2">
            <a:extLst>
              <a:ext uri="{FF2B5EF4-FFF2-40B4-BE49-F238E27FC236}">
                <a16:creationId xmlns:a16="http://schemas.microsoft.com/office/drawing/2014/main" id="{6AA3F58D-E227-3419-9829-920A9A1325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628134"/>
            <a:ext cx="3824845" cy="359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27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85789-EB90-3005-A1E1-ECD4DE0CE5BC}"/>
              </a:ext>
            </a:extLst>
          </p:cNvPr>
          <p:cNvSpPr>
            <a:spLocks noGrp="1"/>
          </p:cNvSpPr>
          <p:nvPr>
            <p:ph type="title"/>
          </p:nvPr>
        </p:nvSpPr>
        <p:spPr>
          <a:xfrm>
            <a:off x="1429566" y="1374753"/>
            <a:ext cx="4827799" cy="1034217"/>
          </a:xfrm>
        </p:spPr>
        <p:txBody>
          <a:bodyPr>
            <a:normAutofit/>
          </a:bodyPr>
          <a:lstStyle/>
          <a:p>
            <a:pPr>
              <a:lnSpc>
                <a:spcPct val="110000"/>
              </a:lnSpc>
            </a:pPr>
            <a:r>
              <a:rPr lang="en-US" b="1" i="0" u="none" strike="noStrike">
                <a:solidFill>
                  <a:schemeClr val="bg1"/>
                </a:solidFill>
                <a:effectLst/>
                <a:latin typeface="Roboto" panose="02000000000000000000" pitchFamily="2" charset="0"/>
              </a:rPr>
              <a:t>Box plot of review ratings</a:t>
            </a:r>
            <a:endParaRPr lang="en-US">
              <a:solidFill>
                <a:schemeClr val="bg1"/>
              </a:solidFill>
            </a:endParaRPr>
          </a:p>
        </p:txBody>
      </p:sp>
      <p:sp>
        <p:nvSpPr>
          <p:cNvPr id="3" name="Content Placeholder 2">
            <a:extLst>
              <a:ext uri="{FF2B5EF4-FFF2-40B4-BE49-F238E27FC236}">
                <a16:creationId xmlns:a16="http://schemas.microsoft.com/office/drawing/2014/main" id="{7B6A3A3D-46AE-39BE-DB1E-597927F52156}"/>
              </a:ext>
            </a:extLst>
          </p:cNvPr>
          <p:cNvSpPr>
            <a:spLocks noGrp="1"/>
          </p:cNvSpPr>
          <p:nvPr>
            <p:ph idx="1"/>
          </p:nvPr>
        </p:nvSpPr>
        <p:spPr>
          <a:xfrm>
            <a:off x="1429566" y="2662484"/>
            <a:ext cx="4666434" cy="2774820"/>
          </a:xfrm>
        </p:spPr>
        <p:txBody>
          <a:bodyPr>
            <a:normAutofit/>
          </a:bodyPr>
          <a:lstStyle/>
          <a:p>
            <a:pPr algn="just">
              <a:lnSpc>
                <a:spcPct val="120000"/>
              </a:lnSpc>
            </a:pPr>
            <a:r>
              <a:rPr lang="en-US" sz="1600" b="0" i="0" u="none" strike="noStrike" dirty="0">
                <a:solidFill>
                  <a:schemeClr val="bg1"/>
                </a:solidFill>
                <a:effectLst/>
                <a:latin typeface="Times New Roman" panose="02020603050405020304" pitchFamily="18" charset="0"/>
              </a:rPr>
              <a:t>This visualization provides insight into the distribution of review ratings in a dataset of product reviews. By displaying the range, median, and quartiles of the review ratings in a box plot, it is easy to see the spread of the data and identify any outliers. This information can be used to guide decision-making and to help businesses better understand their customers' satisfaction levels.</a:t>
            </a:r>
          </a:p>
          <a:p>
            <a:pPr>
              <a:lnSpc>
                <a:spcPct val="120000"/>
              </a:lnSpc>
            </a:pPr>
            <a:endParaRPr lang="en-US" sz="1500" dirty="0">
              <a:solidFill>
                <a:schemeClr val="bg1"/>
              </a:solidFill>
            </a:endParaRPr>
          </a:p>
        </p:txBody>
      </p:sp>
      <p:pic>
        <p:nvPicPr>
          <p:cNvPr id="4098" name="Picture 2">
            <a:extLst>
              <a:ext uri="{FF2B5EF4-FFF2-40B4-BE49-F238E27FC236}">
                <a16:creationId xmlns:a16="http://schemas.microsoft.com/office/drawing/2014/main" id="{008C184A-B98F-7143-A375-E7970A88BA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910657"/>
            <a:ext cx="3824845" cy="303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6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8AEAB-BD91-377E-AC49-B5EB66C587B6}"/>
              </a:ext>
            </a:extLst>
          </p:cNvPr>
          <p:cNvSpPr>
            <a:spLocks noGrp="1"/>
          </p:cNvSpPr>
          <p:nvPr>
            <p:ph type="title"/>
          </p:nvPr>
        </p:nvSpPr>
        <p:spPr>
          <a:xfrm>
            <a:off x="1429566" y="1374753"/>
            <a:ext cx="4827799" cy="1034217"/>
          </a:xfrm>
        </p:spPr>
        <p:txBody>
          <a:bodyPr>
            <a:normAutofit/>
          </a:bodyPr>
          <a:lstStyle/>
          <a:p>
            <a:pPr>
              <a:lnSpc>
                <a:spcPct val="110000"/>
              </a:lnSpc>
            </a:pPr>
            <a:r>
              <a:rPr lang="en-US" sz="1800" b="1" i="0" u="none" strike="noStrike">
                <a:solidFill>
                  <a:schemeClr val="bg1"/>
                </a:solidFill>
                <a:effectLst/>
                <a:latin typeface="Roboto" panose="02000000000000000000" pitchFamily="2" charset="0"/>
              </a:rPr>
              <a:t>Scatter plot of review rating vs. sentimental score</a:t>
            </a:r>
            <a:endParaRPr lang="en-US" sz="1800">
              <a:solidFill>
                <a:schemeClr val="bg1"/>
              </a:solidFill>
            </a:endParaRPr>
          </a:p>
        </p:txBody>
      </p:sp>
      <p:sp>
        <p:nvSpPr>
          <p:cNvPr id="3" name="Content Placeholder 2">
            <a:extLst>
              <a:ext uri="{FF2B5EF4-FFF2-40B4-BE49-F238E27FC236}">
                <a16:creationId xmlns:a16="http://schemas.microsoft.com/office/drawing/2014/main" id="{68C987A8-9BA0-8743-BCF8-0F0BE5477886}"/>
              </a:ext>
            </a:extLst>
          </p:cNvPr>
          <p:cNvSpPr>
            <a:spLocks noGrp="1"/>
          </p:cNvSpPr>
          <p:nvPr>
            <p:ph idx="1"/>
          </p:nvPr>
        </p:nvSpPr>
        <p:spPr>
          <a:xfrm>
            <a:off x="1429566" y="2662484"/>
            <a:ext cx="4666434" cy="2774820"/>
          </a:xfrm>
        </p:spPr>
        <p:txBody>
          <a:bodyPr>
            <a:normAutofit lnSpcReduction="10000"/>
          </a:bodyPr>
          <a:lstStyle/>
          <a:p>
            <a:pPr algn="just" rtl="0">
              <a:lnSpc>
                <a:spcPct val="120000"/>
              </a:lnSpc>
              <a:spcBef>
                <a:spcPts val="0"/>
              </a:spcBef>
              <a:spcAft>
                <a:spcPts val="0"/>
              </a:spcAft>
            </a:pPr>
            <a:r>
              <a:rPr lang="en-US" sz="1400" b="0" i="0" u="none" strike="noStrike" dirty="0">
                <a:solidFill>
                  <a:schemeClr val="bg1"/>
                </a:solidFill>
                <a:effectLst/>
                <a:latin typeface="Times New Roman" panose="02020603050405020304" pitchFamily="18" charset="0"/>
                <a:cs typeface="Times New Roman" panose="02020603050405020304" pitchFamily="18" charset="0"/>
              </a:rPr>
              <a:t>This visualization provides insight into the relationship between the review rating and the sentimental score in a dataset of product reviews. By displaying the data in a scatter plot, it is possible to identify any patterns or trends in the data and to gain insights into the overall satisfaction of the customer base. This information can be used to guide decision-making and to help businesses better understand their customers' needs and preferences.</a:t>
            </a:r>
          </a:p>
          <a:p>
            <a:pPr>
              <a:lnSpc>
                <a:spcPct val="120000"/>
              </a:lnSpc>
            </a:pPr>
            <a:br>
              <a:rPr lang="en-US" sz="1100" dirty="0">
                <a:solidFill>
                  <a:schemeClr val="bg1"/>
                </a:solidFill>
              </a:rPr>
            </a:br>
            <a:br>
              <a:rPr lang="en-US" sz="1100" dirty="0">
                <a:solidFill>
                  <a:schemeClr val="bg1"/>
                </a:solidFill>
              </a:rPr>
            </a:br>
            <a:endParaRPr lang="en-US" sz="1100" dirty="0">
              <a:solidFill>
                <a:schemeClr val="bg1"/>
              </a:solidFill>
            </a:endParaRPr>
          </a:p>
        </p:txBody>
      </p:sp>
      <p:pic>
        <p:nvPicPr>
          <p:cNvPr id="5122" name="Picture 2">
            <a:extLst>
              <a:ext uri="{FF2B5EF4-FFF2-40B4-BE49-F238E27FC236}">
                <a16:creationId xmlns:a16="http://schemas.microsoft.com/office/drawing/2014/main" id="{D370D0E1-ABE0-2A4C-8850-8321A24F0B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996715"/>
            <a:ext cx="3824845" cy="2859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18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E62D3-DD0F-CF5E-F90B-8B09BD28FB79}"/>
              </a:ext>
            </a:extLst>
          </p:cNvPr>
          <p:cNvSpPr>
            <a:spLocks noGrp="1"/>
          </p:cNvSpPr>
          <p:nvPr>
            <p:ph type="title"/>
          </p:nvPr>
        </p:nvSpPr>
        <p:spPr>
          <a:xfrm>
            <a:off x="1104897" y="762001"/>
            <a:ext cx="4991103" cy="1141004"/>
          </a:xfrm>
        </p:spPr>
        <p:txBody>
          <a:bodyPr>
            <a:normAutofit/>
          </a:bodyPr>
          <a:lstStyle/>
          <a:p>
            <a:pPr>
              <a:lnSpc>
                <a:spcPct val="110000"/>
              </a:lnSpc>
            </a:pPr>
            <a:r>
              <a:rPr lang="en-US" sz="2000" b="1" i="0" u="none" strike="noStrike">
                <a:effectLst/>
                <a:latin typeface="Roboto" panose="02000000000000000000" pitchFamily="2" charset="0"/>
              </a:rPr>
              <a:t>Stacked bar chart of review ratings and sentiment</a:t>
            </a:r>
            <a:endParaRPr lang="en-US" sz="2000"/>
          </a:p>
        </p:txBody>
      </p:sp>
      <p:sp>
        <p:nvSpPr>
          <p:cNvPr id="3" name="Content Placeholder 2">
            <a:extLst>
              <a:ext uri="{FF2B5EF4-FFF2-40B4-BE49-F238E27FC236}">
                <a16:creationId xmlns:a16="http://schemas.microsoft.com/office/drawing/2014/main" id="{99F8332F-FF9F-1227-9B6A-679ED9F68BAB}"/>
              </a:ext>
            </a:extLst>
          </p:cNvPr>
          <p:cNvSpPr>
            <a:spLocks noGrp="1"/>
          </p:cNvSpPr>
          <p:nvPr>
            <p:ph idx="1"/>
          </p:nvPr>
        </p:nvSpPr>
        <p:spPr>
          <a:xfrm>
            <a:off x="1104897" y="2286000"/>
            <a:ext cx="4991103" cy="3809999"/>
          </a:xfrm>
        </p:spPr>
        <p:txBody>
          <a:bodyPr>
            <a:normAutofit/>
          </a:bodyPr>
          <a:lstStyle/>
          <a:p>
            <a:pPr algn="just"/>
            <a:r>
              <a:rPr lang="en-US" b="0" i="0" u="none" strike="noStrike" dirty="0">
                <a:effectLst/>
                <a:latin typeface="Times New Roman" panose="02020603050405020304" pitchFamily="18" charset="0"/>
              </a:rPr>
              <a:t>This visualization provides insight into the distribution of review ratings by sentimental score in a dataset of product reviews. By displaying the data in a stacked bar chart, it is possible to see how many positive, negative, and neutral reviews there are for each rating, and to compare the distribution between different ratings. This information can be used to guide decision-making and to help businesses better understand the sentiment of their customer base.</a:t>
            </a:r>
          </a:p>
          <a:p>
            <a:endParaRPr lang="en-US" dirty="0"/>
          </a:p>
        </p:txBody>
      </p:sp>
      <p:pic>
        <p:nvPicPr>
          <p:cNvPr id="6146" name="Picture 2">
            <a:extLst>
              <a:ext uri="{FF2B5EF4-FFF2-40B4-BE49-F238E27FC236}">
                <a16:creationId xmlns:a16="http://schemas.microsoft.com/office/drawing/2014/main" id="{C2DFD261-6B4D-E398-B1C5-C5418BD1E9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1" y="1552030"/>
            <a:ext cx="4577976" cy="375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09934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Text&#10;&#10;Description automatically generated">
            <a:extLst>
              <a:ext uri="{FF2B5EF4-FFF2-40B4-BE49-F238E27FC236}">
                <a16:creationId xmlns:a16="http://schemas.microsoft.com/office/drawing/2014/main" id="{B604970C-6EDA-64FC-24A3-E403B75CD71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55" r="5367"/>
          <a:stretch/>
        </p:blipFill>
        <p:spPr bwMode="auto">
          <a:xfrm>
            <a:off x="20" y="2520"/>
            <a:ext cx="12191980" cy="68554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9BDA0E7-FBCC-CB62-8BE1-07F12B2B8F6E}"/>
              </a:ext>
            </a:extLst>
          </p:cNvPr>
          <p:cNvSpPr>
            <a:spLocks noGrp="1"/>
          </p:cNvSpPr>
          <p:nvPr>
            <p:ph type="title"/>
          </p:nvPr>
        </p:nvSpPr>
        <p:spPr>
          <a:xfrm>
            <a:off x="1429566" y="1045445"/>
            <a:ext cx="9238434" cy="857559"/>
          </a:xfrm>
        </p:spPr>
        <p:txBody>
          <a:bodyPr>
            <a:normAutofit/>
          </a:bodyPr>
          <a:lstStyle/>
          <a:p>
            <a:r>
              <a:rPr lang="en-US">
                <a:solidFill>
                  <a:srgbClr val="FFFFFF"/>
                </a:solidFill>
              </a:rPr>
              <a:t>WORD CLOUD</a:t>
            </a:r>
          </a:p>
        </p:txBody>
      </p:sp>
      <p:cxnSp>
        <p:nvCxnSpPr>
          <p:cNvPr id="7188" name="Straight Connector 7187">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7174" name="Content Placeholder 7173">
            <a:extLst>
              <a:ext uri="{FF2B5EF4-FFF2-40B4-BE49-F238E27FC236}">
                <a16:creationId xmlns:a16="http://schemas.microsoft.com/office/drawing/2014/main" id="{20F7D2A0-09D4-12E3-05B9-2A1C0310119D}"/>
              </a:ext>
            </a:extLst>
          </p:cNvPr>
          <p:cNvSpPr>
            <a:spLocks noGrp="1"/>
          </p:cNvSpPr>
          <p:nvPr>
            <p:ph idx="1"/>
          </p:nvPr>
        </p:nvSpPr>
        <p:spPr>
          <a:xfrm>
            <a:off x="1429555" y="2743200"/>
            <a:ext cx="7955077" cy="3352800"/>
          </a:xfrm>
        </p:spPr>
        <p:txBody>
          <a:bodyPr>
            <a:normAutofit/>
          </a:bodyPr>
          <a:lstStyle/>
          <a:p>
            <a:r>
              <a:rPr lang="en-US" b="0" i="0" u="none" strike="noStrike">
                <a:solidFill>
                  <a:srgbClr val="FFFFFF"/>
                </a:solidFill>
                <a:effectLst/>
                <a:latin typeface="Times New Roman" panose="02020603050405020304" pitchFamily="18" charset="0"/>
              </a:rPr>
              <a:t>This code generates a word cloud visualization of the text data in the 'review description' column of the given dataframe using the WordCloud library in Python.</a:t>
            </a:r>
            <a:endParaRPr lang="en-US">
              <a:solidFill>
                <a:srgbClr val="FFFFFF"/>
              </a:solidFill>
            </a:endParaRPr>
          </a:p>
        </p:txBody>
      </p:sp>
    </p:spTree>
    <p:extLst>
      <p:ext uri="{BB962C8B-B14F-4D97-AF65-F5344CB8AC3E}">
        <p14:creationId xmlns:p14="http://schemas.microsoft.com/office/powerpoint/2010/main" val="258790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1A94AE6-0978-4A09-B78E-D60AC4842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4D33F-D56F-1625-9537-B90CF48E1EE7}"/>
              </a:ext>
            </a:extLst>
          </p:cNvPr>
          <p:cNvSpPr>
            <a:spLocks noGrp="1"/>
          </p:cNvSpPr>
          <p:nvPr>
            <p:ph type="title"/>
          </p:nvPr>
        </p:nvSpPr>
        <p:spPr>
          <a:xfrm>
            <a:off x="1207828" y="2286000"/>
            <a:ext cx="3643951" cy="2286000"/>
          </a:xfrm>
        </p:spPr>
        <p:txBody>
          <a:bodyPr anchor="ctr">
            <a:normAutofit/>
          </a:bodyPr>
          <a:lstStyle/>
          <a:p>
            <a:pPr algn="ctr"/>
            <a:r>
              <a:rPr lang="en-US">
                <a:solidFill>
                  <a:schemeClr val="bg1"/>
                </a:solidFill>
              </a:rPr>
              <a:t>DATA ANALYSIS</a:t>
            </a:r>
          </a:p>
        </p:txBody>
      </p:sp>
      <p:graphicFrame>
        <p:nvGraphicFramePr>
          <p:cNvPr id="7" name="Content Placeholder 2">
            <a:extLst>
              <a:ext uri="{FF2B5EF4-FFF2-40B4-BE49-F238E27FC236}">
                <a16:creationId xmlns:a16="http://schemas.microsoft.com/office/drawing/2014/main" id="{BD75C39A-1B78-944B-10E0-61E4063B7E62}"/>
              </a:ext>
            </a:extLst>
          </p:cNvPr>
          <p:cNvGraphicFramePr>
            <a:graphicFrameLocks noGrp="1"/>
          </p:cNvGraphicFramePr>
          <p:nvPr>
            <p:ph idx="1"/>
            <p:extLst>
              <p:ext uri="{D42A27DB-BD31-4B8C-83A1-F6EECF244321}">
                <p14:modId xmlns:p14="http://schemas.microsoft.com/office/powerpoint/2010/main" val="2545203062"/>
              </p:ext>
            </p:extLst>
          </p:nvPr>
        </p:nvGraphicFramePr>
        <p:xfrm>
          <a:off x="6096000" y="762001"/>
          <a:ext cx="5334000" cy="5333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287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12FAB04C-8D28-C7EA-4644-64D236641F14}"/>
              </a:ext>
            </a:extLst>
          </p:cNvPr>
          <p:cNvPicPr>
            <a:picLocks noChangeAspect="1"/>
          </p:cNvPicPr>
          <p:nvPr/>
        </p:nvPicPr>
        <p:blipFill rotWithShape="1">
          <a:blip r:embed="rId2">
            <a:alphaModFix amt="50000"/>
          </a:blip>
          <a:srcRect t="3625" b="6408"/>
          <a:stretch/>
        </p:blipFill>
        <p:spPr>
          <a:xfrm>
            <a:off x="20" y="2520"/>
            <a:ext cx="12191980" cy="6855480"/>
          </a:xfrm>
          <a:prstGeom prst="rect">
            <a:avLst/>
          </a:prstGeom>
        </p:spPr>
      </p:pic>
      <p:sp>
        <p:nvSpPr>
          <p:cNvPr id="2" name="Title 1">
            <a:extLst>
              <a:ext uri="{FF2B5EF4-FFF2-40B4-BE49-F238E27FC236}">
                <a16:creationId xmlns:a16="http://schemas.microsoft.com/office/drawing/2014/main" id="{37DD99EE-9F1D-2CD6-BC39-E59DACFB8DA2}"/>
              </a:ext>
            </a:extLst>
          </p:cNvPr>
          <p:cNvSpPr>
            <a:spLocks noGrp="1"/>
          </p:cNvSpPr>
          <p:nvPr>
            <p:ph type="title"/>
          </p:nvPr>
        </p:nvSpPr>
        <p:spPr>
          <a:xfrm>
            <a:off x="1429566" y="1045445"/>
            <a:ext cx="9238434" cy="857559"/>
          </a:xfrm>
        </p:spPr>
        <p:txBody>
          <a:bodyPr>
            <a:normAutofit/>
          </a:bodyPr>
          <a:lstStyle/>
          <a:p>
            <a:r>
              <a:rPr lang="en-US">
                <a:solidFill>
                  <a:srgbClr val="FFFFFF"/>
                </a:solidFill>
              </a:rPr>
              <a:t>CONCLUSION</a:t>
            </a:r>
          </a:p>
        </p:txBody>
      </p:sp>
      <p:cxnSp>
        <p:nvCxnSpPr>
          <p:cNvPr id="20" name="Straight Connector 19">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B954EB-A9C4-5DF6-64F9-03903371487C}"/>
              </a:ext>
            </a:extLst>
          </p:cNvPr>
          <p:cNvSpPr>
            <a:spLocks noGrp="1"/>
          </p:cNvSpPr>
          <p:nvPr>
            <p:ph idx="1"/>
          </p:nvPr>
        </p:nvSpPr>
        <p:spPr>
          <a:xfrm>
            <a:off x="1429555" y="2743200"/>
            <a:ext cx="7955077" cy="3352800"/>
          </a:xfrm>
        </p:spPr>
        <p:txBody>
          <a:bodyPr>
            <a:normAutofit/>
          </a:bodyPr>
          <a:lstStyle/>
          <a:p>
            <a:pPr algn="just" rtl="0">
              <a:lnSpc>
                <a:spcPct val="120000"/>
              </a:lnSpc>
              <a:spcBef>
                <a:spcPts val="0"/>
              </a:spcBef>
              <a:spcAft>
                <a:spcPts val="0"/>
              </a:spcAft>
            </a:pPr>
            <a:r>
              <a:rPr lang="en-US" sz="1500" b="0" i="0" u="none" strike="noStrike" dirty="0">
                <a:solidFill>
                  <a:srgbClr val="FFFFFF"/>
                </a:solidFill>
                <a:effectLst/>
                <a:latin typeface="Times New Roman" panose="02020603050405020304" pitchFamily="18" charset="0"/>
                <a:cs typeface="Times New Roman" panose="02020603050405020304" pitchFamily="18" charset="0"/>
              </a:rPr>
              <a:t>In conclusion, the analysis of health wearables using Amazon reviews can provide valuable insights into customer sentiment, preferences, and areas for improvement. The growth of the market for health wearables and the increasing number of customers using these devices make it important for manufacturers to understand customer feedback and make informed decisions about product design and marketing strategies. Additionally, the analysis of health wearables using Amazon reviews can provide insights into the trends and patterns in the market for health wearables, which can be useful for researchers and policymakers interested in public health and wellness.</a:t>
            </a:r>
          </a:p>
          <a:p>
            <a:pPr marL="0" indent="0">
              <a:lnSpc>
                <a:spcPct val="120000"/>
              </a:lnSpc>
              <a:buNone/>
            </a:pPr>
            <a:br>
              <a:rPr lang="en-US" sz="1500" dirty="0">
                <a:solidFill>
                  <a:srgbClr val="FFFFFF"/>
                </a:solidFill>
              </a:rPr>
            </a:br>
            <a:br>
              <a:rPr lang="en-US" sz="1500" dirty="0">
                <a:solidFill>
                  <a:srgbClr val="FFFFFF"/>
                </a:solidFill>
              </a:rPr>
            </a:br>
            <a:endParaRPr lang="en-US" sz="1500" dirty="0">
              <a:solidFill>
                <a:srgbClr val="FFFFFF"/>
              </a:solidFill>
            </a:endParaRPr>
          </a:p>
        </p:txBody>
      </p:sp>
    </p:spTree>
    <p:extLst>
      <p:ext uri="{BB962C8B-B14F-4D97-AF65-F5344CB8AC3E}">
        <p14:creationId xmlns:p14="http://schemas.microsoft.com/office/powerpoint/2010/main" val="217918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6649D-6F39-84F2-37C6-1A2891C487B7}"/>
              </a:ext>
            </a:extLst>
          </p:cNvPr>
          <p:cNvSpPr>
            <a:spLocks noGrp="1"/>
          </p:cNvSpPr>
          <p:nvPr>
            <p:ph type="title"/>
          </p:nvPr>
        </p:nvSpPr>
        <p:spPr>
          <a:xfrm>
            <a:off x="1524000" y="762001"/>
            <a:ext cx="9144000" cy="869092"/>
          </a:xfrm>
        </p:spPr>
        <p:txBody>
          <a:bodyPr>
            <a:normAutofit/>
          </a:bodyPr>
          <a:lstStyle/>
          <a:p>
            <a:pPr algn="ctr"/>
            <a:r>
              <a:rPr lang="en-US" b="1" i="0" u="none" strike="noStrike">
                <a:effectLst/>
                <a:latin typeface="Times New Roman" panose="02020603050405020304" pitchFamily="18" charset="0"/>
              </a:rPr>
              <a:t>BACKGROUND:</a:t>
            </a:r>
            <a:endParaRPr lang="en-US"/>
          </a:p>
        </p:txBody>
      </p:sp>
      <p:graphicFrame>
        <p:nvGraphicFramePr>
          <p:cNvPr id="5" name="Content Placeholder 2">
            <a:extLst>
              <a:ext uri="{FF2B5EF4-FFF2-40B4-BE49-F238E27FC236}">
                <a16:creationId xmlns:a16="http://schemas.microsoft.com/office/drawing/2014/main" id="{A0D0B18D-5B70-28BB-62C8-3232691FF685}"/>
              </a:ext>
            </a:extLst>
          </p:cNvPr>
          <p:cNvGraphicFramePr>
            <a:graphicFrameLocks noGrp="1"/>
          </p:cNvGraphicFramePr>
          <p:nvPr>
            <p:ph idx="1"/>
            <p:extLst>
              <p:ext uri="{D42A27DB-BD31-4B8C-83A1-F6EECF244321}">
                <p14:modId xmlns:p14="http://schemas.microsoft.com/office/powerpoint/2010/main" val="1305990300"/>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454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CA09495B-924F-BF12-492E-1C8F52CA6832}"/>
              </a:ext>
            </a:extLst>
          </p:cNvPr>
          <p:cNvPicPr>
            <a:picLocks noChangeAspect="1"/>
          </p:cNvPicPr>
          <p:nvPr/>
        </p:nvPicPr>
        <p:blipFill rotWithShape="1">
          <a:blip r:embed="rId2">
            <a:alphaModFix amt="50000"/>
          </a:blip>
          <a:srcRect l="44796" r="538"/>
          <a:stretch/>
        </p:blipFill>
        <p:spPr>
          <a:xfrm>
            <a:off x="20" y="10"/>
            <a:ext cx="6095979" cy="6857990"/>
          </a:xfrm>
          <a:prstGeom prst="rect">
            <a:avLst/>
          </a:prstGeom>
        </p:spPr>
      </p:pic>
      <p:sp>
        <p:nvSpPr>
          <p:cNvPr id="2" name="Title 1">
            <a:extLst>
              <a:ext uri="{FF2B5EF4-FFF2-40B4-BE49-F238E27FC236}">
                <a16:creationId xmlns:a16="http://schemas.microsoft.com/office/drawing/2014/main" id="{0745C29E-9A85-EDDD-8371-AB1A76A7FD8A}"/>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OBJECTIVES </a:t>
            </a:r>
          </a:p>
        </p:txBody>
      </p:sp>
      <p:sp>
        <p:nvSpPr>
          <p:cNvPr id="3" name="Content Placeholder 2">
            <a:extLst>
              <a:ext uri="{FF2B5EF4-FFF2-40B4-BE49-F238E27FC236}">
                <a16:creationId xmlns:a16="http://schemas.microsoft.com/office/drawing/2014/main" id="{984A50CA-E7C4-917D-9E6D-49BC77FD1617}"/>
              </a:ext>
            </a:extLst>
          </p:cNvPr>
          <p:cNvSpPr>
            <a:spLocks noGrp="1"/>
          </p:cNvSpPr>
          <p:nvPr>
            <p:ph idx="1"/>
          </p:nvPr>
        </p:nvSpPr>
        <p:spPr>
          <a:xfrm>
            <a:off x="7179972" y="762000"/>
            <a:ext cx="3825025" cy="5334000"/>
          </a:xfrm>
        </p:spPr>
        <p:txBody>
          <a:bodyPr anchor="ctr">
            <a:normAutofit lnSpcReduction="10000"/>
          </a:bodyPr>
          <a:lstStyle/>
          <a:p>
            <a:pPr algn="just" rtl="0">
              <a:lnSpc>
                <a:spcPct val="120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The objective of analyzing health wearables using Amazon reviews is to gain insights into the overall sentiment of customers towards these devices, identify the key features that customers like or dislike, and understand areas of improvement for the health wearables. This analysis can help manufacturers to improve the design and functionality of their products, enhance customer satisfaction, and make informed decisions about marketing strategies. Additionally, the analysis can also help customers to make informed purchase decisions based on the experiences and feedback of other customers.</a:t>
            </a:r>
          </a:p>
          <a:p>
            <a:pPr>
              <a:lnSpc>
                <a:spcPct val="120000"/>
              </a:lnSpc>
            </a:pPr>
            <a:br>
              <a:rPr lang="en-US" sz="1500" dirty="0"/>
            </a:br>
            <a:br>
              <a:rPr lang="en-US" sz="1500" dirty="0"/>
            </a:br>
            <a:endParaRPr lang="en-US" sz="1500" dirty="0"/>
          </a:p>
        </p:txBody>
      </p:sp>
    </p:spTree>
    <p:extLst>
      <p:ext uri="{BB962C8B-B14F-4D97-AF65-F5344CB8AC3E}">
        <p14:creationId xmlns:p14="http://schemas.microsoft.com/office/powerpoint/2010/main" val="290565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90DBF883-093C-7C26-182B-F8E5E17196DC}"/>
              </a:ext>
            </a:extLst>
          </p:cNvPr>
          <p:cNvPicPr>
            <a:picLocks noChangeAspect="1"/>
          </p:cNvPicPr>
          <p:nvPr/>
        </p:nvPicPr>
        <p:blipFill rotWithShape="1">
          <a:blip r:embed="rId2">
            <a:alphaModFix amt="50000"/>
          </a:blip>
          <a:srcRect l="27756" r="12910" b="-1"/>
          <a:stretch/>
        </p:blipFill>
        <p:spPr>
          <a:xfrm>
            <a:off x="20" y="10"/>
            <a:ext cx="6095979" cy="6857990"/>
          </a:xfrm>
          <a:prstGeom prst="rect">
            <a:avLst/>
          </a:prstGeom>
        </p:spPr>
      </p:pic>
      <p:sp>
        <p:nvSpPr>
          <p:cNvPr id="2" name="Title 1">
            <a:extLst>
              <a:ext uri="{FF2B5EF4-FFF2-40B4-BE49-F238E27FC236}">
                <a16:creationId xmlns:a16="http://schemas.microsoft.com/office/drawing/2014/main" id="{453D8257-D41D-FA2C-87EC-385F7321CCCA}"/>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DATA COLLECTION</a:t>
            </a:r>
          </a:p>
        </p:txBody>
      </p:sp>
      <p:sp>
        <p:nvSpPr>
          <p:cNvPr id="3" name="Content Placeholder 2">
            <a:extLst>
              <a:ext uri="{FF2B5EF4-FFF2-40B4-BE49-F238E27FC236}">
                <a16:creationId xmlns:a16="http://schemas.microsoft.com/office/drawing/2014/main" id="{CF7021B8-517F-E5DE-0FEB-C606B6C66D74}"/>
              </a:ext>
            </a:extLst>
          </p:cNvPr>
          <p:cNvSpPr>
            <a:spLocks noGrp="1"/>
          </p:cNvSpPr>
          <p:nvPr>
            <p:ph idx="1"/>
          </p:nvPr>
        </p:nvSpPr>
        <p:spPr>
          <a:xfrm>
            <a:off x="7179972" y="762000"/>
            <a:ext cx="3825025" cy="5334000"/>
          </a:xfrm>
        </p:spPr>
        <p:txBody>
          <a:bodyPr anchor="ctr">
            <a:normAutofit/>
          </a:bodyPr>
          <a:lstStyle/>
          <a:p>
            <a:pPr marL="0" indent="0" algn="just" rtl="0">
              <a:lnSpc>
                <a:spcPct val="120000"/>
              </a:lnSpc>
              <a:spcBef>
                <a:spcPts val="0"/>
              </a:spcBef>
              <a:spcAft>
                <a:spcPts val="0"/>
              </a:spcAft>
              <a:buNone/>
            </a:pPr>
            <a:r>
              <a:rPr lang="en-US" sz="1600" b="0" i="0" u="none" strike="noStrike" dirty="0">
                <a:effectLst/>
                <a:latin typeface="Times New Roman" panose="02020603050405020304" pitchFamily="18" charset="0"/>
                <a:cs typeface="Times New Roman" panose="02020603050405020304" pitchFamily="18" charset="0"/>
              </a:rPr>
              <a:t>To collect the data for the analysis of health wearables using Amazon reviews, we can use web scraping techniques to extract the reviews from Amazon's website. </a:t>
            </a:r>
            <a:endParaRPr lang="en-US" sz="1600" dirty="0">
              <a:latin typeface="Times New Roman" panose="02020603050405020304" pitchFamily="18" charset="0"/>
              <a:cs typeface="Times New Roman" panose="02020603050405020304" pitchFamily="18" charset="0"/>
            </a:endParaRPr>
          </a:p>
          <a:p>
            <a:pPr marL="0" indent="0" algn="just" rtl="0">
              <a:lnSpc>
                <a:spcPct val="120000"/>
              </a:lnSpc>
              <a:spcBef>
                <a:spcPts val="0"/>
              </a:spcBef>
              <a:spcAft>
                <a:spcPts val="0"/>
              </a:spcAft>
              <a:buNone/>
            </a:pPr>
            <a:br>
              <a:rPr lang="en-US" sz="1600" b="0" i="0" u="none" strike="noStrike" dirty="0">
                <a:effectLst/>
                <a:latin typeface="Times New Roman" panose="02020603050405020304" pitchFamily="18" charset="0"/>
                <a:cs typeface="Times New Roman" panose="02020603050405020304" pitchFamily="18" charset="0"/>
              </a:rPr>
            </a:br>
            <a:r>
              <a:rPr lang="en-US" sz="1600" b="0" i="0" u="none" strike="noStrike" dirty="0">
                <a:effectLst/>
                <a:latin typeface="Times New Roman" panose="02020603050405020304" pitchFamily="18" charset="0"/>
                <a:cs typeface="Times New Roman" panose="02020603050405020304" pitchFamily="18" charset="0"/>
              </a:rPr>
              <a:t>Web scraping, on the other hand, involves automatically extracting data from websites using web scraping tools such as </a:t>
            </a:r>
            <a:r>
              <a:rPr lang="en-US" sz="1600" b="0" i="0" u="none" strike="noStrike" dirty="0" err="1">
                <a:effectLst/>
                <a:latin typeface="Times New Roman" panose="02020603050405020304" pitchFamily="18" charset="0"/>
                <a:cs typeface="Times New Roman" panose="02020603050405020304" pitchFamily="18" charset="0"/>
              </a:rPr>
              <a:t>BeautifulSoup</a:t>
            </a:r>
            <a:r>
              <a:rPr lang="en-US" sz="1600" b="0" i="0" u="none" strike="noStrike" dirty="0">
                <a:effectLst/>
                <a:latin typeface="Times New Roman" panose="02020603050405020304" pitchFamily="18" charset="0"/>
                <a:cs typeface="Times New Roman" panose="02020603050405020304" pitchFamily="18" charset="0"/>
              </a:rPr>
              <a:t> or Scrapy. However, web scraping is subject to legal and ethical considerations, and it is important to ensure that the scraping process does not violate Amazon's terms of service or any laws or regulations.</a:t>
            </a:r>
          </a:p>
          <a:p>
            <a:pPr marL="0" indent="0">
              <a:lnSpc>
                <a:spcPct val="120000"/>
              </a:lnSpc>
              <a:buNone/>
            </a:pPr>
            <a:br>
              <a:rPr lang="en-US" sz="1500" dirty="0"/>
            </a:br>
            <a:br>
              <a:rPr lang="en-US" sz="1500" dirty="0"/>
            </a:br>
            <a:endParaRPr lang="en-US" sz="1500" dirty="0"/>
          </a:p>
        </p:txBody>
      </p:sp>
    </p:spTree>
    <p:extLst>
      <p:ext uri="{BB962C8B-B14F-4D97-AF65-F5344CB8AC3E}">
        <p14:creationId xmlns:p14="http://schemas.microsoft.com/office/powerpoint/2010/main" val="374168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36C4-DBC1-8208-7A07-930AC9F288F8}"/>
              </a:ext>
            </a:extLst>
          </p:cNvPr>
          <p:cNvSpPr>
            <a:spLocks noGrp="1"/>
          </p:cNvSpPr>
          <p:nvPr>
            <p:ph type="title"/>
          </p:nvPr>
        </p:nvSpPr>
        <p:spPr/>
        <p:txBody>
          <a:bodyPr/>
          <a:lstStyle/>
          <a:p>
            <a:r>
              <a:rPr lang="en-US"/>
              <a:t>Web scraping</a:t>
            </a:r>
            <a:endParaRPr lang="en-US" dirty="0"/>
          </a:p>
        </p:txBody>
      </p:sp>
      <p:graphicFrame>
        <p:nvGraphicFramePr>
          <p:cNvPr id="15" name="Content Placeholder 2">
            <a:extLst>
              <a:ext uri="{FF2B5EF4-FFF2-40B4-BE49-F238E27FC236}">
                <a16:creationId xmlns:a16="http://schemas.microsoft.com/office/drawing/2014/main" id="{72A2F0E4-EE40-F779-D234-34353165F71A}"/>
              </a:ext>
            </a:extLst>
          </p:cNvPr>
          <p:cNvGraphicFramePr>
            <a:graphicFrameLocks noGrp="1"/>
          </p:cNvGraphicFramePr>
          <p:nvPr>
            <p:ph idx="1"/>
          </p:nvPr>
        </p:nvGraphicFramePr>
        <p:xfrm>
          <a:off x="1429566" y="2286000"/>
          <a:ext cx="9238434"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438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E7C8-A75C-2A24-EEE6-BCC4AF12FF7B}"/>
              </a:ext>
            </a:extLst>
          </p:cNvPr>
          <p:cNvSpPr>
            <a:spLocks noGrp="1"/>
          </p:cNvSpPr>
          <p:nvPr>
            <p:ph type="title"/>
          </p:nvPr>
        </p:nvSpPr>
        <p:spPr/>
        <p:txBody>
          <a:bodyPr/>
          <a:lstStyle/>
          <a:p>
            <a:r>
              <a:rPr lang="en-US" dirty="0"/>
              <a:t>SENTIMENTAL ANALYSIS</a:t>
            </a:r>
          </a:p>
        </p:txBody>
      </p:sp>
      <p:sp>
        <p:nvSpPr>
          <p:cNvPr id="3" name="Content Placeholder 2">
            <a:extLst>
              <a:ext uri="{FF2B5EF4-FFF2-40B4-BE49-F238E27FC236}">
                <a16:creationId xmlns:a16="http://schemas.microsoft.com/office/drawing/2014/main" id="{CF0DC3CA-85F4-D8EA-946A-FCFF5A0FD8CC}"/>
              </a:ext>
            </a:extLst>
          </p:cNvPr>
          <p:cNvSpPr>
            <a:spLocks noGrp="1"/>
          </p:cNvSpPr>
          <p:nvPr>
            <p:ph idx="1"/>
          </p:nvPr>
        </p:nvSpPr>
        <p:spPr/>
        <p:txBody>
          <a:bodyPr/>
          <a:lstStyle/>
          <a:p>
            <a:pPr marL="0" indent="0" algn="l">
              <a:buNone/>
            </a:pPr>
            <a:r>
              <a:rPr lang="en-US" b="0" i="0" u="none" strike="noStrike" dirty="0">
                <a:solidFill>
                  <a:srgbClr val="D1D5DB"/>
                </a:solidFill>
                <a:effectLst/>
                <a:latin typeface="Söhne"/>
              </a:rPr>
              <a:t>The code is performing sentimental analysis on the product reviews collected from Amazon.</a:t>
            </a:r>
          </a:p>
          <a:p>
            <a:pPr algn="l"/>
            <a:r>
              <a:rPr lang="en-US" b="0" i="0" u="none" strike="noStrike" dirty="0">
                <a:solidFill>
                  <a:srgbClr val="D1D5DB"/>
                </a:solidFill>
                <a:effectLst/>
                <a:latin typeface="Söhne"/>
              </a:rPr>
              <a:t>The first block of code defines a function </a:t>
            </a:r>
            <a:r>
              <a:rPr lang="en-US" b="0" i="0" u="none" strike="noStrike" dirty="0" err="1">
                <a:solidFill>
                  <a:srgbClr val="D1D5DB"/>
                </a:solidFill>
                <a:effectLst/>
                <a:latin typeface="Söhne"/>
              </a:rPr>
              <a:t>text_preprocessor</a:t>
            </a:r>
            <a:r>
              <a:rPr lang="en-US" b="0" i="0" u="none" strike="noStrike" dirty="0">
                <a:solidFill>
                  <a:srgbClr val="D1D5DB"/>
                </a:solidFill>
                <a:effectLst/>
                <a:latin typeface="Söhne"/>
              </a:rPr>
              <a:t> that pre-processes text data. The function takes in text data as input and performs the following operations:</a:t>
            </a:r>
          </a:p>
          <a:p>
            <a:pPr algn="l">
              <a:buFont typeface="Arial" panose="020B0604020202020204" pitchFamily="34" charset="0"/>
              <a:buChar char="•"/>
            </a:pPr>
            <a:r>
              <a:rPr lang="en-US" b="0" i="0" u="none" strike="noStrike" dirty="0">
                <a:solidFill>
                  <a:srgbClr val="D1D5DB"/>
                </a:solidFill>
                <a:effectLst/>
                <a:latin typeface="Söhne"/>
              </a:rPr>
              <a:t>Replace alphanumeric characters with space</a:t>
            </a:r>
          </a:p>
          <a:p>
            <a:pPr algn="l">
              <a:buFont typeface="Arial" panose="020B0604020202020204" pitchFamily="34" charset="0"/>
              <a:buChar char="•"/>
            </a:pPr>
            <a:r>
              <a:rPr lang="en-US" b="0" i="0" u="none" strike="noStrike" dirty="0">
                <a:solidFill>
                  <a:srgbClr val="D1D5DB"/>
                </a:solidFill>
                <a:effectLst/>
                <a:latin typeface="Söhne"/>
              </a:rPr>
              <a:t>Tokenize the text into words</a:t>
            </a:r>
          </a:p>
          <a:p>
            <a:pPr algn="l">
              <a:buFont typeface="Arial" panose="020B0604020202020204" pitchFamily="34" charset="0"/>
              <a:buChar char="•"/>
            </a:pPr>
            <a:r>
              <a:rPr lang="en-US" b="0" i="0" u="none" strike="noStrike" dirty="0">
                <a:solidFill>
                  <a:srgbClr val="D1D5DB"/>
                </a:solidFill>
                <a:effectLst/>
                <a:latin typeface="Söhne"/>
              </a:rPr>
              <a:t>Remove stop words and lemmatize each token</a:t>
            </a:r>
          </a:p>
          <a:p>
            <a:pPr algn="l">
              <a:buFont typeface="Arial" panose="020B0604020202020204" pitchFamily="34" charset="0"/>
              <a:buChar char="•"/>
            </a:pPr>
            <a:r>
              <a:rPr lang="en-US" b="0" i="0" u="none" strike="noStrike" dirty="0">
                <a:solidFill>
                  <a:srgbClr val="D1D5DB"/>
                </a:solidFill>
                <a:effectLst/>
                <a:latin typeface="Söhne"/>
              </a:rPr>
              <a:t>Join the tokens back into a string</a:t>
            </a:r>
          </a:p>
          <a:p>
            <a:endParaRPr lang="en-US" dirty="0"/>
          </a:p>
        </p:txBody>
      </p:sp>
    </p:spTree>
    <p:extLst>
      <p:ext uri="{BB962C8B-B14F-4D97-AF65-F5344CB8AC3E}">
        <p14:creationId xmlns:p14="http://schemas.microsoft.com/office/powerpoint/2010/main" val="308659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0481-0B96-54C0-43E8-ED6AF2CAD8F7}"/>
              </a:ext>
            </a:extLst>
          </p:cNvPr>
          <p:cNvSpPr>
            <a:spLocks noGrp="1"/>
          </p:cNvSpPr>
          <p:nvPr>
            <p:ph type="title"/>
          </p:nvPr>
        </p:nvSpPr>
        <p:spPr/>
        <p:txBody>
          <a:bodyPr/>
          <a:lstStyle/>
          <a:p>
            <a:r>
              <a:rPr lang="en-US" dirty="0"/>
              <a:t>Sentimental analysis</a:t>
            </a:r>
          </a:p>
        </p:txBody>
      </p:sp>
      <p:sp>
        <p:nvSpPr>
          <p:cNvPr id="3" name="Content Placeholder 2">
            <a:extLst>
              <a:ext uri="{FF2B5EF4-FFF2-40B4-BE49-F238E27FC236}">
                <a16:creationId xmlns:a16="http://schemas.microsoft.com/office/drawing/2014/main" id="{5A725481-1E53-FCE6-CAA9-289A1F721CCB}"/>
              </a:ext>
            </a:extLst>
          </p:cNvPr>
          <p:cNvSpPr>
            <a:spLocks noGrp="1"/>
          </p:cNvSpPr>
          <p:nvPr>
            <p:ph idx="1"/>
          </p:nvPr>
        </p:nvSpPr>
        <p:spPr/>
        <p:txBody>
          <a:bodyPr/>
          <a:lstStyle/>
          <a:p>
            <a:pPr algn="l"/>
            <a:r>
              <a:rPr lang="en-US" b="0" i="0" u="none" strike="noStrike" dirty="0">
                <a:solidFill>
                  <a:srgbClr val="D1D5DB"/>
                </a:solidFill>
                <a:effectLst/>
                <a:latin typeface="Söhne"/>
              </a:rPr>
              <a:t>The second block of code defines a function </a:t>
            </a:r>
            <a:r>
              <a:rPr lang="en-US" b="0" i="0" u="none" strike="noStrike" dirty="0" err="1">
                <a:solidFill>
                  <a:srgbClr val="D1D5DB"/>
                </a:solidFill>
                <a:effectLst/>
                <a:latin typeface="Söhne"/>
              </a:rPr>
              <a:t>get_single_review</a:t>
            </a:r>
            <a:r>
              <a:rPr lang="en-US" b="0" i="0" u="none" strike="noStrike" dirty="0">
                <a:solidFill>
                  <a:srgbClr val="D1D5DB"/>
                </a:solidFill>
                <a:effectLst/>
                <a:latin typeface="Söhne"/>
              </a:rPr>
              <a:t>. This function takes in a review element as input and extracts the following data from it:</a:t>
            </a:r>
          </a:p>
          <a:p>
            <a:pPr algn="l">
              <a:buFont typeface="Arial" panose="020B0604020202020204" pitchFamily="34" charset="0"/>
              <a:buChar char="•"/>
            </a:pPr>
            <a:r>
              <a:rPr lang="en-US" b="0" i="0" u="none" strike="noStrike" dirty="0">
                <a:solidFill>
                  <a:srgbClr val="D1D5DB"/>
                </a:solidFill>
                <a:effectLst/>
                <a:latin typeface="Söhne"/>
              </a:rPr>
              <a:t>Review title</a:t>
            </a:r>
          </a:p>
          <a:p>
            <a:pPr algn="l">
              <a:buFont typeface="Arial" panose="020B0604020202020204" pitchFamily="34" charset="0"/>
              <a:buChar char="•"/>
            </a:pPr>
            <a:r>
              <a:rPr lang="en-US" b="0" i="0" u="none" strike="noStrike" dirty="0">
                <a:solidFill>
                  <a:srgbClr val="D1D5DB"/>
                </a:solidFill>
                <a:effectLst/>
                <a:latin typeface="Söhne"/>
              </a:rPr>
              <a:t>Review rating</a:t>
            </a:r>
          </a:p>
          <a:p>
            <a:pPr algn="l">
              <a:buFont typeface="Arial" panose="020B0604020202020204" pitchFamily="34" charset="0"/>
              <a:buChar char="•"/>
            </a:pPr>
            <a:r>
              <a:rPr lang="en-US" b="0" i="0" u="none" strike="noStrike" dirty="0">
                <a:solidFill>
                  <a:srgbClr val="D1D5DB"/>
                </a:solidFill>
                <a:effectLst/>
                <a:latin typeface="Söhne"/>
              </a:rPr>
              <a:t>Review description</a:t>
            </a:r>
          </a:p>
          <a:p>
            <a:pPr algn="l">
              <a:buFont typeface="Arial" panose="020B0604020202020204" pitchFamily="34" charset="0"/>
              <a:buChar char="•"/>
            </a:pPr>
            <a:r>
              <a:rPr lang="en-US" b="0" i="0" u="none" strike="noStrike" dirty="0">
                <a:solidFill>
                  <a:srgbClr val="D1D5DB"/>
                </a:solidFill>
                <a:effectLst/>
                <a:latin typeface="Söhne"/>
              </a:rPr>
              <a:t>Sentiment score</a:t>
            </a:r>
          </a:p>
          <a:p>
            <a:pPr marL="0" indent="0">
              <a:buNone/>
            </a:pPr>
            <a:br>
              <a:rPr lang="en-US" dirty="0"/>
            </a:br>
            <a:endParaRPr lang="en-US" dirty="0"/>
          </a:p>
        </p:txBody>
      </p:sp>
    </p:spTree>
    <p:extLst>
      <p:ext uri="{BB962C8B-B14F-4D97-AF65-F5344CB8AC3E}">
        <p14:creationId xmlns:p14="http://schemas.microsoft.com/office/powerpoint/2010/main" val="108643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E9C4-2620-B4F4-5D67-999A60D889D0}"/>
              </a:ext>
            </a:extLst>
          </p:cNvPr>
          <p:cNvSpPr>
            <a:spLocks noGrp="1"/>
          </p:cNvSpPr>
          <p:nvPr>
            <p:ph type="title"/>
          </p:nvPr>
        </p:nvSpPr>
        <p:spPr/>
        <p:txBody>
          <a:bodyPr/>
          <a:lstStyle/>
          <a:p>
            <a:r>
              <a:rPr lang="en-US" dirty="0"/>
              <a:t>Sentimental analysis</a:t>
            </a:r>
          </a:p>
        </p:txBody>
      </p:sp>
      <p:sp>
        <p:nvSpPr>
          <p:cNvPr id="3" name="Content Placeholder 2">
            <a:extLst>
              <a:ext uri="{FF2B5EF4-FFF2-40B4-BE49-F238E27FC236}">
                <a16:creationId xmlns:a16="http://schemas.microsoft.com/office/drawing/2014/main" id="{0AEA597E-0C56-4107-9419-1AA93DC7F766}"/>
              </a:ext>
            </a:extLst>
          </p:cNvPr>
          <p:cNvSpPr>
            <a:spLocks noGrp="1"/>
          </p:cNvSpPr>
          <p:nvPr>
            <p:ph idx="1"/>
          </p:nvPr>
        </p:nvSpPr>
        <p:spPr/>
        <p:txBody>
          <a:bodyPr/>
          <a:lstStyle/>
          <a:p>
            <a:pPr algn="l"/>
            <a:r>
              <a:rPr lang="en-US" b="0" i="0" u="none" strike="noStrike" dirty="0">
                <a:solidFill>
                  <a:srgbClr val="D1D5DB"/>
                </a:solidFill>
                <a:effectLst/>
                <a:latin typeface="Söhne"/>
              </a:rPr>
              <a:t>To extract the data, the function uses </a:t>
            </a:r>
            <a:r>
              <a:rPr lang="en-US" b="0" i="0" u="none" strike="noStrike" dirty="0" err="1">
                <a:solidFill>
                  <a:srgbClr val="D1D5DB"/>
                </a:solidFill>
                <a:effectLst/>
                <a:latin typeface="Söhne"/>
              </a:rPr>
              <a:t>BeautifulSoup</a:t>
            </a:r>
            <a:r>
              <a:rPr lang="en-US" b="0" i="0" u="none" strike="noStrike" dirty="0">
                <a:solidFill>
                  <a:srgbClr val="D1D5DB"/>
                </a:solidFill>
                <a:effectLst/>
                <a:latin typeface="Söhne"/>
              </a:rPr>
              <a:t> to parse the review element and then applies regular expressions to clean the review description. It then uses the </a:t>
            </a:r>
            <a:r>
              <a:rPr lang="en-US" b="0" i="0" u="none" strike="noStrike" dirty="0" err="1">
                <a:solidFill>
                  <a:srgbClr val="D1D5DB"/>
                </a:solidFill>
                <a:effectLst/>
                <a:latin typeface="Söhne"/>
              </a:rPr>
              <a:t>TextBlob</a:t>
            </a:r>
            <a:r>
              <a:rPr lang="en-US" b="0" i="0" u="none" strike="noStrike" dirty="0">
                <a:solidFill>
                  <a:srgbClr val="D1D5DB"/>
                </a:solidFill>
                <a:effectLst/>
                <a:latin typeface="Söhne"/>
              </a:rPr>
              <a:t> library to calculate the sentiment score, which is a value between -1 and 1 representing the positivity or negativity of the text. Finally, the function assigns a sentiment label of "positive", "negative", or "neutral" based on the sentiment score.</a:t>
            </a:r>
          </a:p>
          <a:p>
            <a:pPr algn="l"/>
            <a:r>
              <a:rPr lang="en-US" b="0" i="0" u="none" strike="noStrike" dirty="0">
                <a:solidFill>
                  <a:srgbClr val="D1D5DB"/>
                </a:solidFill>
                <a:effectLst/>
                <a:latin typeface="Söhne"/>
              </a:rPr>
              <a:t>The third block of code defines a function </a:t>
            </a:r>
            <a:r>
              <a:rPr lang="en-US" b="0" i="0" u="none" strike="noStrike" dirty="0" err="1">
                <a:solidFill>
                  <a:srgbClr val="D1D5DB"/>
                </a:solidFill>
                <a:effectLst/>
                <a:latin typeface="Söhne"/>
              </a:rPr>
              <a:t>get_product_reviews</a:t>
            </a:r>
            <a:r>
              <a:rPr lang="en-US" b="0" i="0" u="none" strike="noStrike" dirty="0">
                <a:solidFill>
                  <a:srgbClr val="D1D5DB"/>
                </a:solidFill>
                <a:effectLst/>
                <a:latin typeface="Söhne"/>
              </a:rPr>
              <a:t> that takes in a product URL as input, collects all the reviews for that product, and returns a list of dictionaries containing the review data. The function uses </a:t>
            </a:r>
            <a:r>
              <a:rPr lang="en-US" b="0" i="0" u="none" strike="noStrike" dirty="0" err="1">
                <a:solidFill>
                  <a:srgbClr val="D1D5DB"/>
                </a:solidFill>
                <a:effectLst/>
                <a:latin typeface="Söhne"/>
              </a:rPr>
              <a:t>BeautifulSoup</a:t>
            </a:r>
            <a:r>
              <a:rPr lang="en-US" b="0" i="0" u="none" strike="noStrike" dirty="0">
                <a:solidFill>
                  <a:srgbClr val="D1D5DB"/>
                </a:solidFill>
                <a:effectLst/>
                <a:latin typeface="Söhne"/>
              </a:rPr>
              <a:t> to parse the product page, finds all the review elements, and then calls the </a:t>
            </a:r>
            <a:r>
              <a:rPr lang="en-US" b="0" i="0" u="none" strike="noStrike" dirty="0" err="1">
                <a:solidFill>
                  <a:srgbClr val="D1D5DB"/>
                </a:solidFill>
                <a:effectLst/>
                <a:latin typeface="Söhne"/>
              </a:rPr>
              <a:t>get_single_review</a:t>
            </a:r>
            <a:r>
              <a:rPr lang="en-US" b="0" i="0" u="none" strike="noStrike" dirty="0">
                <a:solidFill>
                  <a:srgbClr val="D1D5DB"/>
                </a:solidFill>
                <a:effectLst/>
                <a:latin typeface="Söhne"/>
              </a:rPr>
              <a:t> function for each review element to extract the review data.</a:t>
            </a:r>
          </a:p>
          <a:p>
            <a:endParaRPr lang="en-US" dirty="0"/>
          </a:p>
        </p:txBody>
      </p:sp>
    </p:spTree>
    <p:extLst>
      <p:ext uri="{BB962C8B-B14F-4D97-AF65-F5344CB8AC3E}">
        <p14:creationId xmlns:p14="http://schemas.microsoft.com/office/powerpoint/2010/main" val="19330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9CC2-7791-5C22-271B-7A8A68BA3C76}"/>
              </a:ext>
            </a:extLst>
          </p:cNvPr>
          <p:cNvSpPr>
            <a:spLocks noGrp="1"/>
          </p:cNvSpPr>
          <p:nvPr>
            <p:ph type="title"/>
          </p:nvPr>
        </p:nvSpPr>
        <p:spPr/>
        <p:txBody>
          <a:bodyPr/>
          <a:lstStyle/>
          <a:p>
            <a:r>
              <a:rPr lang="en-US" dirty="0"/>
              <a:t>Sentimental analysis</a:t>
            </a:r>
          </a:p>
        </p:txBody>
      </p:sp>
      <p:sp>
        <p:nvSpPr>
          <p:cNvPr id="3" name="Content Placeholder 2">
            <a:extLst>
              <a:ext uri="{FF2B5EF4-FFF2-40B4-BE49-F238E27FC236}">
                <a16:creationId xmlns:a16="http://schemas.microsoft.com/office/drawing/2014/main" id="{468457CA-63D3-6175-303C-2DC4F579C6BB}"/>
              </a:ext>
            </a:extLst>
          </p:cNvPr>
          <p:cNvSpPr>
            <a:spLocks noGrp="1"/>
          </p:cNvSpPr>
          <p:nvPr>
            <p:ph idx="1"/>
          </p:nvPr>
        </p:nvSpPr>
        <p:spPr/>
        <p:txBody>
          <a:bodyPr/>
          <a:lstStyle/>
          <a:p>
            <a:pPr algn="l"/>
            <a:r>
              <a:rPr lang="en-US" b="0" i="0" u="none" strike="noStrike" dirty="0">
                <a:solidFill>
                  <a:srgbClr val="D1D5DB"/>
                </a:solidFill>
                <a:effectLst/>
                <a:latin typeface="Söhne"/>
              </a:rPr>
              <a:t>The fourth block of code defines a function </a:t>
            </a:r>
            <a:r>
              <a:rPr lang="en-US" b="0" i="0" u="none" strike="noStrike" dirty="0" err="1">
                <a:solidFill>
                  <a:srgbClr val="D1D5DB"/>
                </a:solidFill>
                <a:effectLst/>
                <a:latin typeface="Söhne"/>
              </a:rPr>
              <a:t>generate_single_product_review_csv</a:t>
            </a:r>
            <a:r>
              <a:rPr lang="en-US" b="0" i="0" u="none" strike="noStrike" dirty="0">
                <a:solidFill>
                  <a:srgbClr val="D1D5DB"/>
                </a:solidFill>
                <a:effectLst/>
                <a:latin typeface="Söhne"/>
              </a:rPr>
              <a:t> that takes in the review data for a single product and saves it as a CSV file. The function uses pandas to create a </a:t>
            </a:r>
            <a:r>
              <a:rPr lang="en-US" b="0" i="0" u="none" strike="noStrike" dirty="0" err="1">
                <a:solidFill>
                  <a:srgbClr val="D1D5DB"/>
                </a:solidFill>
                <a:effectLst/>
                <a:latin typeface="Söhne"/>
              </a:rPr>
              <a:t>dataframe</a:t>
            </a:r>
            <a:r>
              <a:rPr lang="en-US" b="0" i="0" u="none" strike="noStrike" dirty="0">
                <a:solidFill>
                  <a:srgbClr val="D1D5DB"/>
                </a:solidFill>
                <a:effectLst/>
                <a:latin typeface="Söhne"/>
              </a:rPr>
              <a:t> from the review data and then saves the </a:t>
            </a:r>
            <a:r>
              <a:rPr lang="en-US" b="0" i="0" u="none" strike="noStrike" dirty="0" err="1">
                <a:solidFill>
                  <a:srgbClr val="D1D5DB"/>
                </a:solidFill>
                <a:effectLst/>
                <a:latin typeface="Söhne"/>
              </a:rPr>
              <a:t>dataframe</a:t>
            </a:r>
            <a:r>
              <a:rPr lang="en-US" b="0" i="0" u="none" strike="noStrike" dirty="0">
                <a:solidFill>
                  <a:srgbClr val="D1D5DB"/>
                </a:solidFill>
                <a:effectLst/>
                <a:latin typeface="Söhne"/>
              </a:rPr>
              <a:t> as a CSV file.</a:t>
            </a:r>
          </a:p>
          <a:p>
            <a:pPr algn="l"/>
            <a:r>
              <a:rPr lang="en-US" b="0" i="0" u="none" strike="noStrike" dirty="0">
                <a:solidFill>
                  <a:srgbClr val="D1D5DB"/>
                </a:solidFill>
                <a:effectLst/>
                <a:latin typeface="Söhne"/>
              </a:rPr>
              <a:t>The fifth block of code collects all the CSV files in the current directory, reads them into pandas </a:t>
            </a:r>
            <a:r>
              <a:rPr lang="en-US" b="0" i="0" u="none" strike="noStrike" dirty="0" err="1">
                <a:solidFill>
                  <a:srgbClr val="D1D5DB"/>
                </a:solidFill>
                <a:effectLst/>
                <a:latin typeface="Söhne"/>
              </a:rPr>
              <a:t>dataframes</a:t>
            </a:r>
            <a:r>
              <a:rPr lang="en-US" b="0" i="0" u="none" strike="noStrike" dirty="0">
                <a:solidFill>
                  <a:srgbClr val="D1D5DB"/>
                </a:solidFill>
                <a:effectLst/>
                <a:latin typeface="Söhne"/>
              </a:rPr>
              <a:t>, and concatenates them into a single </a:t>
            </a:r>
            <a:r>
              <a:rPr lang="en-US" b="0" i="0" u="none" strike="noStrike" dirty="0" err="1">
                <a:solidFill>
                  <a:srgbClr val="D1D5DB"/>
                </a:solidFill>
                <a:effectLst/>
                <a:latin typeface="Söhne"/>
              </a:rPr>
              <a:t>dataframe</a:t>
            </a:r>
            <a:r>
              <a:rPr lang="en-US" b="0" i="0" u="none" strike="noStrike" dirty="0">
                <a:solidFill>
                  <a:srgbClr val="D1D5DB"/>
                </a:solidFill>
                <a:effectLst/>
                <a:latin typeface="Söhne"/>
              </a:rPr>
              <a:t> </a:t>
            </a:r>
            <a:r>
              <a:rPr lang="en-US" b="0" i="0" u="none" strike="noStrike" dirty="0" err="1">
                <a:solidFill>
                  <a:srgbClr val="D1D5DB"/>
                </a:solidFill>
                <a:effectLst/>
                <a:latin typeface="Söhne"/>
              </a:rPr>
              <a:t>final_df</a:t>
            </a:r>
            <a:r>
              <a:rPr lang="en-US" b="0" i="0" u="none" strike="noStrike" dirty="0">
                <a:solidFill>
                  <a:srgbClr val="D1D5DB"/>
                </a:solidFill>
                <a:effectLst/>
                <a:latin typeface="Söhne"/>
              </a:rPr>
              <a:t>.</a:t>
            </a:r>
          </a:p>
          <a:p>
            <a:pPr algn="l"/>
            <a:r>
              <a:rPr lang="en-US" b="0" i="0" u="none" strike="noStrike" dirty="0">
                <a:solidFill>
                  <a:srgbClr val="D1D5DB"/>
                </a:solidFill>
                <a:effectLst/>
                <a:latin typeface="Söhne"/>
              </a:rPr>
              <a:t>Finally, the last block of code applies the </a:t>
            </a:r>
            <a:r>
              <a:rPr lang="en-US" b="0" i="0" u="none" strike="noStrike" dirty="0" err="1">
                <a:solidFill>
                  <a:srgbClr val="D1D5DB"/>
                </a:solidFill>
                <a:effectLst/>
                <a:latin typeface="Söhne"/>
              </a:rPr>
              <a:t>text_preprocessor</a:t>
            </a:r>
            <a:r>
              <a:rPr lang="en-US" b="0" i="0" u="none" strike="noStrike" dirty="0">
                <a:solidFill>
                  <a:srgbClr val="D1D5DB"/>
                </a:solidFill>
                <a:effectLst/>
                <a:latin typeface="Söhne"/>
              </a:rPr>
              <a:t> function to the review description column of the </a:t>
            </a:r>
            <a:r>
              <a:rPr lang="en-US" b="0" i="0" u="none" strike="noStrike" dirty="0" err="1">
                <a:solidFill>
                  <a:srgbClr val="D1D5DB"/>
                </a:solidFill>
                <a:effectLst/>
                <a:latin typeface="Söhne"/>
              </a:rPr>
              <a:t>final_df</a:t>
            </a:r>
            <a:r>
              <a:rPr lang="en-US" b="0" i="0" u="none" strike="noStrike" dirty="0">
                <a:solidFill>
                  <a:srgbClr val="D1D5DB"/>
                </a:solidFill>
                <a:effectLst/>
                <a:latin typeface="Söhne"/>
              </a:rPr>
              <a:t> </a:t>
            </a:r>
            <a:r>
              <a:rPr lang="en-US" b="0" i="0" u="none" strike="noStrike" dirty="0" err="1">
                <a:solidFill>
                  <a:srgbClr val="D1D5DB"/>
                </a:solidFill>
                <a:effectLst/>
                <a:latin typeface="Söhne"/>
              </a:rPr>
              <a:t>dataframe</a:t>
            </a:r>
            <a:r>
              <a:rPr lang="en-US" b="0" i="0" u="none" strike="noStrike" dirty="0">
                <a:solidFill>
                  <a:srgbClr val="D1D5DB"/>
                </a:solidFill>
                <a:effectLst/>
                <a:latin typeface="Söhne"/>
              </a:rPr>
              <a:t>, calculates the sentiment score and label for each review, and saves the updated </a:t>
            </a:r>
            <a:r>
              <a:rPr lang="en-US" b="0" i="0" u="none" strike="noStrike" dirty="0" err="1">
                <a:solidFill>
                  <a:srgbClr val="D1D5DB"/>
                </a:solidFill>
                <a:effectLst/>
                <a:latin typeface="Söhne"/>
              </a:rPr>
              <a:t>dataframe</a:t>
            </a:r>
            <a:r>
              <a:rPr lang="en-US" b="0" i="0" u="none" strike="noStrike" dirty="0">
                <a:solidFill>
                  <a:srgbClr val="D1D5DB"/>
                </a:solidFill>
                <a:effectLst/>
                <a:latin typeface="Söhne"/>
              </a:rPr>
              <a:t> as a CSV file. This performs the sentimental analysis on the product reviews.</a:t>
            </a:r>
          </a:p>
          <a:p>
            <a:endParaRPr lang="en-US" dirty="0"/>
          </a:p>
        </p:txBody>
      </p:sp>
    </p:spTree>
    <p:extLst>
      <p:ext uri="{BB962C8B-B14F-4D97-AF65-F5344CB8AC3E}">
        <p14:creationId xmlns:p14="http://schemas.microsoft.com/office/powerpoint/2010/main" val="2756786325"/>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652</TotalTime>
  <Words>1804</Words>
  <Application>Microsoft Macintosh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Roboto</vt:lpstr>
      <vt:lpstr>Söhne</vt:lpstr>
      <vt:lpstr>Times New Roman</vt:lpstr>
      <vt:lpstr>Trade Gothic Next Cond</vt:lpstr>
      <vt:lpstr>Trade Gothic Next Light</vt:lpstr>
      <vt:lpstr>PortalVTI</vt:lpstr>
      <vt:lpstr>Analysis of Health Wearables using Amazon Reviews   </vt:lpstr>
      <vt:lpstr>BACKGROUND:</vt:lpstr>
      <vt:lpstr>OBJECTIVES </vt:lpstr>
      <vt:lpstr>DATA COLLECTION</vt:lpstr>
      <vt:lpstr>Web scraping</vt:lpstr>
      <vt:lpstr>SENTIMENTAL ANALYSIS</vt:lpstr>
      <vt:lpstr>Sentimental analysis</vt:lpstr>
      <vt:lpstr>Sentimental analysis</vt:lpstr>
      <vt:lpstr>Sentimental analysis</vt:lpstr>
      <vt:lpstr>DATA VISUALIZATION</vt:lpstr>
      <vt:lpstr>Pie chart of review sentiment</vt:lpstr>
      <vt:lpstr>Box plot of review ratings</vt:lpstr>
      <vt:lpstr>Scatter plot of review rating vs. sentimental score</vt:lpstr>
      <vt:lpstr>Stacked bar chart of review ratings and sentiment</vt:lpstr>
      <vt:lpstr>WORD CLOUD</vt:lpstr>
      <vt:lpstr>DATA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Health Wearables using Amazon Reviews   </dc:title>
  <dc:creator>supriya chandramohan</dc:creator>
  <cp:lastModifiedBy>supriya chandramohan</cp:lastModifiedBy>
  <cp:revision>7</cp:revision>
  <dcterms:created xsi:type="dcterms:W3CDTF">2023-04-25T13:40:03Z</dcterms:created>
  <dcterms:modified xsi:type="dcterms:W3CDTF">2023-04-26T00:32:58Z</dcterms:modified>
</cp:coreProperties>
</file>