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634110"/>
            <a:ext cx="362394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rgbClr val="5FCAE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5FCAE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5FCAE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5FCAE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26452" y="1524"/>
            <a:ext cx="4763770" cy="6858634"/>
          </a:xfrm>
          <a:custGeom>
            <a:avLst/>
            <a:gdLst/>
            <a:ahLst/>
            <a:cxnLst/>
            <a:rect l="l" t="t" r="r" b="b"/>
            <a:pathLst>
              <a:path w="4763770" h="6858634">
                <a:moveTo>
                  <a:pt x="1944624" y="0"/>
                </a:moveTo>
                <a:lnTo>
                  <a:pt x="3163824" y="6857999"/>
                </a:lnTo>
              </a:path>
              <a:path w="4763770" h="6858634">
                <a:moveTo>
                  <a:pt x="4763516" y="3681983"/>
                </a:moveTo>
                <a:lnTo>
                  <a:pt x="0" y="6858570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0577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4" y="0"/>
                </a:moveTo>
                <a:lnTo>
                  <a:pt x="2043498" y="0"/>
                </a:lnTo>
                <a:lnTo>
                  <a:pt x="0" y="6857996"/>
                </a:lnTo>
                <a:lnTo>
                  <a:pt x="3008374" y="6857996"/>
                </a:lnTo>
                <a:lnTo>
                  <a:pt x="3008374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5858" y="0"/>
            <a:ext cx="2586355" cy="6858000"/>
          </a:xfrm>
          <a:custGeom>
            <a:avLst/>
            <a:gdLst/>
            <a:ahLst/>
            <a:cxnLst/>
            <a:rect l="l" t="t" r="r" b="b"/>
            <a:pathLst>
              <a:path w="2586354" h="6858000">
                <a:moveTo>
                  <a:pt x="2586141" y="0"/>
                </a:moveTo>
                <a:lnTo>
                  <a:pt x="0" y="0"/>
                </a:lnTo>
                <a:lnTo>
                  <a:pt x="1207429" y="6857996"/>
                </a:lnTo>
                <a:lnTo>
                  <a:pt x="2586141" y="6857996"/>
                </a:lnTo>
                <a:lnTo>
                  <a:pt x="2586141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9312" y="0"/>
            <a:ext cx="2849880" cy="6858000"/>
          </a:xfrm>
          <a:custGeom>
            <a:avLst/>
            <a:gdLst/>
            <a:ahLst/>
            <a:cxnLst/>
            <a:rect l="l" t="t" r="r" b="b"/>
            <a:pathLst>
              <a:path w="2849879" h="6858000">
                <a:moveTo>
                  <a:pt x="2849639" y="0"/>
                </a:moveTo>
                <a:lnTo>
                  <a:pt x="0" y="0"/>
                </a:lnTo>
                <a:lnTo>
                  <a:pt x="2466225" y="6857996"/>
                </a:lnTo>
                <a:lnTo>
                  <a:pt x="2849639" y="6857996"/>
                </a:lnTo>
                <a:lnTo>
                  <a:pt x="284963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9649" y="0"/>
            <a:ext cx="1289685" cy="6858000"/>
          </a:xfrm>
          <a:custGeom>
            <a:avLst/>
            <a:gdLst/>
            <a:ahLst/>
            <a:cxnLst/>
            <a:rect l="l" t="t" r="r" b="b"/>
            <a:pathLst>
              <a:path w="1289684" h="6858000">
                <a:moveTo>
                  <a:pt x="1289303" y="0"/>
                </a:moveTo>
                <a:lnTo>
                  <a:pt x="1017690" y="0"/>
                </a:lnTo>
                <a:lnTo>
                  <a:pt x="0" y="6857996"/>
                </a:lnTo>
                <a:lnTo>
                  <a:pt x="1289303" y="6857996"/>
                </a:lnTo>
                <a:lnTo>
                  <a:pt x="1289303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885" y="276555"/>
            <a:ext cx="11076228" cy="1291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rgbClr val="5FCAE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399413"/>
            <a:ext cx="8448040" cy="3867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1725" y="1981"/>
            <a:ext cx="629920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3200" spc="-114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dirty="0" sz="3200" spc="-18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dirty="0" sz="3200" spc="-8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3200" spc="-8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89846" y="6127800"/>
            <a:ext cx="99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55091" y="1627708"/>
            <a:ext cx="9138285" cy="2464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181860">
              <a:lnSpc>
                <a:spcPct val="100000"/>
              </a:lnSpc>
              <a:spcBef>
                <a:spcPts val="95"/>
              </a:spcBef>
            </a:pPr>
            <a:r>
              <a:rPr dirty="0" sz="3200">
                <a:latin typeface="Arial MT"/>
                <a:cs typeface="Arial MT"/>
              </a:rPr>
              <a:t>STUDENT</a:t>
            </a:r>
            <a:r>
              <a:rPr dirty="0" sz="3200" spc="60">
                <a:latin typeface="Arial MT"/>
                <a:cs typeface="Arial MT"/>
              </a:rPr>
              <a:t> </a:t>
            </a:r>
            <a:r>
              <a:rPr dirty="0" sz="3200" spc="50">
                <a:latin typeface="Arial MT"/>
                <a:cs typeface="Arial MT"/>
              </a:rPr>
              <a:t>NAME:</a:t>
            </a:r>
            <a:r>
              <a:rPr dirty="0" sz="3200" spc="10">
                <a:latin typeface="Arial MT"/>
                <a:cs typeface="Arial MT"/>
              </a:rPr>
              <a:t> </a:t>
            </a:r>
            <a:r>
              <a:rPr dirty="0" sz="3200" spc="165">
                <a:latin typeface="Arial MT"/>
                <a:cs typeface="Arial MT"/>
              </a:rPr>
              <a:t>Krishna</a:t>
            </a:r>
            <a:r>
              <a:rPr dirty="0" sz="3200" spc="35">
                <a:latin typeface="Arial MT"/>
                <a:cs typeface="Arial MT"/>
              </a:rPr>
              <a:t> </a:t>
            </a:r>
            <a:r>
              <a:rPr dirty="0" sz="3200" spc="120">
                <a:latin typeface="Arial MT"/>
                <a:cs typeface="Arial MT"/>
              </a:rPr>
              <a:t>shivani</a:t>
            </a:r>
            <a:r>
              <a:rPr dirty="0" sz="3200" spc="60">
                <a:latin typeface="Arial MT"/>
                <a:cs typeface="Arial MT"/>
              </a:rPr>
              <a:t> </a:t>
            </a:r>
            <a:r>
              <a:rPr dirty="0" sz="3200" spc="-50">
                <a:latin typeface="Arial MT"/>
                <a:cs typeface="Arial MT"/>
              </a:rPr>
              <a:t>R </a:t>
            </a:r>
            <a:r>
              <a:rPr dirty="0" sz="3200">
                <a:latin typeface="Arial MT"/>
                <a:cs typeface="Arial MT"/>
              </a:rPr>
              <a:t>REGISTER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 spc="75">
                <a:latin typeface="Arial MT"/>
                <a:cs typeface="Arial MT"/>
              </a:rPr>
              <a:t>NO: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90">
                <a:latin typeface="Arial MT"/>
                <a:cs typeface="Arial MT"/>
              </a:rPr>
              <a:t>312209688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110">
                <a:latin typeface="Arial MT"/>
                <a:cs typeface="Arial MT"/>
              </a:rPr>
              <a:t>NAAN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MUDHALVAN</a:t>
            </a:r>
            <a:r>
              <a:rPr dirty="0" sz="3200" spc="85">
                <a:latin typeface="Arial MT"/>
                <a:cs typeface="Arial MT"/>
              </a:rPr>
              <a:t> </a:t>
            </a:r>
            <a:r>
              <a:rPr dirty="0" sz="3200" spc="90">
                <a:latin typeface="Arial MT"/>
                <a:cs typeface="Arial MT"/>
              </a:rPr>
              <a:t>ID: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 spc="100">
                <a:latin typeface="Arial MT"/>
                <a:cs typeface="Arial MT"/>
              </a:rPr>
              <a:t>asunm1353312209688</a:t>
            </a:r>
            <a:endParaRPr sz="3200">
              <a:latin typeface="Arial MT"/>
              <a:cs typeface="Arial MT"/>
            </a:endParaRPr>
          </a:p>
          <a:p>
            <a:pPr marL="12700" marR="161925">
              <a:lnSpc>
                <a:spcPct val="100000"/>
              </a:lnSpc>
            </a:pPr>
            <a:r>
              <a:rPr dirty="0" sz="3200" spc="-10">
                <a:latin typeface="Arial MT"/>
                <a:cs typeface="Arial MT"/>
              </a:rPr>
              <a:t>DEPARTMENT:</a:t>
            </a:r>
            <a:r>
              <a:rPr dirty="0" sz="3200" spc="-55">
                <a:latin typeface="Arial MT"/>
                <a:cs typeface="Arial MT"/>
              </a:rPr>
              <a:t> </a:t>
            </a:r>
            <a:r>
              <a:rPr dirty="0" sz="3200" spc="140">
                <a:latin typeface="Arial MT"/>
                <a:cs typeface="Arial MT"/>
              </a:rPr>
              <a:t>B.com</a:t>
            </a:r>
            <a:r>
              <a:rPr dirty="0" sz="3200" spc="-105">
                <a:latin typeface="Arial MT"/>
                <a:cs typeface="Arial MT"/>
              </a:rPr>
              <a:t> </a:t>
            </a:r>
            <a:r>
              <a:rPr dirty="0" sz="3200" spc="140">
                <a:latin typeface="Arial MT"/>
                <a:cs typeface="Arial MT"/>
              </a:rPr>
              <a:t>Marketing</a:t>
            </a:r>
            <a:r>
              <a:rPr dirty="0" sz="3200" spc="-70">
                <a:latin typeface="Arial MT"/>
                <a:cs typeface="Arial MT"/>
              </a:rPr>
              <a:t> </a:t>
            </a:r>
            <a:r>
              <a:rPr dirty="0" sz="3200" spc="114">
                <a:latin typeface="Arial MT"/>
                <a:cs typeface="Arial MT"/>
              </a:rPr>
              <a:t>Management </a:t>
            </a:r>
            <a:r>
              <a:rPr dirty="0" sz="3200">
                <a:latin typeface="Arial MT"/>
                <a:cs typeface="Arial MT"/>
              </a:rPr>
              <a:t>COLLEGE:</a:t>
            </a:r>
            <a:r>
              <a:rPr dirty="0" sz="3200" spc="95">
                <a:latin typeface="Arial MT"/>
                <a:cs typeface="Arial MT"/>
              </a:rPr>
              <a:t> </a:t>
            </a:r>
            <a:r>
              <a:rPr dirty="0" sz="3200" spc="130">
                <a:latin typeface="Arial MT"/>
                <a:cs typeface="Arial MT"/>
              </a:rPr>
              <a:t>Anna</a:t>
            </a:r>
            <a:r>
              <a:rPr dirty="0" sz="3200" spc="25">
                <a:latin typeface="Arial MT"/>
                <a:cs typeface="Arial MT"/>
              </a:rPr>
              <a:t> </a:t>
            </a:r>
            <a:r>
              <a:rPr dirty="0" sz="3200" spc="165">
                <a:latin typeface="Arial MT"/>
                <a:cs typeface="Arial MT"/>
              </a:rPr>
              <a:t>Adarsh</a:t>
            </a:r>
            <a:r>
              <a:rPr dirty="0" sz="3200" spc="15">
                <a:latin typeface="Arial MT"/>
                <a:cs typeface="Arial MT"/>
              </a:rPr>
              <a:t> </a:t>
            </a:r>
            <a:r>
              <a:rPr dirty="0" sz="3200" spc="110">
                <a:latin typeface="Arial MT"/>
                <a:cs typeface="Arial MT"/>
              </a:rPr>
              <a:t>College</a:t>
            </a:r>
            <a:r>
              <a:rPr dirty="0" sz="3200" spc="25">
                <a:latin typeface="Arial MT"/>
                <a:cs typeface="Arial MT"/>
              </a:rPr>
              <a:t> </a:t>
            </a:r>
            <a:r>
              <a:rPr dirty="0" sz="3200" spc="195">
                <a:latin typeface="Arial MT"/>
                <a:cs typeface="Arial MT"/>
              </a:rPr>
              <a:t>for</a:t>
            </a:r>
            <a:r>
              <a:rPr dirty="0" sz="3200" spc="10">
                <a:latin typeface="Arial MT"/>
                <a:cs typeface="Arial MT"/>
              </a:rPr>
              <a:t> </a:t>
            </a:r>
            <a:r>
              <a:rPr dirty="0" sz="3200" spc="80">
                <a:latin typeface="Arial MT"/>
                <a:cs typeface="Arial MT"/>
              </a:rPr>
              <a:t>Women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306936" y="6464604"/>
            <a:ext cx="1720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9546" y="276555"/>
            <a:ext cx="3694429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 b="0">
                <a:solidFill>
                  <a:srgbClr val="9FDFF5"/>
                </a:solidFill>
                <a:latin typeface="Segoe UI Black"/>
                <a:cs typeface="Segoe UI Black"/>
              </a:rPr>
              <a:t>MODELLING</a:t>
            </a:r>
            <a:endParaRPr sz="4800">
              <a:latin typeface="Segoe UI Black"/>
              <a:cs typeface="Segoe UI Black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058400" y="5242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6870" algn="l"/>
              </a:tabLst>
            </a:pPr>
            <a:r>
              <a:rPr dirty="0" spc="-95"/>
              <a:t>DATA</a:t>
            </a:r>
            <a:r>
              <a:rPr dirty="0" spc="-120"/>
              <a:t> </a:t>
            </a:r>
            <a:r>
              <a:rPr dirty="0"/>
              <a:t>COLLECTION:</a:t>
            </a:r>
            <a:r>
              <a:rPr dirty="0" spc="-105"/>
              <a:t> </a:t>
            </a:r>
            <a:r>
              <a:rPr dirty="0"/>
              <a:t>OUR</a:t>
            </a:r>
            <a:r>
              <a:rPr dirty="0" spc="-55"/>
              <a:t> </a:t>
            </a:r>
            <a:r>
              <a:rPr dirty="0" spc="-95"/>
              <a:t>DATA</a:t>
            </a:r>
            <a:r>
              <a:rPr dirty="0" spc="-120"/>
              <a:t> </a:t>
            </a:r>
            <a:r>
              <a:rPr dirty="0"/>
              <a:t>IS</a:t>
            </a:r>
            <a:r>
              <a:rPr dirty="0" spc="-35"/>
              <a:t> </a:t>
            </a:r>
            <a:r>
              <a:rPr dirty="0"/>
              <a:t>COLLECTED</a:t>
            </a:r>
            <a:r>
              <a:rPr dirty="0" spc="-65"/>
              <a:t> </a:t>
            </a:r>
            <a:r>
              <a:rPr dirty="0"/>
              <a:t>FROM</a:t>
            </a:r>
            <a:r>
              <a:rPr dirty="0" spc="-20"/>
              <a:t> </a:t>
            </a:r>
            <a:r>
              <a:rPr dirty="0"/>
              <a:t>“KAGGLE”</a:t>
            </a:r>
            <a:r>
              <a:rPr dirty="0" spc="-25"/>
              <a:t> </a:t>
            </a:r>
            <a:r>
              <a:rPr dirty="0"/>
              <a:t>UNDER</a:t>
            </a:r>
            <a:r>
              <a:rPr dirty="0" spc="-80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 spc="-10"/>
              <a:t>TITLE </a:t>
            </a:r>
            <a:r>
              <a:rPr dirty="0"/>
              <a:t>EMPLOYMENT</a:t>
            </a:r>
            <a:r>
              <a:rPr dirty="0" spc="-80"/>
              <a:t> </a:t>
            </a:r>
            <a:r>
              <a:rPr dirty="0" spc="-95"/>
              <a:t>DATA</a:t>
            </a:r>
            <a:r>
              <a:rPr dirty="0" spc="-120"/>
              <a:t> </a:t>
            </a:r>
            <a:r>
              <a:rPr dirty="0"/>
              <a:t>SET</a:t>
            </a:r>
            <a:r>
              <a:rPr dirty="0" spc="-45"/>
              <a:t> </a:t>
            </a:r>
            <a:r>
              <a:rPr dirty="0" spc="-50"/>
              <a:t>.</a:t>
            </a:r>
          </a:p>
          <a:p>
            <a:pPr>
              <a:lnSpc>
                <a:spcPct val="100000"/>
              </a:lnSpc>
              <a:spcBef>
                <a:spcPts val="70"/>
              </a:spcBef>
              <a:buFont typeface="Trebuchet MS"/>
              <a:buAutoNum type="arabicPeriod"/>
            </a:pPr>
          </a:p>
          <a:p>
            <a:pPr marL="285115" indent="-272415">
              <a:lnSpc>
                <a:spcPct val="100000"/>
              </a:lnSpc>
              <a:buAutoNum type="arabicPeriod"/>
              <a:tabLst>
                <a:tab pos="285115" algn="l"/>
              </a:tabLst>
            </a:pPr>
            <a:r>
              <a:rPr dirty="0" spc="-100"/>
              <a:t>DATA</a:t>
            </a:r>
            <a:r>
              <a:rPr dirty="0" spc="-140"/>
              <a:t> </a:t>
            </a:r>
            <a:r>
              <a:rPr dirty="0"/>
              <a:t>CLEANING:</a:t>
            </a:r>
            <a:r>
              <a:rPr dirty="0" spc="-35"/>
              <a:t> </a:t>
            </a:r>
            <a:r>
              <a:rPr dirty="0"/>
              <a:t>FROM</a:t>
            </a:r>
            <a:r>
              <a:rPr dirty="0" spc="-35"/>
              <a:t> </a:t>
            </a:r>
            <a:r>
              <a:rPr dirty="0"/>
              <a:t>26</a:t>
            </a:r>
            <a:r>
              <a:rPr dirty="0" spc="5"/>
              <a:t> </a:t>
            </a:r>
            <a:r>
              <a:rPr dirty="0" spc="-10"/>
              <a:t>CHARACTERISTICS-</a:t>
            </a:r>
            <a:r>
              <a:rPr dirty="0" spc="-65"/>
              <a:t> </a:t>
            </a:r>
            <a:r>
              <a:rPr dirty="0"/>
              <a:t>SELECTED</a:t>
            </a:r>
            <a:r>
              <a:rPr dirty="0" spc="-30"/>
              <a:t> </a:t>
            </a:r>
            <a:r>
              <a:rPr dirty="0"/>
              <a:t>12</a:t>
            </a:r>
            <a:r>
              <a:rPr dirty="0" spc="10"/>
              <a:t> </a:t>
            </a:r>
            <a:r>
              <a:rPr dirty="0" spc="-10"/>
              <a:t>FEATURES</a:t>
            </a:r>
          </a:p>
          <a:p>
            <a:pPr lvl="1" marL="356870" indent="-344170">
              <a:lnSpc>
                <a:spcPct val="100000"/>
              </a:lnSpc>
              <a:buAutoNum type="alphaLcParenR"/>
              <a:tabLst>
                <a:tab pos="356870" algn="l"/>
              </a:tabLst>
            </a:pPr>
            <a:r>
              <a:rPr dirty="0" sz="1800">
                <a:latin typeface="Trebuchet MS"/>
                <a:cs typeface="Trebuchet MS"/>
              </a:rPr>
              <a:t>EMPLOYMENT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NAME</a:t>
            </a:r>
            <a:endParaRPr sz="1800">
              <a:latin typeface="Trebuchet MS"/>
              <a:cs typeface="Trebuchet MS"/>
            </a:endParaRPr>
          </a:p>
          <a:p>
            <a:pPr lvl="1" marL="356870" indent="-34417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56870" algn="l"/>
              </a:tabLst>
            </a:pPr>
            <a:r>
              <a:rPr dirty="0" sz="1800" spc="-55">
                <a:latin typeface="Trebuchet MS"/>
                <a:cs typeface="Trebuchet MS"/>
              </a:rPr>
              <a:t>START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DATE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/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EXIT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DATE</a:t>
            </a:r>
            <a:endParaRPr sz="1800">
              <a:latin typeface="Trebuchet MS"/>
              <a:cs typeface="Trebuchet MS"/>
            </a:endParaRPr>
          </a:p>
          <a:p>
            <a:pPr lvl="1" marL="356870" indent="-344170">
              <a:lnSpc>
                <a:spcPct val="100000"/>
              </a:lnSpc>
              <a:buAutoNum type="alphaLcParenR"/>
              <a:tabLst>
                <a:tab pos="356870" algn="l"/>
              </a:tabLst>
            </a:pPr>
            <a:r>
              <a:rPr dirty="0" sz="1800">
                <a:latin typeface="Trebuchet MS"/>
                <a:cs typeface="Trebuchet MS"/>
              </a:rPr>
              <a:t>EMAIL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ID</a:t>
            </a:r>
            <a:endParaRPr sz="1800">
              <a:latin typeface="Trebuchet MS"/>
              <a:cs typeface="Trebuchet MS"/>
            </a:endParaRPr>
          </a:p>
          <a:p>
            <a:pPr lvl="1" marL="356870" indent="-344170">
              <a:lnSpc>
                <a:spcPct val="100000"/>
              </a:lnSpc>
              <a:buAutoNum type="alphaLcParenR"/>
              <a:tabLst>
                <a:tab pos="356870" algn="l"/>
              </a:tabLst>
            </a:pPr>
            <a:r>
              <a:rPr dirty="0" sz="1800">
                <a:latin typeface="Trebuchet MS"/>
                <a:cs typeface="Trebuchet MS"/>
              </a:rPr>
              <a:t>BUSINESS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UNIT</a:t>
            </a:r>
            <a:endParaRPr sz="1800">
              <a:latin typeface="Trebuchet MS"/>
              <a:cs typeface="Trebuchet MS"/>
            </a:endParaRPr>
          </a:p>
          <a:p>
            <a:pPr lvl="1" marL="356870" indent="-344170">
              <a:lnSpc>
                <a:spcPct val="100000"/>
              </a:lnSpc>
              <a:buAutoNum type="alphaLcParenR"/>
              <a:tabLst>
                <a:tab pos="356870" algn="l"/>
              </a:tabLst>
            </a:pPr>
            <a:r>
              <a:rPr dirty="0" sz="1800">
                <a:latin typeface="Trebuchet MS"/>
                <a:cs typeface="Trebuchet MS"/>
              </a:rPr>
              <a:t>EMPLOYMENT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CLASSIFICATION</a:t>
            </a:r>
            <a:endParaRPr sz="1800">
              <a:latin typeface="Trebuchet MS"/>
              <a:cs typeface="Trebuchet MS"/>
            </a:endParaRPr>
          </a:p>
          <a:p>
            <a:pPr lvl="1" marL="356870" indent="-344170">
              <a:lnSpc>
                <a:spcPct val="100000"/>
              </a:lnSpc>
              <a:buAutoNum type="alphaLcParenR"/>
              <a:tabLst>
                <a:tab pos="356870" algn="l"/>
              </a:tabLst>
            </a:pPr>
            <a:r>
              <a:rPr dirty="0" sz="1800">
                <a:latin typeface="Trebuchet MS"/>
                <a:cs typeface="Trebuchet MS"/>
              </a:rPr>
              <a:t>EMPLOYMENT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STATUS</a:t>
            </a:r>
            <a:endParaRPr sz="1800">
              <a:latin typeface="Trebuchet MS"/>
              <a:cs typeface="Trebuchet MS"/>
            </a:endParaRPr>
          </a:p>
          <a:p>
            <a:pPr lvl="1" marL="356870" indent="-34417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56870" algn="l"/>
              </a:tabLst>
            </a:pPr>
            <a:r>
              <a:rPr dirty="0" sz="1800" spc="-10">
                <a:latin typeface="Trebuchet MS"/>
                <a:cs typeface="Trebuchet MS"/>
              </a:rPr>
              <a:t>DIVISION</a:t>
            </a:r>
            <a:endParaRPr sz="1800">
              <a:latin typeface="Trebuchet MS"/>
              <a:cs typeface="Trebuchet MS"/>
            </a:endParaRPr>
          </a:p>
          <a:p>
            <a:pPr lvl="1" marL="356870" indent="-344170">
              <a:lnSpc>
                <a:spcPct val="100000"/>
              </a:lnSpc>
              <a:buAutoNum type="alphaLcParenR"/>
              <a:tabLst>
                <a:tab pos="356870" algn="l"/>
              </a:tabLst>
            </a:pPr>
            <a:r>
              <a:rPr dirty="0" sz="1800" spc="-10">
                <a:latin typeface="Trebuchet MS"/>
                <a:cs typeface="Trebuchet MS"/>
              </a:rPr>
              <a:t>GENDER</a:t>
            </a:r>
            <a:endParaRPr sz="1800">
              <a:latin typeface="Trebuchet MS"/>
              <a:cs typeface="Trebuchet MS"/>
            </a:endParaRPr>
          </a:p>
          <a:p>
            <a:pPr lvl="1" marL="356870" indent="-344170">
              <a:lnSpc>
                <a:spcPct val="100000"/>
              </a:lnSpc>
              <a:buAutoNum type="alphaLcParenR"/>
              <a:tabLst>
                <a:tab pos="356870" algn="l"/>
              </a:tabLst>
            </a:pPr>
            <a:r>
              <a:rPr dirty="0" sz="1800" spc="-35">
                <a:latin typeface="Trebuchet MS"/>
                <a:cs typeface="Trebuchet MS"/>
              </a:rPr>
              <a:t>DEPARTMENGT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TYPE</a:t>
            </a:r>
            <a:endParaRPr sz="1800">
              <a:latin typeface="Trebuchet MS"/>
              <a:cs typeface="Trebuchet MS"/>
            </a:endParaRPr>
          </a:p>
          <a:p>
            <a:pPr lvl="1" marL="356870" indent="-344170">
              <a:lnSpc>
                <a:spcPct val="100000"/>
              </a:lnSpc>
              <a:buAutoNum type="alphaLcParenR"/>
              <a:tabLst>
                <a:tab pos="356870" algn="l"/>
              </a:tabLst>
            </a:pPr>
            <a:r>
              <a:rPr dirty="0" sz="1800">
                <a:latin typeface="Trebuchet MS"/>
                <a:cs typeface="Trebuchet MS"/>
              </a:rPr>
              <a:t>PERFORMANCE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METRICS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2100" y="618871"/>
            <a:ext cx="10060940" cy="245300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356870" algn="l"/>
              </a:tabLst>
            </a:pPr>
            <a:r>
              <a:rPr dirty="0" sz="1450" spc="65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5FCAEE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3.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TECHNIQUES: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OMITTED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EVERY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BLANK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SPACE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FILTER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TAB</a:t>
            </a:r>
            <a:endParaRPr sz="1800">
              <a:latin typeface="Trebuchet MS"/>
              <a:cs typeface="Trebuchet MS"/>
            </a:endParaRPr>
          </a:p>
          <a:p>
            <a:pPr marL="356870" marR="140335" indent="-344805">
              <a:lnSpc>
                <a:spcPct val="100000"/>
              </a:lnSpc>
              <a:spcBef>
                <a:spcPts val="980"/>
              </a:spcBef>
              <a:tabLst>
                <a:tab pos="356870" algn="l"/>
              </a:tabLst>
            </a:pPr>
            <a:r>
              <a:rPr dirty="0" sz="1450" spc="65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5FCAEE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4.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PIVOT</a:t>
            </a:r>
            <a:r>
              <a:rPr dirty="0" sz="1800" spc="-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TABLE: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CREATED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PIVOT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TABLE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COLLECTED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dirty="0" sz="1800" spc="-1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ARRANGING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FETURES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ROW,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COLUMN,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FILTER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TABS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ETC</a:t>
            </a:r>
            <a:r>
              <a:rPr dirty="0" sz="1800" spc="-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ACCORDING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RESEARCH.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dirty="0" sz="1450" spc="65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5FCAEE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5.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CHART: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CREATED</a:t>
            </a: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RESPECTIVE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PIVOT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TABLE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GET</a:t>
            </a:r>
            <a:r>
              <a:rPr dirty="0" sz="1800" spc="-1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FINAL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RESULT.</a:t>
            </a:r>
            <a:endParaRPr sz="1800">
              <a:latin typeface="Trebuchet MS"/>
              <a:cs typeface="Trebuchet MS"/>
            </a:endParaRPr>
          </a:p>
          <a:p>
            <a:pPr marL="356870" marR="5080" indent="-344805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dirty="0" sz="1450" spc="65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dirty="0" sz="1450">
                <a:solidFill>
                  <a:srgbClr val="5FCAEE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6.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RESULT: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FIND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EXACT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NUMBER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EMPLOYEES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EMPLOYED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EACH 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DEPARTMENT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RESPECTIVE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EMPLOYMENT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CLASSIFICATION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LIFE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FULL-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TIME,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PART-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TIME,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TEMPORARY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BASIS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EMPLOYMENT.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091" y="367995"/>
            <a:ext cx="238760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>
                <a:latin typeface="Trebuchet MS"/>
                <a:cs typeface="Trebuchet MS"/>
              </a:rPr>
              <a:t>R</a:t>
            </a:r>
            <a:r>
              <a:rPr dirty="0" sz="4800" spc="-40">
                <a:latin typeface="Trebuchet MS"/>
                <a:cs typeface="Trebuchet MS"/>
              </a:rPr>
              <a:t>E</a:t>
            </a:r>
            <a:r>
              <a:rPr dirty="0" sz="4800" spc="20">
                <a:latin typeface="Trebuchet MS"/>
                <a:cs typeface="Trebuchet MS"/>
              </a:rPr>
              <a:t>S</a:t>
            </a:r>
            <a:r>
              <a:rPr dirty="0" sz="4800" spc="-10">
                <a:latin typeface="Trebuchet MS"/>
                <a:cs typeface="Trebuchet MS"/>
              </a:rPr>
              <a:t>U</a:t>
            </a:r>
            <a:r>
              <a:rPr dirty="0" sz="4800" spc="-755">
                <a:latin typeface="Trebuchet MS"/>
                <a:cs typeface="Trebuchet MS"/>
              </a:rPr>
              <a:t>L</a:t>
            </a:r>
            <a:r>
              <a:rPr dirty="0" sz="4800" spc="-10">
                <a:latin typeface="Trebuchet MS"/>
                <a:cs typeface="Trebuchet MS"/>
              </a:rPr>
              <a:t>TS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306936" y="6464604"/>
            <a:ext cx="1720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583436" y="1284732"/>
            <a:ext cx="6803390" cy="0"/>
          </a:xfrm>
          <a:custGeom>
            <a:avLst/>
            <a:gdLst/>
            <a:ahLst/>
            <a:cxnLst/>
            <a:rect l="l" t="t" r="r" b="b"/>
            <a:pathLst>
              <a:path w="6803390" h="0">
                <a:moveTo>
                  <a:pt x="0" y="0"/>
                </a:moveTo>
                <a:lnTo>
                  <a:pt x="680313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1583436" y="1752600"/>
            <a:ext cx="6803390" cy="4212590"/>
            <a:chOff x="1583436" y="1752600"/>
            <a:chExt cx="6803390" cy="4212590"/>
          </a:xfrm>
        </p:grpSpPr>
        <p:sp>
          <p:nvSpPr>
            <p:cNvPr id="9" name="object 9" descr=""/>
            <p:cNvSpPr/>
            <p:nvPr/>
          </p:nvSpPr>
          <p:spPr>
            <a:xfrm>
              <a:off x="1583436" y="5378196"/>
              <a:ext cx="6803390" cy="0"/>
            </a:xfrm>
            <a:custGeom>
              <a:avLst/>
              <a:gdLst/>
              <a:ahLst/>
              <a:cxnLst/>
              <a:rect l="l" t="t" r="r" b="b"/>
              <a:pathLst>
                <a:path w="6803390" h="0">
                  <a:moveTo>
                    <a:pt x="4320540" y="0"/>
                  </a:moveTo>
                  <a:lnTo>
                    <a:pt x="4753356" y="0"/>
                  </a:lnTo>
                </a:path>
                <a:path w="6803390" h="0">
                  <a:moveTo>
                    <a:pt x="0" y="0"/>
                  </a:moveTo>
                  <a:lnTo>
                    <a:pt x="2485643" y="0"/>
                  </a:lnTo>
                </a:path>
                <a:path w="6803390" h="0">
                  <a:moveTo>
                    <a:pt x="3817619" y="0"/>
                  </a:moveTo>
                  <a:lnTo>
                    <a:pt x="3869436" y="0"/>
                  </a:lnTo>
                </a:path>
                <a:path w="6803390" h="0">
                  <a:moveTo>
                    <a:pt x="4067555" y="0"/>
                  </a:moveTo>
                  <a:lnTo>
                    <a:pt x="4122419" y="0"/>
                  </a:lnTo>
                </a:path>
                <a:path w="6803390" h="0">
                  <a:moveTo>
                    <a:pt x="3186684" y="0"/>
                  </a:moveTo>
                  <a:lnTo>
                    <a:pt x="3619500" y="0"/>
                  </a:lnTo>
                </a:path>
                <a:path w="6803390" h="0">
                  <a:moveTo>
                    <a:pt x="4951475" y="0"/>
                  </a:moveTo>
                  <a:lnTo>
                    <a:pt x="5256275" y="0"/>
                  </a:lnTo>
                </a:path>
                <a:path w="6803390" h="0">
                  <a:moveTo>
                    <a:pt x="2683764" y="0"/>
                  </a:moveTo>
                  <a:lnTo>
                    <a:pt x="2735579" y="0"/>
                  </a:lnTo>
                </a:path>
                <a:path w="6803390" h="0">
                  <a:moveTo>
                    <a:pt x="2933700" y="0"/>
                  </a:moveTo>
                  <a:lnTo>
                    <a:pt x="2988564" y="0"/>
                  </a:lnTo>
                </a:path>
                <a:path w="6803390" h="0">
                  <a:moveTo>
                    <a:pt x="5454395" y="0"/>
                  </a:moveTo>
                  <a:lnTo>
                    <a:pt x="6803136" y="0"/>
                  </a:lnTo>
                </a:path>
              </a:pathLst>
            </a:custGeom>
            <a:ln w="914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83436" y="1866900"/>
              <a:ext cx="6803390" cy="2926080"/>
            </a:xfrm>
            <a:custGeom>
              <a:avLst/>
              <a:gdLst/>
              <a:ahLst/>
              <a:cxnLst/>
              <a:rect l="l" t="t" r="r" b="b"/>
              <a:pathLst>
                <a:path w="6803390" h="2926079">
                  <a:moveTo>
                    <a:pt x="4067555" y="2926080"/>
                  </a:moveTo>
                  <a:lnTo>
                    <a:pt x="4122419" y="2926080"/>
                  </a:lnTo>
                </a:path>
                <a:path w="6803390" h="2926079">
                  <a:moveTo>
                    <a:pt x="4320540" y="2926080"/>
                  </a:moveTo>
                  <a:lnTo>
                    <a:pt x="6803136" y="2926080"/>
                  </a:lnTo>
                </a:path>
                <a:path w="6803390" h="2926079">
                  <a:moveTo>
                    <a:pt x="0" y="2926080"/>
                  </a:moveTo>
                  <a:lnTo>
                    <a:pt x="3619500" y="2926080"/>
                  </a:lnTo>
                </a:path>
                <a:path w="6803390" h="2926079">
                  <a:moveTo>
                    <a:pt x="3817619" y="2926080"/>
                  </a:moveTo>
                  <a:lnTo>
                    <a:pt x="3869436" y="2926080"/>
                  </a:lnTo>
                </a:path>
                <a:path w="6803390" h="2926079">
                  <a:moveTo>
                    <a:pt x="3817619" y="2340864"/>
                  </a:moveTo>
                  <a:lnTo>
                    <a:pt x="3869436" y="2340864"/>
                  </a:lnTo>
                </a:path>
                <a:path w="6803390" h="2926079">
                  <a:moveTo>
                    <a:pt x="4320540" y="2340864"/>
                  </a:moveTo>
                  <a:lnTo>
                    <a:pt x="6803136" y="2340864"/>
                  </a:lnTo>
                </a:path>
                <a:path w="6803390" h="2926079">
                  <a:moveTo>
                    <a:pt x="0" y="2340864"/>
                  </a:moveTo>
                  <a:lnTo>
                    <a:pt x="3619500" y="2340864"/>
                  </a:lnTo>
                </a:path>
                <a:path w="6803390" h="2926079">
                  <a:moveTo>
                    <a:pt x="4067555" y="2340864"/>
                  </a:moveTo>
                  <a:lnTo>
                    <a:pt x="4122419" y="2340864"/>
                  </a:lnTo>
                </a:path>
                <a:path w="6803390" h="2926079">
                  <a:moveTo>
                    <a:pt x="4067555" y="1755648"/>
                  </a:moveTo>
                  <a:lnTo>
                    <a:pt x="4122419" y="1755648"/>
                  </a:lnTo>
                </a:path>
                <a:path w="6803390" h="2926079">
                  <a:moveTo>
                    <a:pt x="3817619" y="1755648"/>
                  </a:moveTo>
                  <a:lnTo>
                    <a:pt x="3869436" y="1755648"/>
                  </a:lnTo>
                </a:path>
                <a:path w="6803390" h="2926079">
                  <a:moveTo>
                    <a:pt x="0" y="1755648"/>
                  </a:moveTo>
                  <a:lnTo>
                    <a:pt x="3619500" y="1755648"/>
                  </a:lnTo>
                </a:path>
                <a:path w="6803390" h="2926079">
                  <a:moveTo>
                    <a:pt x="4320540" y="1755648"/>
                  </a:moveTo>
                  <a:lnTo>
                    <a:pt x="6803136" y="1755648"/>
                  </a:lnTo>
                </a:path>
                <a:path w="6803390" h="2926079">
                  <a:moveTo>
                    <a:pt x="4320540" y="1170432"/>
                  </a:moveTo>
                  <a:lnTo>
                    <a:pt x="6803136" y="1170432"/>
                  </a:lnTo>
                </a:path>
                <a:path w="6803390" h="2926079">
                  <a:moveTo>
                    <a:pt x="3817619" y="1170432"/>
                  </a:moveTo>
                  <a:lnTo>
                    <a:pt x="3869436" y="1170432"/>
                  </a:lnTo>
                </a:path>
                <a:path w="6803390" h="2926079">
                  <a:moveTo>
                    <a:pt x="4067555" y="1170432"/>
                  </a:moveTo>
                  <a:lnTo>
                    <a:pt x="4122419" y="1170432"/>
                  </a:lnTo>
                </a:path>
                <a:path w="6803390" h="2926079">
                  <a:moveTo>
                    <a:pt x="0" y="1170432"/>
                  </a:moveTo>
                  <a:lnTo>
                    <a:pt x="3619500" y="1170432"/>
                  </a:lnTo>
                </a:path>
                <a:path w="6803390" h="2926079">
                  <a:moveTo>
                    <a:pt x="4320540" y="585215"/>
                  </a:moveTo>
                  <a:lnTo>
                    <a:pt x="6803136" y="585215"/>
                  </a:lnTo>
                </a:path>
                <a:path w="6803390" h="2926079">
                  <a:moveTo>
                    <a:pt x="0" y="585215"/>
                  </a:moveTo>
                  <a:lnTo>
                    <a:pt x="3619500" y="585215"/>
                  </a:lnTo>
                </a:path>
                <a:path w="6803390" h="2926079">
                  <a:moveTo>
                    <a:pt x="3817619" y="585215"/>
                  </a:moveTo>
                  <a:lnTo>
                    <a:pt x="3869436" y="585215"/>
                  </a:lnTo>
                </a:path>
                <a:path w="6803390" h="2926079">
                  <a:moveTo>
                    <a:pt x="4067555" y="585215"/>
                  </a:moveTo>
                  <a:lnTo>
                    <a:pt x="4122419" y="585215"/>
                  </a:lnTo>
                </a:path>
                <a:path w="6803390" h="2926079">
                  <a:moveTo>
                    <a:pt x="4320540" y="0"/>
                  </a:moveTo>
                  <a:lnTo>
                    <a:pt x="6803136" y="0"/>
                  </a:lnTo>
                </a:path>
                <a:path w="6803390" h="2926079">
                  <a:moveTo>
                    <a:pt x="0" y="0"/>
                  </a:moveTo>
                  <a:lnTo>
                    <a:pt x="4122419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801368" y="2033015"/>
              <a:ext cx="5867400" cy="3929379"/>
            </a:xfrm>
            <a:custGeom>
              <a:avLst/>
              <a:gdLst/>
              <a:ahLst/>
              <a:cxnLst/>
              <a:rect l="l" t="t" r="r" b="b"/>
              <a:pathLst>
                <a:path w="5867400" h="3929379">
                  <a:moveTo>
                    <a:pt x="198120" y="3764280"/>
                  </a:moveTo>
                  <a:lnTo>
                    <a:pt x="0" y="3764280"/>
                  </a:lnTo>
                  <a:lnTo>
                    <a:pt x="0" y="3928872"/>
                  </a:lnTo>
                  <a:lnTo>
                    <a:pt x="198120" y="3928872"/>
                  </a:lnTo>
                  <a:lnTo>
                    <a:pt x="198120" y="3764280"/>
                  </a:lnTo>
                  <a:close/>
                </a:path>
                <a:path w="5867400" h="3929379">
                  <a:moveTo>
                    <a:pt x="1331976" y="3858768"/>
                  </a:moveTo>
                  <a:lnTo>
                    <a:pt x="1133856" y="3858768"/>
                  </a:lnTo>
                  <a:lnTo>
                    <a:pt x="1133856" y="3928872"/>
                  </a:lnTo>
                  <a:lnTo>
                    <a:pt x="1331976" y="3928872"/>
                  </a:lnTo>
                  <a:lnTo>
                    <a:pt x="1331976" y="3858768"/>
                  </a:lnTo>
                  <a:close/>
                </a:path>
                <a:path w="5867400" h="3929379">
                  <a:moveTo>
                    <a:pt x="2465832" y="3038856"/>
                  </a:moveTo>
                  <a:lnTo>
                    <a:pt x="2267712" y="3038856"/>
                  </a:lnTo>
                  <a:lnTo>
                    <a:pt x="2267712" y="3928872"/>
                  </a:lnTo>
                  <a:lnTo>
                    <a:pt x="2465832" y="3928872"/>
                  </a:lnTo>
                  <a:lnTo>
                    <a:pt x="2465832" y="3038856"/>
                  </a:lnTo>
                  <a:close/>
                </a:path>
                <a:path w="5867400" h="3929379">
                  <a:moveTo>
                    <a:pt x="3599688" y="0"/>
                  </a:moveTo>
                  <a:lnTo>
                    <a:pt x="3401568" y="0"/>
                  </a:lnTo>
                  <a:lnTo>
                    <a:pt x="3401568" y="3928872"/>
                  </a:lnTo>
                  <a:lnTo>
                    <a:pt x="3599688" y="3928872"/>
                  </a:lnTo>
                  <a:lnTo>
                    <a:pt x="3599688" y="0"/>
                  </a:lnTo>
                  <a:close/>
                </a:path>
                <a:path w="5867400" h="3929379">
                  <a:moveTo>
                    <a:pt x="4733531" y="3273552"/>
                  </a:moveTo>
                  <a:lnTo>
                    <a:pt x="4535424" y="3273552"/>
                  </a:lnTo>
                  <a:lnTo>
                    <a:pt x="4535424" y="3928872"/>
                  </a:lnTo>
                  <a:lnTo>
                    <a:pt x="4733531" y="3928872"/>
                  </a:lnTo>
                  <a:lnTo>
                    <a:pt x="4733531" y="3273552"/>
                  </a:lnTo>
                  <a:close/>
                </a:path>
                <a:path w="5867400" h="3929379">
                  <a:moveTo>
                    <a:pt x="5867400" y="3742944"/>
                  </a:moveTo>
                  <a:lnTo>
                    <a:pt x="5669280" y="3742944"/>
                  </a:lnTo>
                  <a:lnTo>
                    <a:pt x="5669280" y="3928872"/>
                  </a:lnTo>
                  <a:lnTo>
                    <a:pt x="5867400" y="3928872"/>
                  </a:lnTo>
                  <a:lnTo>
                    <a:pt x="5867400" y="3742944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051304" y="2243327"/>
              <a:ext cx="5867400" cy="3718560"/>
            </a:xfrm>
            <a:custGeom>
              <a:avLst/>
              <a:gdLst/>
              <a:ahLst/>
              <a:cxnLst/>
              <a:rect l="l" t="t" r="r" b="b"/>
              <a:pathLst>
                <a:path w="5867400" h="3718560">
                  <a:moveTo>
                    <a:pt x="198120" y="3496056"/>
                  </a:moveTo>
                  <a:lnTo>
                    <a:pt x="0" y="3496056"/>
                  </a:lnTo>
                  <a:lnTo>
                    <a:pt x="0" y="3718560"/>
                  </a:lnTo>
                  <a:lnTo>
                    <a:pt x="198120" y="3718560"/>
                  </a:lnTo>
                  <a:lnTo>
                    <a:pt x="198120" y="3496056"/>
                  </a:lnTo>
                  <a:close/>
                </a:path>
                <a:path w="5867400" h="3718560">
                  <a:moveTo>
                    <a:pt x="1331976" y="3636264"/>
                  </a:moveTo>
                  <a:lnTo>
                    <a:pt x="1133856" y="3636264"/>
                  </a:lnTo>
                  <a:lnTo>
                    <a:pt x="1133856" y="3718560"/>
                  </a:lnTo>
                  <a:lnTo>
                    <a:pt x="1331976" y="3718560"/>
                  </a:lnTo>
                  <a:lnTo>
                    <a:pt x="1331976" y="3636264"/>
                  </a:lnTo>
                  <a:close/>
                </a:path>
                <a:path w="5867400" h="3718560">
                  <a:moveTo>
                    <a:pt x="2465832" y="3017520"/>
                  </a:moveTo>
                  <a:lnTo>
                    <a:pt x="2267712" y="3017520"/>
                  </a:lnTo>
                  <a:lnTo>
                    <a:pt x="2267712" y="3718560"/>
                  </a:lnTo>
                  <a:lnTo>
                    <a:pt x="2465832" y="3718560"/>
                  </a:lnTo>
                  <a:lnTo>
                    <a:pt x="2465832" y="3017520"/>
                  </a:lnTo>
                  <a:close/>
                </a:path>
                <a:path w="5867400" h="3718560">
                  <a:moveTo>
                    <a:pt x="3599688" y="0"/>
                  </a:moveTo>
                  <a:lnTo>
                    <a:pt x="3401568" y="0"/>
                  </a:lnTo>
                  <a:lnTo>
                    <a:pt x="3401568" y="3718560"/>
                  </a:lnTo>
                  <a:lnTo>
                    <a:pt x="3599688" y="3718560"/>
                  </a:lnTo>
                  <a:lnTo>
                    <a:pt x="3599688" y="0"/>
                  </a:lnTo>
                  <a:close/>
                </a:path>
                <a:path w="5867400" h="3718560">
                  <a:moveTo>
                    <a:pt x="4733544" y="3215640"/>
                  </a:moveTo>
                  <a:lnTo>
                    <a:pt x="4535424" y="3215640"/>
                  </a:lnTo>
                  <a:lnTo>
                    <a:pt x="4535424" y="3718560"/>
                  </a:lnTo>
                  <a:lnTo>
                    <a:pt x="4733544" y="3718560"/>
                  </a:lnTo>
                  <a:lnTo>
                    <a:pt x="4733544" y="3215640"/>
                  </a:lnTo>
                  <a:close/>
                </a:path>
                <a:path w="5867400" h="3718560">
                  <a:moveTo>
                    <a:pt x="5867400" y="3368040"/>
                  </a:moveTo>
                  <a:lnTo>
                    <a:pt x="5669280" y="3368040"/>
                  </a:lnTo>
                  <a:lnTo>
                    <a:pt x="5669280" y="3718560"/>
                  </a:lnTo>
                  <a:lnTo>
                    <a:pt x="5867400" y="3718560"/>
                  </a:lnTo>
                  <a:lnTo>
                    <a:pt x="5867400" y="3368040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304288" y="1752599"/>
              <a:ext cx="5867400" cy="4209415"/>
            </a:xfrm>
            <a:custGeom>
              <a:avLst/>
              <a:gdLst/>
              <a:ahLst/>
              <a:cxnLst/>
              <a:rect l="l" t="t" r="r" b="b"/>
              <a:pathLst>
                <a:path w="5867400" h="4209415">
                  <a:moveTo>
                    <a:pt x="198120" y="4032504"/>
                  </a:moveTo>
                  <a:lnTo>
                    <a:pt x="0" y="4032504"/>
                  </a:lnTo>
                  <a:lnTo>
                    <a:pt x="0" y="4209288"/>
                  </a:lnTo>
                  <a:lnTo>
                    <a:pt x="198120" y="4209288"/>
                  </a:lnTo>
                  <a:lnTo>
                    <a:pt x="198120" y="4032504"/>
                  </a:lnTo>
                  <a:close/>
                </a:path>
                <a:path w="5867400" h="4209415">
                  <a:moveTo>
                    <a:pt x="1331976" y="4139184"/>
                  </a:moveTo>
                  <a:lnTo>
                    <a:pt x="1133856" y="4139184"/>
                  </a:lnTo>
                  <a:lnTo>
                    <a:pt x="1133856" y="4209288"/>
                  </a:lnTo>
                  <a:lnTo>
                    <a:pt x="1331976" y="4209288"/>
                  </a:lnTo>
                  <a:lnTo>
                    <a:pt x="1331976" y="4139184"/>
                  </a:lnTo>
                  <a:close/>
                </a:path>
                <a:path w="5867400" h="4209415">
                  <a:moveTo>
                    <a:pt x="2465832" y="3179064"/>
                  </a:moveTo>
                  <a:lnTo>
                    <a:pt x="2267712" y="3179064"/>
                  </a:lnTo>
                  <a:lnTo>
                    <a:pt x="2267712" y="4209288"/>
                  </a:lnTo>
                  <a:lnTo>
                    <a:pt x="2465832" y="4209288"/>
                  </a:lnTo>
                  <a:lnTo>
                    <a:pt x="2465832" y="3179064"/>
                  </a:lnTo>
                  <a:close/>
                </a:path>
                <a:path w="5867400" h="4209415">
                  <a:moveTo>
                    <a:pt x="3599688" y="0"/>
                  </a:moveTo>
                  <a:lnTo>
                    <a:pt x="3401568" y="0"/>
                  </a:lnTo>
                  <a:lnTo>
                    <a:pt x="3401568" y="4209288"/>
                  </a:lnTo>
                  <a:lnTo>
                    <a:pt x="3599688" y="4209288"/>
                  </a:lnTo>
                  <a:lnTo>
                    <a:pt x="3599688" y="0"/>
                  </a:lnTo>
                  <a:close/>
                </a:path>
                <a:path w="5867400" h="4209415">
                  <a:moveTo>
                    <a:pt x="4733544" y="3447288"/>
                  </a:moveTo>
                  <a:lnTo>
                    <a:pt x="4535424" y="3447288"/>
                  </a:lnTo>
                  <a:lnTo>
                    <a:pt x="4535424" y="4209288"/>
                  </a:lnTo>
                  <a:lnTo>
                    <a:pt x="4733544" y="4209288"/>
                  </a:lnTo>
                  <a:lnTo>
                    <a:pt x="4733544" y="3447288"/>
                  </a:lnTo>
                  <a:close/>
                </a:path>
                <a:path w="5867400" h="4209415">
                  <a:moveTo>
                    <a:pt x="5867400" y="3998976"/>
                  </a:moveTo>
                  <a:lnTo>
                    <a:pt x="5669280" y="3998976"/>
                  </a:lnTo>
                  <a:lnTo>
                    <a:pt x="5669280" y="4209288"/>
                  </a:lnTo>
                  <a:lnTo>
                    <a:pt x="5867400" y="4209288"/>
                  </a:lnTo>
                  <a:lnTo>
                    <a:pt x="5867400" y="3998976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583436" y="5960364"/>
              <a:ext cx="6803390" cy="0"/>
            </a:xfrm>
            <a:custGeom>
              <a:avLst/>
              <a:gdLst/>
              <a:ahLst/>
              <a:cxnLst/>
              <a:rect l="l" t="t" r="r" b="b"/>
              <a:pathLst>
                <a:path w="6803390" h="0">
                  <a:moveTo>
                    <a:pt x="0" y="0"/>
                  </a:moveTo>
                  <a:lnTo>
                    <a:pt x="6803136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409191" y="5871464"/>
            <a:ext cx="8636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50">
                <a:solidFill>
                  <a:srgbClr val="585858"/>
                </a:solidFill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349502" y="5286502"/>
            <a:ext cx="14732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25">
                <a:solidFill>
                  <a:srgbClr val="585858"/>
                </a:solidFill>
                <a:latin typeface="Trebuchet MS"/>
                <a:cs typeface="Trebuchet MS"/>
              </a:rPr>
              <a:t>50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289430" y="4700981"/>
            <a:ext cx="205740" cy="1651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00" spc="-25">
                <a:solidFill>
                  <a:srgbClr val="585858"/>
                </a:solidFill>
                <a:latin typeface="Trebuchet MS"/>
                <a:cs typeface="Trebuchet MS"/>
              </a:rPr>
              <a:t>100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289430" y="4116451"/>
            <a:ext cx="205104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25">
                <a:solidFill>
                  <a:srgbClr val="585858"/>
                </a:solidFill>
                <a:latin typeface="Trebuchet MS"/>
                <a:cs typeface="Trebuchet MS"/>
              </a:rPr>
              <a:t>150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289430" y="3530930"/>
            <a:ext cx="205740" cy="1651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00" spc="-25">
                <a:solidFill>
                  <a:srgbClr val="585858"/>
                </a:solidFill>
                <a:latin typeface="Trebuchet MS"/>
                <a:cs typeface="Trebuchet MS"/>
              </a:rPr>
              <a:t>200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289430" y="2946272"/>
            <a:ext cx="205104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25">
                <a:solidFill>
                  <a:srgbClr val="585858"/>
                </a:solidFill>
                <a:latin typeface="Trebuchet MS"/>
                <a:cs typeface="Trebuchet MS"/>
              </a:rPr>
              <a:t>250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289430" y="2361438"/>
            <a:ext cx="205104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25">
                <a:solidFill>
                  <a:srgbClr val="585858"/>
                </a:solidFill>
                <a:latin typeface="Trebuchet MS"/>
                <a:cs typeface="Trebuchet MS"/>
              </a:rPr>
              <a:t>300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289430" y="1776222"/>
            <a:ext cx="205104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25">
                <a:solidFill>
                  <a:srgbClr val="585858"/>
                </a:solidFill>
                <a:latin typeface="Trebuchet MS"/>
                <a:cs typeface="Trebuchet MS"/>
              </a:rPr>
              <a:t>350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289430" y="1191260"/>
            <a:ext cx="205104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25">
                <a:solidFill>
                  <a:srgbClr val="585858"/>
                </a:solidFill>
                <a:latin typeface="Trebuchet MS"/>
                <a:cs typeface="Trebuchet MS"/>
              </a:rPr>
              <a:t>400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781048" y="6014110"/>
            <a:ext cx="73977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Admin</a:t>
            </a:r>
            <a:r>
              <a:rPr dirty="0" sz="900" spc="-15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Trebuchet MS"/>
                <a:cs typeface="Trebuchet MS"/>
              </a:rPr>
              <a:t>Offices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850895" y="6014110"/>
            <a:ext cx="87249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Executive</a:t>
            </a:r>
            <a:r>
              <a:rPr dirty="0" sz="900" spc="-35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Trebuchet MS"/>
                <a:cs typeface="Trebuchet MS"/>
              </a:rPr>
              <a:t>Office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284726" y="6014110"/>
            <a:ext cx="27051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585858"/>
                </a:solidFill>
                <a:latin typeface="Trebuchet MS"/>
                <a:cs typeface="Trebuchet MS"/>
              </a:rPr>
              <a:t>IT/IS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264658" y="6014110"/>
            <a:ext cx="57912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585858"/>
                </a:solidFill>
                <a:latin typeface="Trebuchet MS"/>
                <a:cs typeface="Trebuchet MS"/>
              </a:rPr>
              <a:t>Production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547231" y="6014110"/>
            <a:ext cx="28321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585858"/>
                </a:solidFill>
                <a:latin typeface="Trebuchet MS"/>
                <a:cs typeface="Trebuchet MS"/>
              </a:rPr>
              <a:t>Sales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266178" y="6014110"/>
            <a:ext cx="111379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solidFill>
                  <a:srgbClr val="585858"/>
                </a:solidFill>
                <a:latin typeface="Trebuchet MS"/>
                <a:cs typeface="Trebuchet MS"/>
              </a:rPr>
              <a:t>Software</a:t>
            </a:r>
            <a:r>
              <a:rPr dirty="0" sz="900" spc="-5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Trebuchet MS"/>
                <a:cs typeface="Trebuchet MS"/>
              </a:rPr>
              <a:t>Engineering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8586216" y="3459479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2"/>
                </a:lnTo>
                <a:lnTo>
                  <a:pt x="60959" y="57912"/>
                </a:lnTo>
                <a:lnTo>
                  <a:pt x="60959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8586216" y="3666744"/>
            <a:ext cx="60960" cy="58419"/>
          </a:xfrm>
          <a:custGeom>
            <a:avLst/>
            <a:gdLst/>
            <a:ahLst/>
            <a:cxnLst/>
            <a:rect l="l" t="t" r="r" b="b"/>
            <a:pathLst>
              <a:path w="60959" h="58420">
                <a:moveTo>
                  <a:pt x="60959" y="0"/>
                </a:moveTo>
                <a:lnTo>
                  <a:pt x="0" y="0"/>
                </a:lnTo>
                <a:lnTo>
                  <a:pt x="0" y="57911"/>
                </a:lnTo>
                <a:lnTo>
                  <a:pt x="60959" y="57911"/>
                </a:lnTo>
                <a:lnTo>
                  <a:pt x="60959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8586216" y="387400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8660383" y="3328720"/>
            <a:ext cx="579755" cy="648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51300"/>
              </a:lnSpc>
              <a:spcBef>
                <a:spcPts val="95"/>
              </a:spcBef>
            </a:pPr>
            <a:r>
              <a:rPr dirty="0" sz="900" spc="-10">
                <a:solidFill>
                  <a:srgbClr val="585858"/>
                </a:solidFill>
                <a:latin typeface="Trebuchet MS"/>
                <a:cs typeface="Trebuchet MS"/>
              </a:rPr>
              <a:t>Full-</a:t>
            </a: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Time </a:t>
            </a:r>
            <a:r>
              <a:rPr dirty="0" sz="900" spc="-10">
                <a:solidFill>
                  <a:srgbClr val="585858"/>
                </a:solidFill>
                <a:latin typeface="Trebuchet MS"/>
                <a:cs typeface="Trebuchet MS"/>
              </a:rPr>
              <a:t>Part-</a:t>
            </a:r>
            <a:r>
              <a:rPr dirty="0" sz="900" spc="-20">
                <a:solidFill>
                  <a:srgbClr val="585858"/>
                </a:solidFill>
                <a:latin typeface="Trebuchet MS"/>
                <a:cs typeface="Trebuchet MS"/>
              </a:rPr>
              <a:t>Time </a:t>
            </a:r>
            <a:r>
              <a:rPr dirty="0" sz="900" spc="-10">
                <a:solidFill>
                  <a:srgbClr val="585858"/>
                </a:solidFill>
                <a:latin typeface="Trebuchet MS"/>
                <a:cs typeface="Trebuchet MS"/>
              </a:rPr>
              <a:t>Temporary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18566"/>
            <a:ext cx="311721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>
                <a:latin typeface="Times New Roman"/>
                <a:cs typeface="Times New Roman"/>
              </a:rPr>
              <a:t>conclusion</a:t>
            </a:r>
            <a:endParaRPr sz="5400">
              <a:latin typeface="Times New Roman"/>
              <a:cs typeface="Times New Roman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98450" y="1670050"/>
          <a:ext cx="4289425" cy="270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390"/>
                <a:gridCol w="79375"/>
                <a:gridCol w="113030"/>
                <a:gridCol w="448309"/>
                <a:gridCol w="328294"/>
                <a:gridCol w="219710"/>
                <a:gridCol w="327660"/>
                <a:gridCol w="221614"/>
                <a:gridCol w="161925"/>
                <a:gridCol w="210185"/>
                <a:gridCol w="229869"/>
                <a:gridCol w="350519"/>
                <a:gridCol w="78739"/>
                <a:gridCol w="207010"/>
                <a:gridCol w="516254"/>
              </a:tblGrid>
              <a:tr h="8318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tc gridSpan="2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</a:tr>
              <a:tr h="164465">
                <a:tc gridSpan="3">
                  <a:txBody>
                    <a:bodyPr/>
                    <a:lstStyle/>
                    <a:p>
                      <a:pPr marL="9525">
                        <a:lnSpc>
                          <a:spcPts val="1195"/>
                        </a:lnSpc>
                      </a:pPr>
                      <a:r>
                        <a:rPr dirty="0" sz="1100">
                          <a:latin typeface="Trebuchet MS"/>
                          <a:cs typeface="Trebuchet MS"/>
                        </a:rPr>
                        <a:t>Sum</a:t>
                      </a:r>
                      <a:r>
                        <a:rPr dirty="0" sz="11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of No</a:t>
                      </a:r>
                      <a:r>
                        <a:rPr dirty="0" sz="1100" spc="3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35">
                          <a:latin typeface="Trebuchet MS"/>
                          <a:cs typeface="Trebuchet MS"/>
                        </a:rPr>
                        <a:t>of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C0E6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</a:tr>
              <a:tr h="164465">
                <a:tc>
                  <a:txBody>
                    <a:bodyPr/>
                    <a:lstStyle/>
                    <a:p>
                      <a:pPr marL="9525">
                        <a:lnSpc>
                          <a:spcPts val="1195"/>
                        </a:lnSpc>
                      </a:pPr>
                      <a:r>
                        <a:rPr dirty="0" sz="1100" spc="-10">
                          <a:latin typeface="Trebuchet MS"/>
                          <a:cs typeface="Trebuchet MS"/>
                        </a:rPr>
                        <a:t>Employees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6F5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</a:tr>
              <a:tr h="124460">
                <a:tc gridSpan="4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</a:tr>
              <a:tr h="164465"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3970">
                        <a:lnSpc>
                          <a:spcPts val="1195"/>
                        </a:lnSpc>
                      </a:pPr>
                      <a:r>
                        <a:rPr dirty="0" sz="1100" spc="-10">
                          <a:latin typeface="Trebuchet MS"/>
                          <a:cs typeface="Trebuchet MS"/>
                        </a:rPr>
                        <a:t>Full-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C0E6F5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160">
                        <a:lnSpc>
                          <a:spcPts val="1260"/>
                        </a:lnSpc>
                      </a:pPr>
                      <a:r>
                        <a:rPr dirty="0" sz="1100" spc="-10">
                          <a:latin typeface="Trebuchet MS"/>
                          <a:cs typeface="Trebuchet MS"/>
                        </a:rPr>
                        <a:t>Part-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  <a:p>
                      <a:pPr marL="10160">
                        <a:lnSpc>
                          <a:spcPts val="1230"/>
                        </a:lnSpc>
                      </a:pPr>
                      <a:r>
                        <a:rPr dirty="0" sz="1100" spc="-20">
                          <a:latin typeface="Trebuchet MS"/>
                          <a:cs typeface="Trebuchet MS"/>
                        </a:rPr>
                        <a:t>Time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6F5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160">
                        <a:lnSpc>
                          <a:spcPts val="1195"/>
                        </a:lnSpc>
                      </a:pPr>
                      <a:r>
                        <a:rPr dirty="0" sz="1100" spc="-10">
                          <a:latin typeface="Trebuchet MS"/>
                          <a:cs typeface="Trebuchet MS"/>
                        </a:rPr>
                        <a:t>Tempora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0E6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160">
                        <a:lnSpc>
                          <a:spcPts val="1195"/>
                        </a:lnSpc>
                      </a:pPr>
                      <a:r>
                        <a:rPr dirty="0" sz="1100" spc="-20">
                          <a:latin typeface="Trebuchet MS"/>
                          <a:cs typeface="Trebuchet MS"/>
                        </a:rPr>
                        <a:t>Grand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C0E6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</a:tr>
              <a:tr h="164465"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1195"/>
                        </a:lnSpc>
                      </a:pPr>
                      <a:r>
                        <a:rPr dirty="0" sz="1100" spc="-20">
                          <a:latin typeface="Trebuchet MS"/>
                          <a:cs typeface="Trebuchet MS"/>
                        </a:rPr>
                        <a:t>Time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6F5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6F5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195"/>
                        </a:lnSpc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ry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6F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195"/>
                        </a:lnSpc>
                      </a:pPr>
                      <a:r>
                        <a:rPr dirty="0" sz="1100" spc="-10">
                          <a:latin typeface="Trebuchet MS"/>
                          <a:cs typeface="Trebuchet MS"/>
                        </a:rPr>
                        <a:t>Total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6F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</a:tr>
              <a:tr h="250825">
                <a:tc gridSpan="4">
                  <a:txBody>
                    <a:bodyPr/>
                    <a:lstStyle/>
                    <a:p>
                      <a:pPr marL="9525">
                        <a:lnSpc>
                          <a:spcPts val="1230"/>
                        </a:lnSpc>
                        <a:spcBef>
                          <a:spcPts val="645"/>
                        </a:spcBef>
                      </a:pPr>
                      <a:r>
                        <a:rPr dirty="0" sz="1100">
                          <a:latin typeface="Trebuchet MS"/>
                          <a:cs typeface="Trebuchet MS"/>
                        </a:rPr>
                        <a:t>Admin</a:t>
                      </a:r>
                      <a:r>
                        <a:rPr dirty="0" sz="11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0">
                          <a:latin typeface="Trebuchet MS"/>
                          <a:cs typeface="Trebuchet MS"/>
                        </a:rPr>
                        <a:t>Offices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270">
                        <a:lnSpc>
                          <a:spcPts val="1230"/>
                        </a:lnSpc>
                        <a:spcBef>
                          <a:spcPts val="645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14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175">
                        <a:lnSpc>
                          <a:spcPts val="1230"/>
                        </a:lnSpc>
                        <a:spcBef>
                          <a:spcPts val="645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19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1905">
                        <a:lnSpc>
                          <a:spcPts val="1230"/>
                        </a:lnSpc>
                        <a:spcBef>
                          <a:spcPts val="645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15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635">
                        <a:lnSpc>
                          <a:spcPts val="1230"/>
                        </a:lnSpc>
                        <a:spcBef>
                          <a:spcPts val="645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48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</a:tr>
              <a:tr h="250825">
                <a:tc gridSpan="4">
                  <a:txBody>
                    <a:bodyPr/>
                    <a:lstStyle/>
                    <a:p>
                      <a:pPr marL="9525">
                        <a:lnSpc>
                          <a:spcPts val="1230"/>
                        </a:lnSpc>
                        <a:spcBef>
                          <a:spcPts val="645"/>
                        </a:spcBef>
                      </a:pPr>
                      <a:r>
                        <a:rPr dirty="0" sz="1100">
                          <a:latin typeface="Trebuchet MS"/>
                          <a:cs typeface="Trebuchet MS"/>
                        </a:rPr>
                        <a:t>Executive</a:t>
                      </a:r>
                      <a:r>
                        <a:rPr dirty="0" sz="11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0">
                          <a:latin typeface="Trebuchet MS"/>
                          <a:cs typeface="Trebuchet MS"/>
                        </a:rPr>
                        <a:t>Office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270">
                        <a:lnSpc>
                          <a:spcPts val="1230"/>
                        </a:lnSpc>
                        <a:spcBef>
                          <a:spcPts val="645"/>
                        </a:spcBef>
                      </a:pPr>
                      <a:r>
                        <a:rPr dirty="0" sz="1100" spc="-50">
                          <a:latin typeface="Trebuchet MS"/>
                          <a:cs typeface="Trebuchet MS"/>
                        </a:rPr>
                        <a:t>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175">
                        <a:lnSpc>
                          <a:spcPts val="1230"/>
                        </a:lnSpc>
                        <a:spcBef>
                          <a:spcPts val="645"/>
                        </a:spcBef>
                      </a:pPr>
                      <a:r>
                        <a:rPr dirty="0" sz="1100" spc="-50">
                          <a:latin typeface="Trebuchet MS"/>
                          <a:cs typeface="Trebuchet MS"/>
                        </a:rPr>
                        <a:t>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1905">
                        <a:lnSpc>
                          <a:spcPts val="1230"/>
                        </a:lnSpc>
                        <a:spcBef>
                          <a:spcPts val="645"/>
                        </a:spcBef>
                      </a:pPr>
                      <a:r>
                        <a:rPr dirty="0" sz="1100" spc="-50">
                          <a:latin typeface="Trebuchet MS"/>
                          <a:cs typeface="Trebuchet MS"/>
                        </a:rPr>
                        <a:t>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635">
                        <a:lnSpc>
                          <a:spcPts val="1230"/>
                        </a:lnSpc>
                        <a:spcBef>
                          <a:spcPts val="645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19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</a:tr>
              <a:tr h="250825">
                <a:tc gridSpan="4">
                  <a:txBody>
                    <a:bodyPr/>
                    <a:lstStyle/>
                    <a:p>
                      <a:pPr marL="9525">
                        <a:lnSpc>
                          <a:spcPts val="1230"/>
                        </a:lnSpc>
                        <a:spcBef>
                          <a:spcPts val="645"/>
                        </a:spcBef>
                      </a:pPr>
                      <a:r>
                        <a:rPr dirty="0" sz="1100" spc="-10">
                          <a:latin typeface="Trebuchet MS"/>
                          <a:cs typeface="Trebuchet MS"/>
                        </a:rPr>
                        <a:t>IT/IS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270">
                        <a:lnSpc>
                          <a:spcPts val="1230"/>
                        </a:lnSpc>
                        <a:spcBef>
                          <a:spcPts val="645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76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175">
                        <a:lnSpc>
                          <a:spcPts val="1230"/>
                        </a:lnSpc>
                        <a:spcBef>
                          <a:spcPts val="645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60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1905">
                        <a:lnSpc>
                          <a:spcPts val="1230"/>
                        </a:lnSpc>
                        <a:spcBef>
                          <a:spcPts val="645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88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09575">
                        <a:lnSpc>
                          <a:spcPts val="1230"/>
                        </a:lnSpc>
                        <a:spcBef>
                          <a:spcPts val="645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224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</a:tr>
              <a:tr h="177165">
                <a:tc gridSpan="4">
                  <a:txBody>
                    <a:bodyPr/>
                    <a:lstStyle/>
                    <a:p>
                      <a:pPr marL="9525">
                        <a:lnSpc>
                          <a:spcPts val="1225"/>
                        </a:lnSpc>
                        <a:spcBef>
                          <a:spcPts val="65"/>
                        </a:spcBef>
                      </a:pPr>
                      <a:r>
                        <a:rPr dirty="0" sz="1100" spc="-10">
                          <a:latin typeface="Trebuchet MS"/>
                          <a:cs typeface="Trebuchet MS"/>
                        </a:rPr>
                        <a:t>Production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07975">
                        <a:lnSpc>
                          <a:spcPts val="1225"/>
                        </a:lnSpc>
                        <a:spcBef>
                          <a:spcPts val="65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336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17500">
                        <a:lnSpc>
                          <a:spcPts val="1225"/>
                        </a:lnSpc>
                        <a:spcBef>
                          <a:spcPts val="65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318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372745">
                        <a:lnSpc>
                          <a:spcPts val="1225"/>
                        </a:lnSpc>
                        <a:spcBef>
                          <a:spcPts val="65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360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336550">
                        <a:lnSpc>
                          <a:spcPts val="1225"/>
                        </a:lnSpc>
                        <a:spcBef>
                          <a:spcPts val="65"/>
                        </a:spcBef>
                      </a:pPr>
                      <a:r>
                        <a:rPr dirty="0" sz="1100" spc="-20">
                          <a:latin typeface="Trebuchet MS"/>
                          <a:cs typeface="Trebuchet MS"/>
                        </a:rPr>
                        <a:t>1014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</a:tr>
              <a:tr h="250190">
                <a:tc gridSpan="4">
                  <a:txBody>
                    <a:bodyPr/>
                    <a:lstStyle/>
                    <a:p>
                      <a:pPr marL="9525">
                        <a:lnSpc>
                          <a:spcPts val="1225"/>
                        </a:lnSpc>
                        <a:spcBef>
                          <a:spcPts val="645"/>
                        </a:spcBef>
                      </a:pPr>
                      <a:r>
                        <a:rPr dirty="0" sz="1100" spc="-10">
                          <a:latin typeface="Trebuchet MS"/>
                          <a:cs typeface="Trebuchet MS"/>
                        </a:rPr>
                        <a:t>Sales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270">
                        <a:lnSpc>
                          <a:spcPts val="1225"/>
                        </a:lnSpc>
                        <a:spcBef>
                          <a:spcPts val="645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56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3175">
                        <a:lnSpc>
                          <a:spcPts val="1225"/>
                        </a:lnSpc>
                        <a:spcBef>
                          <a:spcPts val="645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43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r" marR="1905">
                        <a:lnSpc>
                          <a:spcPts val="1225"/>
                        </a:lnSpc>
                        <a:spcBef>
                          <a:spcPts val="645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65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409575">
                        <a:lnSpc>
                          <a:spcPts val="1225"/>
                        </a:lnSpc>
                        <a:spcBef>
                          <a:spcPts val="645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164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</a:tr>
              <a:tr h="41211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25"/>
                        </a:lnSpc>
                      </a:pPr>
                      <a:r>
                        <a:rPr dirty="0" sz="1100">
                          <a:latin typeface="Trebuchet MS"/>
                          <a:cs typeface="Trebuchet MS"/>
                        </a:rPr>
                        <a:t>Software</a:t>
                      </a:r>
                      <a:r>
                        <a:rPr dirty="0" sz="11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0">
                          <a:latin typeface="Trebuchet MS"/>
                          <a:cs typeface="Trebuchet MS"/>
                        </a:rPr>
                        <a:t>Engineering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1270">
                        <a:lnSpc>
                          <a:spcPts val="1225"/>
                        </a:lnSpc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16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3175">
                        <a:lnSpc>
                          <a:spcPts val="1225"/>
                        </a:lnSpc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30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1905">
                        <a:lnSpc>
                          <a:spcPts val="1225"/>
                        </a:lnSpc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18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35">
                        <a:lnSpc>
                          <a:spcPts val="1225"/>
                        </a:lnSpc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64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</a:tr>
              <a:tr h="8572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</a:tr>
              <a:tr h="164465">
                <a:tc gridSpan="2">
                  <a:txBody>
                    <a:bodyPr/>
                    <a:lstStyle/>
                    <a:p>
                      <a:pPr marL="9525">
                        <a:lnSpc>
                          <a:spcPts val="1195"/>
                        </a:lnSpc>
                      </a:pPr>
                      <a:r>
                        <a:rPr dirty="0" sz="1100">
                          <a:latin typeface="Trebuchet MS"/>
                          <a:cs typeface="Trebuchet MS"/>
                        </a:rPr>
                        <a:t>Grand</a:t>
                      </a:r>
                      <a:r>
                        <a:rPr dirty="0" sz="11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0">
                          <a:latin typeface="Trebuchet MS"/>
                          <a:cs typeface="Trebuchet MS"/>
                        </a:rPr>
                        <a:t>Total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6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95"/>
                        </a:lnSpc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504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95"/>
                        </a:lnSpc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477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6F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195"/>
                        </a:lnSpc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552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195"/>
                        </a:lnSpc>
                      </a:pPr>
                      <a:r>
                        <a:rPr dirty="0" sz="1100" spc="-20">
                          <a:latin typeface="Trebuchet MS"/>
                          <a:cs typeface="Trebuchet MS"/>
                        </a:rPr>
                        <a:t>1533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6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4948173" y="1015110"/>
            <a:ext cx="5315585" cy="4782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rebuchet MS"/>
                <a:cs typeface="Trebuchet MS"/>
              </a:rPr>
              <a:t>In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conclusion,</a:t>
            </a:r>
            <a:r>
              <a:rPr dirty="0" sz="2400" spc="-10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addressing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the </a:t>
            </a:r>
            <a:r>
              <a:rPr dirty="0" sz="2400">
                <a:latin typeface="Trebuchet MS"/>
                <a:cs typeface="Trebuchet MS"/>
              </a:rPr>
              <a:t>complexities</a:t>
            </a:r>
            <a:r>
              <a:rPr dirty="0" sz="2400" spc="-9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of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employment </a:t>
            </a:r>
            <a:r>
              <a:rPr dirty="0" sz="2400">
                <a:latin typeface="Trebuchet MS"/>
                <a:cs typeface="Trebuchet MS"/>
              </a:rPr>
              <a:t>classification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crucial</a:t>
            </a:r>
            <a:r>
              <a:rPr dirty="0" sz="2400" spc="-9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in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today's </a:t>
            </a:r>
            <a:r>
              <a:rPr dirty="0" sz="2400">
                <a:latin typeface="Trebuchet MS"/>
                <a:cs typeface="Trebuchet MS"/>
              </a:rPr>
              <a:t>evolving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workforce.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This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project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has </a:t>
            </a:r>
            <a:r>
              <a:rPr dirty="0" sz="2400">
                <a:latin typeface="Trebuchet MS"/>
                <a:cs typeface="Trebuchet MS"/>
              </a:rPr>
              <a:t>highlighted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challenges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posed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by </a:t>
            </a:r>
            <a:r>
              <a:rPr dirty="0" sz="2400">
                <a:latin typeface="Trebuchet MS"/>
                <a:cs typeface="Trebuchet MS"/>
              </a:rPr>
              <a:t>current</a:t>
            </a:r>
            <a:r>
              <a:rPr dirty="0" sz="2400" spc="-1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classification</a:t>
            </a:r>
            <a:r>
              <a:rPr dirty="0" sz="2400" spc="-9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systems, </a:t>
            </a:r>
            <a:r>
              <a:rPr dirty="0" sz="2400">
                <a:latin typeface="Trebuchet MS"/>
                <a:cs typeface="Trebuchet MS"/>
              </a:rPr>
              <a:t>including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risk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of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misclassification </a:t>
            </a:r>
            <a:r>
              <a:rPr dirty="0" sz="2400">
                <a:latin typeface="Trebuchet MS"/>
                <a:cs typeface="Trebuchet MS"/>
              </a:rPr>
              <a:t>and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impact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on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both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employers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and </a:t>
            </a:r>
            <a:r>
              <a:rPr dirty="0" sz="2400">
                <a:latin typeface="Trebuchet MS"/>
                <a:cs typeface="Trebuchet MS"/>
              </a:rPr>
              <a:t>employees.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By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proposing</a:t>
            </a:r>
            <a:r>
              <a:rPr dirty="0" sz="2400" spc="-10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improved </a:t>
            </a:r>
            <a:r>
              <a:rPr dirty="0" sz="2400">
                <a:latin typeface="Trebuchet MS"/>
                <a:cs typeface="Trebuchet MS"/>
              </a:rPr>
              <a:t>tools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for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classification,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project </a:t>
            </a:r>
            <a:r>
              <a:rPr dirty="0" sz="2400">
                <a:latin typeface="Trebuchet MS"/>
                <a:cs typeface="Trebuchet MS"/>
              </a:rPr>
              <a:t>outlines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path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towards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more </a:t>
            </a:r>
            <a:r>
              <a:rPr dirty="0" sz="2400">
                <a:latin typeface="Trebuchet MS"/>
                <a:cs typeface="Trebuchet MS"/>
              </a:rPr>
              <a:t>equitable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and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transparent </a:t>
            </a:r>
            <a:r>
              <a:rPr dirty="0" sz="2400">
                <a:latin typeface="Trebuchet MS"/>
                <a:cs typeface="Trebuchet MS"/>
              </a:rPr>
              <a:t>employment</a:t>
            </a:r>
            <a:r>
              <a:rPr dirty="0" sz="2400" spc="-9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landscape.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solidFill>
                  <a:srgbClr val="000000"/>
                </a:solidFill>
                <a:latin typeface="Arial MT"/>
                <a:cs typeface="Arial MT"/>
              </a:rPr>
              <a:t>PROJECT</a:t>
            </a:r>
            <a:r>
              <a:rPr dirty="0" sz="3600" spc="229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3600" spc="50" b="0">
                <a:solidFill>
                  <a:srgbClr val="000000"/>
                </a:solidFill>
                <a:latin typeface="Arial MT"/>
                <a:cs typeface="Arial MT"/>
              </a:rPr>
              <a:t>TITLE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59663" y="2377897"/>
            <a:ext cx="6915784" cy="1366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4400" spc="-21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Classification</a:t>
            </a:r>
            <a:r>
              <a:rPr dirty="0" sz="4400" spc="-21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20" b="1">
                <a:solidFill>
                  <a:srgbClr val="0E0E0E"/>
                </a:solidFill>
                <a:latin typeface="Times New Roman"/>
                <a:cs typeface="Times New Roman"/>
              </a:rPr>
              <a:t>type </a:t>
            </a: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dirty="0" sz="4400" spc="-13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4400" spc="-114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3855" rIns="0" bIns="0" rtlCol="0" vert="horz">
            <a:spAutoFit/>
          </a:bodyPr>
          <a:lstStyle/>
          <a:p>
            <a:pPr marL="210820">
              <a:lnSpc>
                <a:spcPct val="100000"/>
              </a:lnSpc>
              <a:spcBef>
                <a:spcPts val="100"/>
              </a:spcBef>
            </a:pPr>
            <a:r>
              <a:rPr dirty="0" sz="6000" spc="-10"/>
              <a:t>AGENDA</a:t>
            </a:r>
            <a:endParaRPr sz="6000"/>
          </a:p>
        </p:txBody>
      </p:sp>
      <p:sp>
        <p:nvSpPr>
          <p:cNvPr id="3" name="object 3" descr=""/>
          <p:cNvSpPr txBox="1"/>
          <p:nvPr/>
        </p:nvSpPr>
        <p:spPr>
          <a:xfrm>
            <a:off x="756310" y="2296490"/>
            <a:ext cx="4479290" cy="34423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80035" indent="-269875">
              <a:lnSpc>
                <a:spcPct val="100000"/>
              </a:lnSpc>
              <a:spcBef>
                <a:spcPts val="110"/>
              </a:spcBef>
              <a:buSzPct val="96428"/>
              <a:buAutoNum type="arabicPeriod"/>
              <a:tabLst>
                <a:tab pos="28003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8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800">
              <a:latin typeface="Times New Roman"/>
              <a:cs typeface="Times New Roman"/>
            </a:endParaRPr>
          </a:p>
          <a:p>
            <a:pPr marL="280035" indent="-269875">
              <a:lnSpc>
                <a:spcPct val="100000"/>
              </a:lnSpc>
              <a:buSzPct val="96428"/>
              <a:buAutoNum type="arabicPeriod"/>
              <a:tabLst>
                <a:tab pos="28003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8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  <a:p>
            <a:pPr marL="280035" indent="-269875">
              <a:lnSpc>
                <a:spcPct val="100000"/>
              </a:lnSpc>
              <a:spcBef>
                <a:spcPts val="5"/>
              </a:spcBef>
              <a:buSzPct val="96428"/>
              <a:buAutoNum type="arabicPeriod"/>
              <a:tabLst>
                <a:tab pos="28003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8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280035" indent="-269875">
              <a:lnSpc>
                <a:spcPct val="100000"/>
              </a:lnSpc>
              <a:buSzPct val="96428"/>
              <a:buAutoNum type="arabicPeriod"/>
              <a:tabLst>
                <a:tab pos="28003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280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8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800">
              <a:latin typeface="Times New Roman"/>
              <a:cs typeface="Times New Roman"/>
            </a:endParaRPr>
          </a:p>
          <a:p>
            <a:pPr marL="280035" indent="-269875">
              <a:lnSpc>
                <a:spcPct val="100000"/>
              </a:lnSpc>
              <a:buSzPct val="96428"/>
              <a:buAutoNum type="arabicPeriod"/>
              <a:tabLst>
                <a:tab pos="28003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2800" spc="-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800">
              <a:latin typeface="Times New Roman"/>
              <a:cs typeface="Times New Roman"/>
            </a:endParaRPr>
          </a:p>
          <a:p>
            <a:pPr marL="280035" indent="-269875">
              <a:lnSpc>
                <a:spcPct val="100000"/>
              </a:lnSpc>
              <a:spcBef>
                <a:spcPts val="5"/>
              </a:spcBef>
              <a:buSzPct val="96428"/>
              <a:buAutoNum type="arabicPeriod"/>
              <a:tabLst>
                <a:tab pos="280035" algn="l"/>
              </a:tabLst>
            </a:pP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2800" spc="-1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marL="280035" indent="-269875">
              <a:lnSpc>
                <a:spcPct val="100000"/>
              </a:lnSpc>
              <a:buSzPct val="96428"/>
              <a:buAutoNum type="arabicPeriod"/>
              <a:tabLst>
                <a:tab pos="28003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8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8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800">
              <a:latin typeface="Times New Roman"/>
              <a:cs typeface="Times New Roman"/>
            </a:endParaRPr>
          </a:p>
          <a:p>
            <a:pPr marL="280035" indent="-269875">
              <a:lnSpc>
                <a:spcPct val="100000"/>
              </a:lnSpc>
              <a:buSzPct val="96428"/>
              <a:buAutoNum type="arabicPeriod"/>
              <a:tabLst>
                <a:tab pos="280035" algn="l"/>
              </a:tabLst>
            </a:pP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91856" y="2935223"/>
            <a:ext cx="2761615" cy="3255645"/>
            <a:chOff x="7991856" y="2935223"/>
            <a:chExt cx="2761615" cy="3255645"/>
          </a:xfrm>
        </p:grpSpPr>
        <p:sp>
          <p:nvSpPr>
            <p:cNvPr id="4" name="object 4" descr=""/>
            <p:cNvSpPr/>
            <p:nvPr/>
          </p:nvSpPr>
          <p:spPr>
            <a:xfrm>
              <a:off x="9354312" y="5894832"/>
              <a:ext cx="180340" cy="182880"/>
            </a:xfrm>
            <a:custGeom>
              <a:avLst/>
              <a:gdLst/>
              <a:ahLst/>
              <a:cxnLst/>
              <a:rect l="l" t="t" r="r" b="b"/>
              <a:pathLst>
                <a:path w="180340" h="182879">
                  <a:moveTo>
                    <a:pt x="179831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179831" y="18288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5223"/>
              <a:ext cx="2761488" cy="325526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0614" rIns="0" bIns="0" rtlCol="0" vert="horz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P</a:t>
            </a:r>
            <a:r>
              <a:rPr dirty="0" spc="55"/>
              <a:t>RO</a:t>
            </a:r>
            <a:r>
              <a:rPr dirty="0" spc="40"/>
              <a:t>B</a:t>
            </a:r>
            <a:r>
              <a:rPr dirty="0" spc="70"/>
              <a:t>L</a:t>
            </a:r>
            <a:r>
              <a:rPr dirty="0" spc="-15"/>
              <a:t>E</a:t>
            </a:r>
            <a:r>
              <a:rPr dirty="0" spc="30"/>
              <a:t>M</a:t>
            </a:r>
            <a:r>
              <a:rPr dirty="0" spc="40"/>
              <a:t>S</a:t>
            </a:r>
            <a:r>
              <a:rPr dirty="0" spc="-565"/>
              <a:t>T</a:t>
            </a:r>
            <a:r>
              <a:rPr dirty="0" spc="-745"/>
              <a:t>A</a:t>
            </a:r>
            <a:r>
              <a:rPr dirty="0" spc="75"/>
              <a:t>T</a:t>
            </a:r>
            <a:r>
              <a:rPr dirty="0" spc="10"/>
              <a:t>E</a:t>
            </a:r>
            <a:r>
              <a:rPr dirty="0" spc="-20"/>
              <a:t>M</a:t>
            </a:r>
            <a:r>
              <a:rPr dirty="0" spc="15"/>
              <a:t>E</a:t>
            </a:r>
            <a:r>
              <a:rPr dirty="0" spc="30"/>
              <a:t>NT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202039" y="6143040"/>
            <a:ext cx="8636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50">
                <a:solidFill>
                  <a:srgbClr val="5FCAEE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12977" y="1704213"/>
            <a:ext cx="6026785" cy="276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353695" algn="l"/>
              </a:tabLst>
            </a:pP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diverse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array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of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employment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arrangements,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ranges </a:t>
            </a:r>
            <a:r>
              <a:rPr dirty="0" sz="1800">
                <a:latin typeface="Trebuchet MS"/>
                <a:cs typeface="Trebuchet MS"/>
              </a:rPr>
              <a:t>from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traditional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full-</a:t>
            </a:r>
            <a:r>
              <a:rPr dirty="0" sz="1800">
                <a:latin typeface="Trebuchet MS"/>
                <a:cs typeface="Trebuchet MS"/>
              </a:rPr>
              <a:t>time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roles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independent </a:t>
            </a:r>
            <a:r>
              <a:rPr dirty="0" sz="1800">
                <a:latin typeface="Trebuchet MS"/>
                <a:cs typeface="Trebuchet MS"/>
              </a:rPr>
              <a:t>contracting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gig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work.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This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variety, </a:t>
            </a:r>
            <a:r>
              <a:rPr dirty="0" sz="1800">
                <a:latin typeface="Trebuchet MS"/>
                <a:cs typeface="Trebuchet MS"/>
              </a:rPr>
              <a:t>while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offering </a:t>
            </a:r>
            <a:r>
              <a:rPr dirty="0" sz="1800">
                <a:latin typeface="Trebuchet MS"/>
                <a:cs typeface="Trebuchet MS"/>
              </a:rPr>
              <a:t>flexibility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catering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different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economic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needs, </a:t>
            </a:r>
            <a:r>
              <a:rPr dirty="0" sz="1800">
                <a:latin typeface="Trebuchet MS"/>
                <a:cs typeface="Trebuchet MS"/>
              </a:rPr>
              <a:t>also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presents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significant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challenges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terms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of </a:t>
            </a:r>
            <a:r>
              <a:rPr dirty="0" sz="1800">
                <a:latin typeface="Trebuchet MS"/>
                <a:cs typeface="Trebuchet MS"/>
              </a:rPr>
              <a:t>classification.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Employers,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employees,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policymakers </a:t>
            </a:r>
            <a:r>
              <a:rPr dirty="0" sz="1800">
                <a:latin typeface="Trebuchet MS"/>
                <a:cs typeface="Trebuchet MS"/>
              </a:rPr>
              <a:t>often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struggle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navigate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complexities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of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these </a:t>
            </a:r>
            <a:r>
              <a:rPr dirty="0" sz="1800">
                <a:latin typeface="Trebuchet MS"/>
                <a:cs typeface="Trebuchet MS"/>
              </a:rPr>
              <a:t>classifications,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leading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issues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such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as </a:t>
            </a:r>
            <a:r>
              <a:rPr dirty="0" sz="1800">
                <a:latin typeface="Trebuchet MS"/>
                <a:cs typeface="Trebuchet MS"/>
              </a:rPr>
              <a:t>misclassification,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inconsistent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benefits,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unclear </a:t>
            </a:r>
            <a:r>
              <a:rPr dirty="0" sz="1800">
                <a:latin typeface="Trebuchet MS"/>
                <a:cs typeface="Trebuchet MS"/>
              </a:rPr>
              <a:t>legal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responsibilities.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12977" y="4723257"/>
            <a:ext cx="603694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</a:tabLst>
            </a:pP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problem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at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hand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analyze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current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types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of </a:t>
            </a:r>
            <a:r>
              <a:rPr dirty="0" sz="1800">
                <a:latin typeface="Trebuchet MS"/>
                <a:cs typeface="Trebuchet MS"/>
              </a:rPr>
              <a:t>employment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classifications,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identify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legal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and </a:t>
            </a:r>
            <a:r>
              <a:rPr dirty="0" sz="1800">
                <a:latin typeface="Trebuchet MS"/>
                <a:cs typeface="Trebuchet MS"/>
              </a:rPr>
              <a:t>practical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challenges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associated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with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them,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explore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implications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for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workers'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rights,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employer </a:t>
            </a:r>
            <a:r>
              <a:rPr dirty="0" sz="1800">
                <a:latin typeface="Trebuchet MS"/>
                <a:cs typeface="Trebuchet MS"/>
              </a:rPr>
              <a:t>obligations,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policy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formulation.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This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presentation </a:t>
            </a:r>
            <a:r>
              <a:rPr dirty="0" sz="1800">
                <a:latin typeface="Trebuchet MS"/>
                <a:cs typeface="Trebuchet MS"/>
              </a:rPr>
              <a:t>aims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shed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light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on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existing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classification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types.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9368" y="2648711"/>
            <a:ext cx="3533140" cy="3810000"/>
            <a:chOff x="8659368" y="2648711"/>
            <a:chExt cx="3533140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4312" y="5894832"/>
              <a:ext cx="180340" cy="182880"/>
            </a:xfrm>
            <a:custGeom>
              <a:avLst/>
              <a:gdLst/>
              <a:ahLst/>
              <a:cxnLst/>
              <a:rect l="l" t="t" r="r" b="b"/>
              <a:pathLst>
                <a:path w="180340" h="182879">
                  <a:moveTo>
                    <a:pt x="179831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179831" y="18288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9368" y="2648711"/>
              <a:ext cx="3532631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0070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95"/>
              </a:spcBef>
            </a:pPr>
            <a:r>
              <a:rPr dirty="0" sz="4400" spc="-10"/>
              <a:t>P</a:t>
            </a:r>
            <a:r>
              <a:rPr dirty="0" sz="4400"/>
              <a:t>R</a:t>
            </a:r>
            <a:r>
              <a:rPr dirty="0" sz="4400" spc="-10"/>
              <a:t>O</a:t>
            </a:r>
            <a:r>
              <a:rPr dirty="0" sz="4400" spc="-5"/>
              <a:t>J</a:t>
            </a:r>
            <a:r>
              <a:rPr dirty="0" sz="4400" spc="-10"/>
              <a:t>E</a:t>
            </a:r>
            <a:r>
              <a:rPr dirty="0" sz="4400" spc="-25"/>
              <a:t>C</a:t>
            </a:r>
            <a:r>
              <a:rPr dirty="0" sz="4400" spc="360"/>
              <a:t>T</a:t>
            </a:r>
            <a:r>
              <a:rPr dirty="0" sz="4400" spc="-145"/>
              <a:t>O</a:t>
            </a:r>
            <a:r>
              <a:rPr dirty="0" sz="4400" spc="-30"/>
              <a:t>VE</a:t>
            </a:r>
            <a:r>
              <a:rPr dirty="0" sz="4400" spc="-150"/>
              <a:t>R</a:t>
            </a:r>
            <a:r>
              <a:rPr dirty="0" sz="4400" spc="-25"/>
              <a:t>VI</a:t>
            </a:r>
            <a:r>
              <a:rPr dirty="0" sz="4400" spc="-65"/>
              <a:t>E</a:t>
            </a:r>
            <a:r>
              <a:rPr dirty="0" sz="4400" spc="-25"/>
              <a:t>W</a:t>
            </a:r>
            <a:endParaRPr sz="4400"/>
          </a:p>
        </p:txBody>
      </p:sp>
      <p:sp>
        <p:nvSpPr>
          <p:cNvPr id="7" name="object 7" descr=""/>
          <p:cNvSpPr txBox="1"/>
          <p:nvPr/>
        </p:nvSpPr>
        <p:spPr>
          <a:xfrm>
            <a:off x="9202039" y="6143040"/>
            <a:ext cx="8636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50">
                <a:solidFill>
                  <a:srgbClr val="5FCAEE"/>
                </a:solidFill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069644" y="2158746"/>
            <a:ext cx="7737475" cy="2586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</a:tabLst>
            </a:pPr>
            <a:r>
              <a:rPr dirty="0" sz="2400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problem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at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hand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is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to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analyze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current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types </a:t>
            </a:r>
            <a:r>
              <a:rPr dirty="0" sz="2400">
                <a:latin typeface="Trebuchet MS"/>
                <a:cs typeface="Trebuchet MS"/>
              </a:rPr>
              <a:t>of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employment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classifications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into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full</a:t>
            </a:r>
            <a:r>
              <a:rPr dirty="0" sz="2400" spc="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time,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part </a:t>
            </a:r>
            <a:r>
              <a:rPr dirty="0" sz="2400">
                <a:latin typeface="Trebuchet MS"/>
                <a:cs typeface="Trebuchet MS"/>
              </a:rPr>
              <a:t>time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and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temporary,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and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to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identify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legal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and </a:t>
            </a:r>
            <a:r>
              <a:rPr dirty="0" sz="2400">
                <a:latin typeface="Trebuchet MS"/>
                <a:cs typeface="Trebuchet MS"/>
              </a:rPr>
              <a:t>practical</a:t>
            </a:r>
            <a:r>
              <a:rPr dirty="0" sz="2400" spc="-10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challenges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associated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with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them,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and </a:t>
            </a:r>
            <a:r>
              <a:rPr dirty="0" sz="2400">
                <a:latin typeface="Trebuchet MS"/>
                <a:cs typeface="Trebuchet MS"/>
              </a:rPr>
              <a:t>explore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the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implications</a:t>
            </a:r>
            <a:r>
              <a:rPr dirty="0" sz="2400" spc="-11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for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workers'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rights,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employer </a:t>
            </a:r>
            <a:r>
              <a:rPr dirty="0" sz="2400">
                <a:latin typeface="Trebuchet MS"/>
                <a:cs typeface="Trebuchet MS"/>
              </a:rPr>
              <a:t>obligations,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and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policy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formulation.</a:t>
            </a:r>
            <a:r>
              <a:rPr dirty="0" sz="2400" spc="-13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This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presentation </a:t>
            </a:r>
            <a:r>
              <a:rPr dirty="0" sz="2400">
                <a:latin typeface="Trebuchet MS"/>
                <a:cs typeface="Trebuchet MS"/>
              </a:rPr>
              <a:t>aims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to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shed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light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on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existing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classification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types.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9886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</a:pPr>
            <a:r>
              <a:rPr dirty="0" sz="3600" spc="55"/>
              <a:t>WHO</a:t>
            </a:r>
            <a:r>
              <a:rPr dirty="0" sz="3600" spc="-375"/>
              <a:t> </a:t>
            </a:r>
            <a:r>
              <a:rPr dirty="0" sz="3600"/>
              <a:t>ARE</a:t>
            </a:r>
            <a:r>
              <a:rPr dirty="0" sz="3600" spc="-185"/>
              <a:t> </a:t>
            </a:r>
            <a:r>
              <a:rPr dirty="0" sz="3600" spc="65"/>
              <a:t>THE</a:t>
            </a:r>
            <a:r>
              <a:rPr dirty="0" sz="3600" spc="-190"/>
              <a:t> </a:t>
            </a:r>
            <a:r>
              <a:rPr dirty="0" sz="3600" spc="75"/>
              <a:t>END</a:t>
            </a:r>
            <a:r>
              <a:rPr dirty="0" sz="3600" spc="-160"/>
              <a:t> </a:t>
            </a:r>
            <a:r>
              <a:rPr dirty="0" sz="3600" spc="-10"/>
              <a:t>USERS</a:t>
            </a:r>
            <a:r>
              <a:rPr dirty="0" sz="3600" spc="-10">
                <a:latin typeface="Trebuchet MS"/>
                <a:cs typeface="Trebuchet MS"/>
              </a:rPr>
              <a:t>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202039" y="6143040"/>
            <a:ext cx="8636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50">
                <a:solidFill>
                  <a:srgbClr val="5FCAEE"/>
                </a:solidFill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3" y="6172200"/>
            <a:ext cx="2179320" cy="484631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069644" y="2006346"/>
            <a:ext cx="4831080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Trebuchet MS"/>
                <a:cs typeface="Trebuchet MS"/>
              </a:rPr>
              <a:t>HR</a:t>
            </a:r>
            <a:r>
              <a:rPr dirty="0" sz="2400" spc="-50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Professionals</a:t>
            </a:r>
            <a:r>
              <a:rPr dirty="0" sz="2400" spc="-35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and</a:t>
            </a:r>
            <a:r>
              <a:rPr dirty="0" sz="2400" spc="-40" b="1">
                <a:latin typeface="Trebuchet MS"/>
                <a:cs typeface="Trebuchet MS"/>
              </a:rPr>
              <a:t> </a:t>
            </a:r>
            <a:r>
              <a:rPr dirty="0" sz="2400" spc="-10" b="1">
                <a:latin typeface="Trebuchet MS"/>
                <a:cs typeface="Trebuchet MS"/>
              </a:rPr>
              <a:t>Employers</a:t>
            </a:r>
            <a:endParaRPr sz="24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Trebuchet MS"/>
                <a:cs typeface="Trebuchet MS"/>
              </a:rPr>
              <a:t>Employees</a:t>
            </a:r>
            <a:r>
              <a:rPr dirty="0" sz="2400" spc="-15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and</a:t>
            </a:r>
            <a:r>
              <a:rPr dirty="0" sz="2400" spc="-55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Job</a:t>
            </a:r>
            <a:r>
              <a:rPr dirty="0" sz="2400" spc="-55" b="1">
                <a:latin typeface="Trebuchet MS"/>
                <a:cs typeface="Trebuchet MS"/>
              </a:rPr>
              <a:t> </a:t>
            </a:r>
            <a:r>
              <a:rPr dirty="0" sz="2400" spc="-10" b="1">
                <a:latin typeface="Trebuchet MS"/>
                <a:cs typeface="Trebuchet MS"/>
              </a:rPr>
              <a:t>Seekers</a:t>
            </a:r>
            <a:endParaRPr sz="24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Trebuchet MS"/>
                <a:cs typeface="Trebuchet MS"/>
              </a:rPr>
              <a:t>Legal</a:t>
            </a:r>
            <a:r>
              <a:rPr dirty="0" sz="2400" spc="-20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and</a:t>
            </a:r>
            <a:r>
              <a:rPr dirty="0" sz="2400" spc="-50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Compliance</a:t>
            </a:r>
            <a:r>
              <a:rPr dirty="0" sz="2400" spc="-85" b="1">
                <a:latin typeface="Trebuchet MS"/>
                <a:cs typeface="Trebuchet MS"/>
              </a:rPr>
              <a:t> </a:t>
            </a:r>
            <a:r>
              <a:rPr dirty="0" sz="2400" spc="-10" b="1">
                <a:latin typeface="Trebuchet MS"/>
                <a:cs typeface="Trebuchet MS"/>
              </a:rPr>
              <a:t>Teams</a:t>
            </a:r>
            <a:endParaRPr sz="24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Trebuchet MS"/>
                <a:cs typeface="Trebuchet MS"/>
              </a:rPr>
              <a:t>Policy</a:t>
            </a:r>
            <a:r>
              <a:rPr dirty="0" sz="2400" spc="-70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Makers</a:t>
            </a:r>
            <a:r>
              <a:rPr dirty="0" sz="2400" spc="-95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and</a:t>
            </a:r>
            <a:r>
              <a:rPr dirty="0" sz="2400" spc="-80" b="1">
                <a:latin typeface="Trebuchet MS"/>
                <a:cs typeface="Trebuchet MS"/>
              </a:rPr>
              <a:t> </a:t>
            </a:r>
            <a:r>
              <a:rPr dirty="0" sz="2400" spc="-10" b="1">
                <a:latin typeface="Trebuchet MS"/>
                <a:cs typeface="Trebuchet MS"/>
              </a:rPr>
              <a:t>Government</a:t>
            </a:r>
            <a:endParaRPr sz="24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dirty="0" sz="2400" spc="-10" b="1">
                <a:latin typeface="Trebuchet MS"/>
                <a:cs typeface="Trebuchet MS"/>
              </a:rPr>
              <a:t>Agencies</a:t>
            </a:r>
            <a:endParaRPr sz="24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Trebuchet MS"/>
                <a:cs typeface="Trebuchet MS"/>
              </a:rPr>
              <a:t>Labor</a:t>
            </a:r>
            <a:r>
              <a:rPr dirty="0" sz="2400" spc="-30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Unions</a:t>
            </a:r>
            <a:r>
              <a:rPr dirty="0" sz="2400" spc="-35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and</a:t>
            </a:r>
            <a:r>
              <a:rPr dirty="0" sz="2400" spc="-175" b="1">
                <a:latin typeface="Trebuchet MS"/>
                <a:cs typeface="Trebuchet MS"/>
              </a:rPr>
              <a:t> </a:t>
            </a:r>
            <a:r>
              <a:rPr dirty="0" sz="2400" spc="-10" b="1">
                <a:latin typeface="Trebuchet MS"/>
                <a:cs typeface="Trebuchet MS"/>
              </a:rPr>
              <a:t>Advocacy</a:t>
            </a:r>
            <a:endParaRPr sz="24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2400" spc="-10" b="1">
                <a:latin typeface="Trebuchet MS"/>
                <a:cs typeface="Trebuchet MS"/>
              </a:rPr>
              <a:t>Groups</a:t>
            </a:r>
            <a:endParaRPr sz="24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latin typeface="Trebuchet MS"/>
                <a:cs typeface="Trebuchet MS"/>
              </a:rPr>
              <a:t>Academic</a:t>
            </a:r>
            <a:r>
              <a:rPr dirty="0" sz="2400" spc="-70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Researchers</a:t>
            </a:r>
            <a:r>
              <a:rPr dirty="0" sz="2400" spc="-60" b="1">
                <a:latin typeface="Trebuchet MS"/>
                <a:cs typeface="Trebuchet MS"/>
              </a:rPr>
              <a:t> </a:t>
            </a:r>
            <a:r>
              <a:rPr dirty="0" sz="2400" spc="-25" b="1"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dirty="0" sz="2400" spc="-10" b="1">
                <a:latin typeface="Trebuchet MS"/>
                <a:cs typeface="Trebuchet MS"/>
              </a:rPr>
              <a:t>Economists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1536191"/>
            <a:ext cx="2698877" cy="325056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7885" y="840435"/>
            <a:ext cx="940752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latin typeface="Leelawadee UI"/>
                <a:cs typeface="Leelawadee UI"/>
              </a:rPr>
              <a:t>OUR</a:t>
            </a:r>
            <a:r>
              <a:rPr dirty="0" sz="3600" spc="-25" b="0">
                <a:latin typeface="Leelawadee UI"/>
                <a:cs typeface="Leelawadee UI"/>
              </a:rPr>
              <a:t> </a:t>
            </a:r>
            <a:r>
              <a:rPr dirty="0" sz="3600" spc="-20" b="0">
                <a:latin typeface="Leelawadee UI"/>
                <a:cs typeface="Leelawadee UI"/>
              </a:rPr>
              <a:t>SOLUTION</a:t>
            </a:r>
            <a:r>
              <a:rPr dirty="0" sz="3600" spc="-370" b="0">
                <a:latin typeface="Leelawadee UI"/>
                <a:cs typeface="Leelawadee UI"/>
              </a:rPr>
              <a:t> </a:t>
            </a:r>
            <a:r>
              <a:rPr dirty="0" sz="3600" b="0">
                <a:latin typeface="Leelawadee UI"/>
                <a:cs typeface="Leelawadee UI"/>
              </a:rPr>
              <a:t>AND</a:t>
            </a:r>
            <a:r>
              <a:rPr dirty="0" sz="3600" spc="-10" b="0">
                <a:latin typeface="Leelawadee UI"/>
                <a:cs typeface="Leelawadee UI"/>
              </a:rPr>
              <a:t> </a:t>
            </a:r>
            <a:r>
              <a:rPr dirty="0" sz="3600" b="0">
                <a:latin typeface="Leelawadee UI"/>
                <a:cs typeface="Leelawadee UI"/>
              </a:rPr>
              <a:t>ITS </a:t>
            </a:r>
            <a:r>
              <a:rPr dirty="0" sz="3600" spc="-515" b="0">
                <a:latin typeface="Leelawadee UI"/>
                <a:cs typeface="Leelawadee UI"/>
              </a:rPr>
              <a:t>V</a:t>
            </a:r>
            <a:r>
              <a:rPr dirty="0" sz="3600" spc="-30" b="0">
                <a:latin typeface="Leelawadee UI"/>
                <a:cs typeface="Leelawadee UI"/>
              </a:rPr>
              <a:t>AL</a:t>
            </a:r>
            <a:r>
              <a:rPr dirty="0" sz="3600" spc="20" b="0">
                <a:latin typeface="Leelawadee UI"/>
                <a:cs typeface="Leelawadee UI"/>
              </a:rPr>
              <a:t>U</a:t>
            </a:r>
            <a:r>
              <a:rPr dirty="0" sz="3600" spc="-5" b="0">
                <a:latin typeface="Leelawadee UI"/>
                <a:cs typeface="Leelawadee UI"/>
              </a:rPr>
              <a:t>E</a:t>
            </a:r>
            <a:r>
              <a:rPr dirty="0" sz="3600" spc="-95" b="0">
                <a:latin typeface="Leelawadee UI"/>
                <a:cs typeface="Leelawadee UI"/>
              </a:rPr>
              <a:t> </a:t>
            </a:r>
            <a:r>
              <a:rPr dirty="0" sz="3600" spc="-10" b="0">
                <a:latin typeface="Leelawadee UI"/>
                <a:cs typeface="Leelawadee UI"/>
              </a:rPr>
              <a:t>PROPOSITION</a:t>
            </a:r>
            <a:endParaRPr sz="3600">
              <a:latin typeface="Leelawadee UI"/>
              <a:cs typeface="Leelawadee U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202039" y="6143040"/>
            <a:ext cx="8636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50">
                <a:solidFill>
                  <a:srgbClr val="5FCAEE"/>
                </a:solidFill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898775" y="1537208"/>
            <a:ext cx="8013065" cy="4416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SzPct val="97222"/>
              <a:buFont typeface="Arial MT"/>
              <a:buChar char="•"/>
              <a:tabLst>
                <a:tab pos="299085" algn="l"/>
              </a:tabLst>
            </a:pPr>
            <a:r>
              <a:rPr dirty="0" sz="1800" spc="-35">
                <a:latin typeface="Trebuchet MS"/>
                <a:cs typeface="Trebuchet MS"/>
              </a:rPr>
              <a:t>FILTERATION-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SELECTING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FEATURES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FOR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PROJECT</a:t>
            </a:r>
            <a:endParaRPr sz="1800">
              <a:latin typeface="Trebuchet MS"/>
              <a:cs typeface="Trebuchet MS"/>
            </a:endParaRPr>
          </a:p>
          <a:p>
            <a:pPr lvl="1" marL="1733550" indent="-151130">
              <a:lnSpc>
                <a:spcPct val="100000"/>
              </a:lnSpc>
              <a:buChar char="-"/>
              <a:tabLst>
                <a:tab pos="1733550" algn="l"/>
              </a:tabLst>
            </a:pPr>
            <a:r>
              <a:rPr dirty="0" sz="1800">
                <a:latin typeface="Trebuchet MS"/>
                <a:cs typeface="Trebuchet MS"/>
              </a:rPr>
              <a:t>FOR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OMITTING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EMPTY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CELLS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Font typeface="Trebuchet MS"/>
              <a:buChar char="-"/>
            </a:pPr>
            <a:endParaRPr sz="1800">
              <a:latin typeface="Trebuchet MS"/>
              <a:cs typeface="Trebuchet MS"/>
            </a:endParaRPr>
          </a:p>
          <a:p>
            <a:pPr algn="r" marL="286385" marR="2849880" indent="-286385">
              <a:lnSpc>
                <a:spcPct val="100000"/>
              </a:lnSpc>
              <a:buSzPct val="97222"/>
              <a:buFont typeface="Arial MT"/>
              <a:buChar char="•"/>
              <a:tabLst>
                <a:tab pos="286385" algn="l"/>
                <a:tab pos="1795780" algn="l"/>
              </a:tabLst>
            </a:pPr>
            <a:r>
              <a:rPr dirty="0" sz="1800">
                <a:latin typeface="Trebuchet MS"/>
                <a:cs typeface="Trebuchet MS"/>
              </a:rPr>
              <a:t>PIVOT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TABLE-</a:t>
            </a:r>
            <a:r>
              <a:rPr dirty="0" sz="1800">
                <a:latin typeface="Trebuchet MS"/>
                <a:cs typeface="Trebuchet MS"/>
              </a:rPr>
              <a:t>	FOR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OMITTING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BLANK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CELLS</a:t>
            </a:r>
            <a:endParaRPr sz="1800">
              <a:latin typeface="Trebuchet MS"/>
              <a:cs typeface="Trebuchet MS"/>
            </a:endParaRPr>
          </a:p>
          <a:p>
            <a:pPr algn="r" lvl="1" marL="138430" marR="2890520" indent="-138430">
              <a:lnSpc>
                <a:spcPct val="100000"/>
              </a:lnSpc>
              <a:buChar char="-"/>
              <a:tabLst>
                <a:tab pos="138430" algn="l"/>
              </a:tabLst>
            </a:pPr>
            <a:r>
              <a:rPr dirty="0" sz="1800">
                <a:latin typeface="Trebuchet MS"/>
                <a:cs typeface="Trebuchet MS"/>
              </a:rPr>
              <a:t>ADDED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FILTERS,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ROWS,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COLUMNS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Font typeface="Trebuchet MS"/>
              <a:buChar char="-"/>
            </a:pP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7222"/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rebuchet MS"/>
                <a:cs typeface="Trebuchet MS"/>
              </a:rPr>
              <a:t>CHART-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BAR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GRAPH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PROJECT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RESULT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 MT"/>
              <a:buChar char="•"/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SOLUTION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FOR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PROBLEM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Trebuchet MS"/>
                <a:cs typeface="Trebuchet MS"/>
              </a:rPr>
              <a:t>Improved</a:t>
            </a:r>
            <a:r>
              <a:rPr dirty="0" sz="1800" spc="-6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Classification</a:t>
            </a:r>
            <a:r>
              <a:rPr dirty="0" sz="1800" spc="-80" b="1">
                <a:latin typeface="Trebuchet MS"/>
                <a:cs typeface="Trebuchet MS"/>
              </a:rPr>
              <a:t> </a:t>
            </a:r>
            <a:r>
              <a:rPr dirty="0" sz="1800" spc="-35" b="1">
                <a:latin typeface="Trebuchet MS"/>
                <a:cs typeface="Trebuchet MS"/>
              </a:rPr>
              <a:t>Tools</a:t>
            </a:r>
            <a:r>
              <a:rPr dirty="0" sz="1800" spc="-8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and</a:t>
            </a:r>
            <a:r>
              <a:rPr dirty="0" sz="1800" spc="-8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Systems</a:t>
            </a:r>
            <a:r>
              <a:rPr dirty="0" sz="1800" spc="-1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12700" marR="5080" indent="-12065">
              <a:lnSpc>
                <a:spcPct val="100000"/>
              </a:lnSpc>
              <a:buSzPct val="97222"/>
              <a:buFont typeface="Arial MT"/>
              <a:buChar char="•"/>
              <a:tabLst>
                <a:tab pos="91440" algn="l"/>
              </a:tabLst>
            </a:pPr>
            <a:r>
              <a:rPr dirty="0" sz="1800" b="1">
                <a:latin typeface="Trebuchet MS"/>
                <a:cs typeface="Trebuchet MS"/>
              </a:rPr>
              <a:t>	</a:t>
            </a:r>
            <a:r>
              <a:rPr dirty="0" sz="1800" b="1">
                <a:latin typeface="Trebuchet MS"/>
                <a:cs typeface="Trebuchet MS"/>
              </a:rPr>
              <a:t>Automated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Classification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Software</a:t>
            </a:r>
            <a:r>
              <a:rPr dirty="0" sz="1800">
                <a:latin typeface="Trebuchet MS"/>
                <a:cs typeface="Trebuchet MS"/>
              </a:rPr>
              <a:t>: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Develop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implement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tools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that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help </a:t>
            </a:r>
            <a:r>
              <a:rPr dirty="0" sz="1800">
                <a:latin typeface="Trebuchet MS"/>
                <a:cs typeface="Trebuchet MS"/>
              </a:rPr>
              <a:t>employers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accurately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classify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workers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based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on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specific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criteria,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reducing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the </a:t>
            </a:r>
            <a:r>
              <a:rPr dirty="0" sz="1800">
                <a:latin typeface="Trebuchet MS"/>
                <a:cs typeface="Trebuchet MS"/>
              </a:rPr>
              <a:t>likelihood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of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misclassification.</a:t>
            </a:r>
            <a:endParaRPr sz="1800">
              <a:latin typeface="Trebuchet MS"/>
              <a:cs typeface="Trebuchet MS"/>
            </a:endParaRPr>
          </a:p>
          <a:p>
            <a:pPr marL="12700" marR="486409" indent="-12065">
              <a:lnSpc>
                <a:spcPct val="100000"/>
              </a:lnSpc>
              <a:buSzPct val="97222"/>
              <a:buFont typeface="Arial MT"/>
              <a:buChar char="•"/>
              <a:tabLst>
                <a:tab pos="91440" algn="l"/>
              </a:tabLst>
            </a:pPr>
            <a:r>
              <a:rPr dirty="0" sz="1800" b="1">
                <a:latin typeface="Trebuchet MS"/>
                <a:cs typeface="Trebuchet MS"/>
              </a:rPr>
              <a:t>	</a:t>
            </a:r>
            <a:r>
              <a:rPr dirty="0" sz="1800" b="1">
                <a:latin typeface="Trebuchet MS"/>
                <a:cs typeface="Trebuchet MS"/>
              </a:rPr>
              <a:t>Compliance</a:t>
            </a:r>
            <a:r>
              <a:rPr dirty="0" sz="1800" spc="-4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Monitoring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Systems</a:t>
            </a:r>
            <a:r>
              <a:rPr dirty="0" sz="1800">
                <a:latin typeface="Trebuchet MS"/>
                <a:cs typeface="Trebuchet MS"/>
              </a:rPr>
              <a:t>: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Use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technology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monitor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flag </a:t>
            </a:r>
            <a:r>
              <a:rPr dirty="0" sz="1800">
                <a:latin typeface="Trebuchet MS"/>
                <a:cs typeface="Trebuchet MS"/>
              </a:rPr>
              <a:t>potential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misclassifications,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helping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organizations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remain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compliant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with </a:t>
            </a:r>
            <a:r>
              <a:rPr dirty="0" sz="1800">
                <a:latin typeface="Trebuchet MS"/>
                <a:cs typeface="Trebuchet MS"/>
              </a:rPr>
              <a:t>labor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laws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5866" rIns="0" bIns="0" rtlCol="0" vert="horz">
            <a:spAutoFit/>
          </a:bodyPr>
          <a:lstStyle/>
          <a:p>
            <a:pPr marL="676275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Trebuchet MS"/>
                <a:cs typeface="Trebuchet MS"/>
              </a:rPr>
              <a:t>Dataset</a:t>
            </a:r>
            <a:r>
              <a:rPr dirty="0" sz="3600" spc="-45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Description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02994" y="1897125"/>
            <a:ext cx="6544945" cy="36836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000" b="1">
                <a:latin typeface="Trebuchet MS"/>
                <a:cs typeface="Trebuchet MS"/>
              </a:rPr>
              <a:t>EMPLOYMENT</a:t>
            </a:r>
            <a:r>
              <a:rPr dirty="0" sz="2000" spc="-114" b="1">
                <a:latin typeface="Trebuchet MS"/>
                <a:cs typeface="Trebuchet MS"/>
              </a:rPr>
              <a:t> </a:t>
            </a:r>
            <a:r>
              <a:rPr dirty="0" sz="2000" spc="-110" b="1">
                <a:latin typeface="Trebuchet MS"/>
                <a:cs typeface="Trebuchet MS"/>
              </a:rPr>
              <a:t>DATA</a:t>
            </a:r>
            <a:r>
              <a:rPr dirty="0" sz="2000" spc="-114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SET</a:t>
            </a:r>
            <a:r>
              <a:rPr dirty="0" sz="2000" spc="-6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–</a:t>
            </a:r>
            <a:r>
              <a:rPr dirty="0" sz="2000" spc="-105" b="1">
                <a:latin typeface="Trebuchet MS"/>
                <a:cs typeface="Trebuchet MS"/>
              </a:rPr>
              <a:t> </a:t>
            </a:r>
            <a:r>
              <a:rPr dirty="0" sz="2000" spc="-25" b="1">
                <a:latin typeface="Trebuchet MS"/>
                <a:cs typeface="Trebuchet MS"/>
              </a:rPr>
              <a:t>TAKEN</a:t>
            </a:r>
            <a:r>
              <a:rPr dirty="0" sz="2000" spc="-4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FROM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“KAGGLE”</a:t>
            </a:r>
            <a:endParaRPr sz="20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000" b="1">
                <a:latin typeface="Trebuchet MS"/>
                <a:cs typeface="Trebuchet MS"/>
              </a:rPr>
              <a:t>FROM</a:t>
            </a:r>
            <a:r>
              <a:rPr dirty="0" sz="2000" spc="-7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26</a:t>
            </a:r>
            <a:r>
              <a:rPr dirty="0" sz="2000" spc="-8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CHARACTERISTICS-</a:t>
            </a:r>
            <a:r>
              <a:rPr dirty="0" sz="2000" spc="-3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SELECTED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12</a:t>
            </a:r>
            <a:r>
              <a:rPr dirty="0" sz="2000" spc="-8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FEATURES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55600" algn="l"/>
              </a:tabLst>
            </a:pPr>
            <a:r>
              <a:rPr dirty="0" sz="2000" b="1">
                <a:latin typeface="Trebuchet MS"/>
                <a:cs typeface="Trebuchet MS"/>
              </a:rPr>
              <a:t>EMPLOYMENT</a:t>
            </a:r>
            <a:r>
              <a:rPr dirty="0" sz="2000" spc="-140" b="1">
                <a:latin typeface="Trebuchet MS"/>
                <a:cs typeface="Trebuchet MS"/>
              </a:rPr>
              <a:t> </a:t>
            </a:r>
            <a:r>
              <a:rPr dirty="0" sz="2000" spc="-20" b="1">
                <a:latin typeface="Trebuchet MS"/>
                <a:cs typeface="Trebuchet MS"/>
              </a:rPr>
              <a:t>NAME</a:t>
            </a:r>
            <a:endParaRPr sz="2000">
              <a:latin typeface="Trebuchet MS"/>
              <a:cs typeface="Trebuchet MS"/>
            </a:endParaRPr>
          </a:p>
          <a:p>
            <a:pPr marL="356235" indent="-343535">
              <a:lnSpc>
                <a:spcPct val="100000"/>
              </a:lnSpc>
              <a:buAutoNum type="alphaLcParenR"/>
              <a:tabLst>
                <a:tab pos="356235" algn="l"/>
              </a:tabLst>
            </a:pPr>
            <a:r>
              <a:rPr dirty="0" sz="2000" spc="-55" b="1">
                <a:latin typeface="Trebuchet MS"/>
                <a:cs typeface="Trebuchet MS"/>
              </a:rPr>
              <a:t>START</a:t>
            </a:r>
            <a:r>
              <a:rPr dirty="0" sz="2000" spc="-80" b="1">
                <a:latin typeface="Trebuchet MS"/>
                <a:cs typeface="Trebuchet MS"/>
              </a:rPr>
              <a:t> </a:t>
            </a:r>
            <a:r>
              <a:rPr dirty="0" sz="2000" spc="-30" b="1">
                <a:latin typeface="Trebuchet MS"/>
                <a:cs typeface="Trebuchet MS"/>
              </a:rPr>
              <a:t>DATE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/</a:t>
            </a:r>
            <a:r>
              <a:rPr dirty="0" sz="2000" spc="-4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EXIT</a:t>
            </a:r>
            <a:r>
              <a:rPr dirty="0" sz="2000" spc="-80" b="1">
                <a:latin typeface="Trebuchet MS"/>
                <a:cs typeface="Trebuchet MS"/>
              </a:rPr>
              <a:t> </a:t>
            </a:r>
            <a:r>
              <a:rPr dirty="0" sz="2000" spc="-20" b="1">
                <a:latin typeface="Trebuchet MS"/>
                <a:cs typeface="Trebuchet MS"/>
              </a:rPr>
              <a:t>DATE</a:t>
            </a:r>
            <a:endParaRPr sz="2000">
              <a:latin typeface="Trebuchet MS"/>
              <a:cs typeface="Trebuchet MS"/>
            </a:endParaRPr>
          </a:p>
          <a:p>
            <a:pPr marL="356235" indent="-343535">
              <a:lnSpc>
                <a:spcPct val="100000"/>
              </a:lnSpc>
              <a:buAutoNum type="alphaLcParenR"/>
              <a:tabLst>
                <a:tab pos="356235" algn="l"/>
              </a:tabLst>
            </a:pPr>
            <a:r>
              <a:rPr dirty="0" sz="2000" b="1">
                <a:latin typeface="Trebuchet MS"/>
                <a:cs typeface="Trebuchet MS"/>
              </a:rPr>
              <a:t>EMAIL</a:t>
            </a:r>
            <a:r>
              <a:rPr dirty="0" sz="2000" spc="-140" b="1">
                <a:latin typeface="Trebuchet MS"/>
                <a:cs typeface="Trebuchet MS"/>
              </a:rPr>
              <a:t> </a:t>
            </a:r>
            <a:r>
              <a:rPr dirty="0" sz="2000" spc="-25" b="1">
                <a:latin typeface="Trebuchet MS"/>
                <a:cs typeface="Trebuchet MS"/>
              </a:rPr>
              <a:t>ID</a:t>
            </a:r>
            <a:endParaRPr sz="2000">
              <a:latin typeface="Trebuchet MS"/>
              <a:cs typeface="Trebuchet MS"/>
            </a:endParaRPr>
          </a:p>
          <a:p>
            <a:pPr marL="356235" indent="-343535">
              <a:lnSpc>
                <a:spcPct val="100000"/>
              </a:lnSpc>
              <a:buAutoNum type="alphaLcParenR"/>
              <a:tabLst>
                <a:tab pos="356235" algn="l"/>
              </a:tabLst>
            </a:pPr>
            <a:r>
              <a:rPr dirty="0" sz="2000" b="1">
                <a:latin typeface="Trebuchet MS"/>
                <a:cs typeface="Trebuchet MS"/>
              </a:rPr>
              <a:t>BUSINESS</a:t>
            </a:r>
            <a:r>
              <a:rPr dirty="0" sz="2000" spc="-80" b="1">
                <a:latin typeface="Trebuchet MS"/>
                <a:cs typeface="Trebuchet MS"/>
              </a:rPr>
              <a:t> </a:t>
            </a:r>
            <a:r>
              <a:rPr dirty="0" sz="2000" spc="-20" b="1">
                <a:latin typeface="Trebuchet MS"/>
                <a:cs typeface="Trebuchet MS"/>
              </a:rPr>
              <a:t>UNIT</a:t>
            </a:r>
            <a:endParaRPr sz="2000">
              <a:latin typeface="Trebuchet MS"/>
              <a:cs typeface="Trebuchet MS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56870" algn="l"/>
              </a:tabLst>
            </a:pPr>
            <a:r>
              <a:rPr dirty="0" sz="2000" b="1">
                <a:latin typeface="Trebuchet MS"/>
                <a:cs typeface="Trebuchet MS"/>
              </a:rPr>
              <a:t>EMPLOYMENT</a:t>
            </a:r>
            <a:r>
              <a:rPr dirty="0" sz="2000" spc="-14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CLASSIFICATION</a:t>
            </a:r>
            <a:endParaRPr sz="2000">
              <a:latin typeface="Trebuchet MS"/>
              <a:cs typeface="Trebuchet MS"/>
            </a:endParaRPr>
          </a:p>
          <a:p>
            <a:pPr marL="356870" indent="-344170">
              <a:lnSpc>
                <a:spcPct val="100000"/>
              </a:lnSpc>
              <a:buAutoNum type="alphaLcParenR"/>
              <a:tabLst>
                <a:tab pos="356870" algn="l"/>
              </a:tabLst>
            </a:pPr>
            <a:r>
              <a:rPr dirty="0" sz="2000" b="1">
                <a:latin typeface="Trebuchet MS"/>
                <a:cs typeface="Trebuchet MS"/>
              </a:rPr>
              <a:t>EMPLOYMENT</a:t>
            </a:r>
            <a:r>
              <a:rPr dirty="0" sz="2000" spc="-14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STATUS</a:t>
            </a:r>
            <a:endParaRPr sz="2000">
              <a:latin typeface="Trebuchet MS"/>
              <a:cs typeface="Trebuchet MS"/>
            </a:endParaRPr>
          </a:p>
          <a:p>
            <a:pPr marL="356235" indent="-343535">
              <a:lnSpc>
                <a:spcPct val="100000"/>
              </a:lnSpc>
              <a:buAutoNum type="alphaLcParenR"/>
              <a:tabLst>
                <a:tab pos="356235" algn="l"/>
              </a:tabLst>
            </a:pPr>
            <a:r>
              <a:rPr dirty="0" sz="2000" spc="-10" b="1">
                <a:latin typeface="Trebuchet MS"/>
                <a:cs typeface="Trebuchet MS"/>
              </a:rPr>
              <a:t>DIVISION</a:t>
            </a:r>
            <a:endParaRPr sz="2000">
              <a:latin typeface="Trebuchet MS"/>
              <a:cs typeface="Trebuchet MS"/>
            </a:endParaRPr>
          </a:p>
          <a:p>
            <a:pPr marL="356235" indent="-343535">
              <a:lnSpc>
                <a:spcPct val="100000"/>
              </a:lnSpc>
              <a:buAutoNum type="alphaLcParenR"/>
              <a:tabLst>
                <a:tab pos="356235" algn="l"/>
              </a:tabLst>
            </a:pPr>
            <a:r>
              <a:rPr dirty="0" sz="2000" spc="-10" b="1">
                <a:latin typeface="Trebuchet MS"/>
                <a:cs typeface="Trebuchet MS"/>
              </a:rPr>
              <a:t>GENDER</a:t>
            </a:r>
            <a:endParaRPr sz="2000">
              <a:latin typeface="Trebuchet MS"/>
              <a:cs typeface="Trebuchet MS"/>
            </a:endParaRPr>
          </a:p>
          <a:p>
            <a:pPr marL="356870" indent="-344170">
              <a:lnSpc>
                <a:spcPct val="100000"/>
              </a:lnSpc>
              <a:buAutoNum type="alphaLcParenR"/>
              <a:tabLst>
                <a:tab pos="356870" algn="l"/>
              </a:tabLst>
            </a:pPr>
            <a:r>
              <a:rPr dirty="0" sz="2000" spc="-30" b="1">
                <a:latin typeface="Trebuchet MS"/>
                <a:cs typeface="Trebuchet MS"/>
              </a:rPr>
              <a:t>DEPARTMENGT</a:t>
            </a:r>
            <a:r>
              <a:rPr dirty="0" sz="2000" spc="-95" b="1">
                <a:latin typeface="Trebuchet MS"/>
                <a:cs typeface="Trebuchet MS"/>
              </a:rPr>
              <a:t> </a:t>
            </a:r>
            <a:r>
              <a:rPr dirty="0" sz="2000" spc="-20" b="1">
                <a:latin typeface="Trebuchet MS"/>
                <a:cs typeface="Trebuchet MS"/>
              </a:rPr>
              <a:t>TYPE</a:t>
            </a:r>
            <a:endParaRPr sz="2000">
              <a:latin typeface="Trebuchet MS"/>
              <a:cs typeface="Trebuchet MS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56870" algn="l"/>
              </a:tabLst>
            </a:pPr>
            <a:r>
              <a:rPr dirty="0" sz="2000" b="1">
                <a:latin typeface="Trebuchet MS"/>
                <a:cs typeface="Trebuchet MS"/>
              </a:rPr>
              <a:t>PERFORMANCE</a:t>
            </a:r>
            <a:r>
              <a:rPr dirty="0" sz="2000" spc="-13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METRICS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9851" y="6470396"/>
            <a:ext cx="17849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7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" y="3224720"/>
            <a:ext cx="2467229" cy="342125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6080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THE</a:t>
            </a:r>
            <a:r>
              <a:rPr dirty="0" spc="-70"/>
              <a:t> </a:t>
            </a:r>
            <a:r>
              <a:rPr dirty="0"/>
              <a:t>"WOW"</a:t>
            </a:r>
            <a:r>
              <a:rPr dirty="0" spc="-50"/>
              <a:t> </a:t>
            </a:r>
            <a:r>
              <a:rPr dirty="0" spc="155"/>
              <a:t>IN</a:t>
            </a:r>
            <a:r>
              <a:rPr dirty="0" spc="-70"/>
              <a:t> </a:t>
            </a:r>
            <a:r>
              <a:rPr dirty="0" spc="70"/>
              <a:t>OUR</a:t>
            </a:r>
            <a:r>
              <a:rPr dirty="0" spc="-100"/>
              <a:t> </a:t>
            </a:r>
            <a:r>
              <a:rPr dirty="0" spc="45"/>
              <a:t>SOLUTION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1306936" y="6464604"/>
            <a:ext cx="99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441575" y="1850212"/>
            <a:ext cx="5285105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4650" indent="-363220">
              <a:lnSpc>
                <a:spcPct val="100000"/>
              </a:lnSpc>
              <a:spcBef>
                <a:spcPts val="95"/>
              </a:spcBef>
              <a:buSzPct val="96875"/>
              <a:buAutoNum type="arabicPeriod"/>
              <a:tabLst>
                <a:tab pos="374650" algn="l"/>
              </a:tabLst>
            </a:pPr>
            <a:r>
              <a:rPr dirty="0" sz="3200">
                <a:latin typeface="Trebuchet MS"/>
                <a:cs typeface="Trebuchet MS"/>
              </a:rPr>
              <a:t>PIVOT</a:t>
            </a:r>
            <a:r>
              <a:rPr dirty="0" sz="3200" spc="-190">
                <a:latin typeface="Trebuchet MS"/>
                <a:cs typeface="Trebuchet MS"/>
              </a:rPr>
              <a:t> </a:t>
            </a:r>
            <a:r>
              <a:rPr dirty="0" sz="3200" spc="-20">
                <a:latin typeface="Trebuchet MS"/>
                <a:cs typeface="Trebuchet MS"/>
              </a:rPr>
              <a:t>TABLE</a:t>
            </a:r>
            <a:endParaRPr sz="3200">
              <a:latin typeface="Trebuchet MS"/>
              <a:cs typeface="Trebuchet MS"/>
            </a:endParaRPr>
          </a:p>
          <a:p>
            <a:pPr marL="374650" indent="-363220">
              <a:lnSpc>
                <a:spcPct val="100000"/>
              </a:lnSpc>
              <a:buSzPct val="96875"/>
              <a:buAutoNum type="arabicPeriod"/>
              <a:tabLst>
                <a:tab pos="374650" algn="l"/>
              </a:tabLst>
            </a:pPr>
            <a:r>
              <a:rPr dirty="0" sz="3200" spc="-10">
                <a:latin typeface="Trebuchet MS"/>
                <a:cs typeface="Trebuchet MS"/>
              </a:rPr>
              <a:t>CONDITIONAL</a:t>
            </a:r>
            <a:r>
              <a:rPr dirty="0" sz="3200" spc="-204">
                <a:latin typeface="Trebuchet MS"/>
                <a:cs typeface="Trebuchet MS"/>
              </a:rPr>
              <a:t> </a:t>
            </a:r>
            <a:r>
              <a:rPr dirty="0" sz="3200" spc="-20">
                <a:latin typeface="Trebuchet MS"/>
                <a:cs typeface="Trebuchet MS"/>
              </a:rPr>
              <a:t>FORMATTING</a:t>
            </a:r>
            <a:endParaRPr sz="3200">
              <a:latin typeface="Trebuchet MS"/>
              <a:cs typeface="Trebuchet MS"/>
            </a:endParaRPr>
          </a:p>
          <a:p>
            <a:pPr marL="374650" indent="-363220">
              <a:lnSpc>
                <a:spcPct val="100000"/>
              </a:lnSpc>
              <a:spcBef>
                <a:spcPts val="5"/>
              </a:spcBef>
              <a:buSzPct val="96875"/>
              <a:buAutoNum type="arabicPeriod"/>
              <a:tabLst>
                <a:tab pos="374650" algn="l"/>
              </a:tabLst>
            </a:pPr>
            <a:r>
              <a:rPr dirty="0" sz="3200" spc="-45">
                <a:latin typeface="Trebuchet MS"/>
                <a:cs typeface="Trebuchet MS"/>
              </a:rPr>
              <a:t>CHARTS</a:t>
            </a:r>
            <a:r>
              <a:rPr dirty="0" sz="3200" spc="-19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AND</a:t>
            </a:r>
            <a:r>
              <a:rPr dirty="0" sz="3200" spc="-1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GRAPH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2024-09-21T07:30:35Z</dcterms:created>
  <dcterms:modified xsi:type="dcterms:W3CDTF">2024-09-21T07:30:35Z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2024-09-21T00:00:00Z</vt:filetime>
  </property>
  <property fmtid="{D5CDD505-2E9C-101B-9397-08002B2CF9AE}" pid="3" name="Creator">
    <vt:lpwstr>Aspose Ltd.</vt:lpwstr>
  </property>
  <property fmtid="{D5CDD505-2E9C-101B-9397-08002B2CF9AE}" pid="4" name="LastSaved">
    <vt:filetime>2024-09-21T00:00:00Z</vt:filetime>
  </property>
  <property fmtid="{D5CDD505-2E9C-101B-9397-08002B2CF9AE}" pid="5" name="Producer">
    <vt:lpwstr>Aspose.Pdf for .NET 10.1.0</vt:lpwstr>
  </property>
</Properties>
</file>