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Caveat"/>
      <p:regular r:id="rId23"/>
      <p:bold r:id="rId24"/>
    </p:embeddedFont>
    <p:embeddedFont>
      <p:font typeface="Playfair Display"/>
      <p:regular r:id="rId25"/>
      <p:bold r:id="rId26"/>
      <p:italic r:id="rId27"/>
      <p:boldItalic r:id="rId28"/>
    </p:embeddedFont>
    <p:embeddedFont>
      <p:font typeface="Lobster"/>
      <p:regular r:id="rId29"/>
    </p:embeddedFont>
    <p:embeddedFont>
      <p:font typeface="Lato"/>
      <p:regular r:id="rId30"/>
      <p:bold r:id="rId31"/>
      <p:italic r:id="rId32"/>
      <p:boldItalic r:id="rId33"/>
    </p:embeddedFont>
    <p:embeddedFont>
      <p:font typeface="Pacifico"/>
      <p:regular r:id="rId34"/>
    </p:embeddedFont>
    <p:embeddedFont>
      <p:font typeface="Oswald"/>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Caveat-bold.fntdata"/><Relationship Id="rId23" Type="http://schemas.openxmlformats.org/officeDocument/2006/relationships/font" Target="fonts/Cave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bold.fntdata"/><Relationship Id="rId25" Type="http://schemas.openxmlformats.org/officeDocument/2006/relationships/font" Target="fonts/PlayfairDisplay-regular.fntdata"/><Relationship Id="rId28" Type="http://schemas.openxmlformats.org/officeDocument/2006/relationships/font" Target="fonts/PlayfairDisplay-boldItalic.fntdata"/><Relationship Id="rId27" Type="http://schemas.openxmlformats.org/officeDocument/2006/relationships/font" Target="fonts/PlayfairDispl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obster-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35" Type="http://schemas.openxmlformats.org/officeDocument/2006/relationships/font" Target="fonts/Oswald-regular.fntdata"/><Relationship Id="rId12" Type="http://schemas.openxmlformats.org/officeDocument/2006/relationships/slide" Target="slides/slide7.xml"/><Relationship Id="rId34" Type="http://schemas.openxmlformats.org/officeDocument/2006/relationships/font" Target="fonts/Pacifico-regular.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swald-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2b03eba0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f2b03eba0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2315da23c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2315da23c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2315da23c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2315da23c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2b03eba0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2b03eba0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2b03eba0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f2b03eba0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2315da23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2315da23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2315da23c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2315da23c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f2315da23c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f2315da23c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2315da23c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f2315da23c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f2315da23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f2315da23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f2315da23c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f2315da23c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f2b03eba0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f2b03eba0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2315da23c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2315da23c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2315da23c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2315da23c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2b03eba0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2b03eba0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2b03eba0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2b03eba0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amazon.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ctrTitle"/>
          </p:nvPr>
        </p:nvSpPr>
        <p:spPr>
          <a:xfrm>
            <a:off x="0" y="136800"/>
            <a:ext cx="9144000" cy="1962900"/>
          </a:xfrm>
          <a:prstGeom prst="rect">
            <a:avLst/>
          </a:prstGeom>
        </p:spPr>
        <p:txBody>
          <a:bodyPr anchorCtr="0" anchor="b" bIns="91425" lIns="91425" spcFirstLastPara="1" rIns="91425" wrap="square" tIns="91425">
            <a:normAutofit/>
          </a:bodyPr>
          <a:lstStyle/>
          <a:p>
            <a:pPr indent="0" lvl="0" marL="0" rtl="0" algn="ctr">
              <a:spcBef>
                <a:spcPts val="1000"/>
              </a:spcBef>
              <a:spcAft>
                <a:spcPts val="0"/>
              </a:spcAft>
              <a:buNone/>
            </a:pPr>
            <a:r>
              <a:rPr lang="en-GB"/>
              <a:t>Image Scraping and Classification Project</a:t>
            </a:r>
            <a:endParaRPr/>
          </a:p>
        </p:txBody>
      </p:sp>
      <p:sp>
        <p:nvSpPr>
          <p:cNvPr id="69" name="Google Shape;69;p13"/>
          <p:cNvSpPr txBox="1"/>
          <p:nvPr>
            <p:ph idx="1" type="subTitle"/>
          </p:nvPr>
        </p:nvSpPr>
        <p:spPr>
          <a:xfrm>
            <a:off x="630600" y="2009175"/>
            <a:ext cx="7893000" cy="783600"/>
          </a:xfrm>
          <a:prstGeom prst="rect">
            <a:avLst/>
          </a:prstGeom>
        </p:spPr>
        <p:txBody>
          <a:bodyPr anchorCtr="0" anchor="b" bIns="91425" lIns="91425" spcFirstLastPara="1" rIns="91425" wrap="square" tIns="91425">
            <a:normAutofit/>
          </a:bodyPr>
          <a:lstStyle/>
          <a:p>
            <a:pPr indent="0" lvl="0" marL="0" rtl="0" algn="ctr">
              <a:spcBef>
                <a:spcPts val="1000"/>
              </a:spcBef>
              <a:spcAft>
                <a:spcPts val="0"/>
              </a:spcAft>
              <a:buNone/>
            </a:pPr>
            <a:r>
              <a:rPr b="1" lang="en-GB" sz="2600"/>
              <a:t>Using Deep Learning</a:t>
            </a:r>
            <a:endParaRPr b="1" sz="2600"/>
          </a:p>
        </p:txBody>
      </p:sp>
      <p:sp>
        <p:nvSpPr>
          <p:cNvPr id="70" name="Google Shape;70;p13"/>
          <p:cNvSpPr txBox="1"/>
          <p:nvPr/>
        </p:nvSpPr>
        <p:spPr>
          <a:xfrm>
            <a:off x="6138025" y="3244825"/>
            <a:ext cx="2812800" cy="169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000">
                <a:solidFill>
                  <a:srgbClr val="1155CC"/>
                </a:solidFill>
                <a:latin typeface="Pacifico"/>
                <a:ea typeface="Pacifico"/>
                <a:cs typeface="Pacifico"/>
                <a:sym typeface="Pacifico"/>
              </a:rPr>
              <a:t>Project By -</a:t>
            </a:r>
            <a:endParaRPr b="1" sz="2000">
              <a:solidFill>
                <a:srgbClr val="1155CC"/>
              </a:solidFill>
              <a:latin typeface="Pacifico"/>
              <a:ea typeface="Pacifico"/>
              <a:cs typeface="Pacifico"/>
              <a:sym typeface="Pacifico"/>
            </a:endParaRPr>
          </a:p>
          <a:p>
            <a:pPr indent="0" lvl="0" marL="0" rtl="0" algn="ctr">
              <a:spcBef>
                <a:spcPts val="0"/>
              </a:spcBef>
              <a:spcAft>
                <a:spcPts val="0"/>
              </a:spcAft>
              <a:buNone/>
            </a:pPr>
            <a:r>
              <a:t/>
            </a:r>
            <a:endParaRPr b="1" sz="1900">
              <a:solidFill>
                <a:srgbClr val="1155CC"/>
              </a:solidFill>
              <a:latin typeface="Pacifico"/>
              <a:ea typeface="Pacifico"/>
              <a:cs typeface="Pacifico"/>
              <a:sym typeface="Pacifico"/>
            </a:endParaRPr>
          </a:p>
          <a:p>
            <a:pPr indent="0" lvl="0" marL="0" rtl="0" algn="ctr">
              <a:spcBef>
                <a:spcPts val="0"/>
              </a:spcBef>
              <a:spcAft>
                <a:spcPts val="0"/>
              </a:spcAft>
              <a:buNone/>
            </a:pPr>
            <a:r>
              <a:rPr lang="en-GB" sz="2000">
                <a:solidFill>
                  <a:srgbClr val="1155CC"/>
                </a:solidFill>
                <a:latin typeface="Caveat"/>
                <a:ea typeface="Caveat"/>
                <a:cs typeface="Caveat"/>
                <a:sym typeface="Caveat"/>
              </a:rPr>
              <a:t>S</a:t>
            </a:r>
            <a:r>
              <a:rPr lang="en-GB" sz="2000">
                <a:solidFill>
                  <a:srgbClr val="1155CC"/>
                </a:solidFill>
                <a:latin typeface="Pacifico"/>
                <a:ea typeface="Pacifico"/>
                <a:cs typeface="Pacifico"/>
                <a:sym typeface="Pacifico"/>
              </a:rPr>
              <a:t>hivani Angadi </a:t>
            </a:r>
            <a:endParaRPr sz="2000">
              <a:solidFill>
                <a:srgbClr val="1155CC"/>
              </a:solidFill>
              <a:latin typeface="Pacifico"/>
              <a:ea typeface="Pacifico"/>
              <a:cs typeface="Pacifico"/>
              <a:sym typeface="Pacifico"/>
            </a:endParaRPr>
          </a:p>
          <a:p>
            <a:pPr indent="0" lvl="0" marL="0" rtl="0" algn="ctr">
              <a:spcBef>
                <a:spcPts val="0"/>
              </a:spcBef>
              <a:spcAft>
                <a:spcPts val="0"/>
              </a:spcAft>
              <a:buNone/>
            </a:pPr>
            <a:r>
              <a:rPr lang="en-GB" sz="2000">
                <a:solidFill>
                  <a:srgbClr val="1155CC"/>
                </a:solidFill>
                <a:latin typeface="Pacifico"/>
                <a:ea typeface="Pacifico"/>
                <a:cs typeface="Pacifico"/>
                <a:sym typeface="Pacifico"/>
              </a:rPr>
              <a:t>(Internship 14)</a:t>
            </a:r>
            <a:endParaRPr sz="2000">
              <a:solidFill>
                <a:srgbClr val="1155CC"/>
              </a:solidFill>
              <a:latin typeface="Pacifico"/>
              <a:ea typeface="Pacifico"/>
              <a:cs typeface="Pacifico"/>
              <a:sym typeface="Pacifico"/>
            </a:endParaRPr>
          </a:p>
          <a:p>
            <a:pPr indent="0" lvl="0" marL="0" rtl="0" algn="ctr">
              <a:spcBef>
                <a:spcPts val="0"/>
              </a:spcBef>
              <a:spcAft>
                <a:spcPts val="0"/>
              </a:spcAft>
              <a:buNone/>
            </a:pPr>
            <a:r>
              <a:t/>
            </a:r>
            <a:endParaRPr sz="1900">
              <a:solidFill>
                <a:srgbClr val="1155CC"/>
              </a:solidFill>
              <a:latin typeface="Pacifico"/>
              <a:ea typeface="Pacifico"/>
              <a:cs typeface="Pacifico"/>
              <a:sym typeface="Pacifico"/>
            </a:endParaRPr>
          </a:p>
        </p:txBody>
      </p:sp>
      <p:pic>
        <p:nvPicPr>
          <p:cNvPr id="71" name="Google Shape;71;p13"/>
          <p:cNvPicPr preferRelativeResize="0"/>
          <p:nvPr/>
        </p:nvPicPr>
        <p:blipFill>
          <a:blip r:embed="rId3">
            <a:alphaModFix/>
          </a:blip>
          <a:stretch>
            <a:fillRect/>
          </a:stretch>
        </p:blipFill>
        <p:spPr>
          <a:xfrm>
            <a:off x="1464400" y="3121575"/>
            <a:ext cx="3283300" cy="1816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idx="1" type="body"/>
          </p:nvPr>
        </p:nvSpPr>
        <p:spPr>
          <a:xfrm>
            <a:off x="311700" y="1275825"/>
            <a:ext cx="8520600" cy="3867900"/>
          </a:xfrm>
          <a:prstGeom prst="rect">
            <a:avLst/>
          </a:prstGeom>
        </p:spPr>
        <p:txBody>
          <a:bodyPr anchorCtr="0" anchor="t" bIns="91425" lIns="91425" spcFirstLastPara="1" rIns="91425" wrap="square" tIns="91425">
            <a:normAutofit fontScale="55000" lnSpcReduction="20000"/>
          </a:bodyPr>
          <a:lstStyle/>
          <a:p>
            <a:pPr indent="-345662" lvl="0" marL="457200" rtl="0" algn="l">
              <a:spcBef>
                <a:spcPts val="0"/>
              </a:spcBef>
              <a:spcAft>
                <a:spcPts val="0"/>
              </a:spcAft>
              <a:buClr>
                <a:srgbClr val="980000"/>
              </a:buClr>
              <a:buSzPct val="100000"/>
              <a:buFont typeface="Lobster"/>
              <a:buChar char="●"/>
            </a:pPr>
            <a:r>
              <a:rPr lang="en-GB" sz="3351">
                <a:solidFill>
                  <a:srgbClr val="980000"/>
                </a:solidFill>
                <a:latin typeface="Lobster"/>
                <a:ea typeface="Lobster"/>
                <a:cs typeface="Lobster"/>
                <a:sym typeface="Lobster"/>
              </a:rPr>
              <a:t>Transfer Learning</a:t>
            </a:r>
            <a:r>
              <a:rPr lang="en-GB" sz="3351">
                <a:solidFill>
                  <a:srgbClr val="980000"/>
                </a:solidFill>
              </a:rPr>
              <a:t>: </a:t>
            </a:r>
            <a:endParaRPr sz="3351">
              <a:solidFill>
                <a:srgbClr val="980000"/>
              </a:solidFill>
            </a:endParaRPr>
          </a:p>
          <a:p>
            <a:pPr indent="0" lvl="0" marL="457200" rtl="0" algn="l">
              <a:spcBef>
                <a:spcPts val="1200"/>
              </a:spcBef>
              <a:spcAft>
                <a:spcPts val="0"/>
              </a:spcAft>
              <a:buNone/>
            </a:pPr>
            <a:r>
              <a:rPr lang="en-GB" sz="2681">
                <a:latin typeface="Comic Sans MS"/>
                <a:ea typeface="Comic Sans MS"/>
                <a:cs typeface="Comic Sans MS"/>
                <a:sym typeface="Comic Sans MS"/>
              </a:rPr>
              <a:t>Transfer Learning is a reusable algorithm which is trained on a large number of images wherein all the weights and biases have been already learnt and updated. The knowledge of this model is used on another data set to  to classify images into different categories.</a:t>
            </a:r>
            <a:endParaRPr sz="1500">
              <a:latin typeface="Comic Sans MS"/>
              <a:ea typeface="Comic Sans MS"/>
              <a:cs typeface="Comic Sans MS"/>
              <a:sym typeface="Comic Sans MS"/>
            </a:endParaRPr>
          </a:p>
          <a:p>
            <a:pPr indent="0" lvl="0" marL="457200" rtl="0" algn="l">
              <a:spcBef>
                <a:spcPts val="1200"/>
              </a:spcBef>
              <a:spcAft>
                <a:spcPts val="0"/>
              </a:spcAft>
              <a:buNone/>
            </a:pPr>
            <a:r>
              <a:t/>
            </a:r>
            <a:endParaRPr sz="1500">
              <a:latin typeface="Comic Sans MS"/>
              <a:ea typeface="Comic Sans MS"/>
              <a:cs typeface="Comic Sans MS"/>
              <a:sym typeface="Comic Sans MS"/>
            </a:endParaRPr>
          </a:p>
          <a:p>
            <a:pPr indent="0" lvl="0" marL="457200" rtl="0" algn="l">
              <a:spcBef>
                <a:spcPts val="1200"/>
              </a:spcBef>
              <a:spcAft>
                <a:spcPts val="0"/>
              </a:spcAft>
              <a:buNone/>
            </a:pPr>
            <a:r>
              <a:t/>
            </a:r>
            <a:endParaRPr sz="1500">
              <a:latin typeface="Comic Sans MS"/>
              <a:ea typeface="Comic Sans MS"/>
              <a:cs typeface="Comic Sans MS"/>
              <a:sym typeface="Comic Sans MS"/>
            </a:endParaRPr>
          </a:p>
          <a:p>
            <a:pPr indent="-345662" lvl="0" marL="457200" rtl="0" algn="l">
              <a:spcBef>
                <a:spcPts val="1200"/>
              </a:spcBef>
              <a:spcAft>
                <a:spcPts val="0"/>
              </a:spcAft>
              <a:buClr>
                <a:srgbClr val="980000"/>
              </a:buClr>
              <a:buSzPct val="100000"/>
              <a:buFont typeface="Lobster"/>
              <a:buChar char="●"/>
            </a:pPr>
            <a:r>
              <a:rPr lang="en-GB" sz="3351">
                <a:solidFill>
                  <a:srgbClr val="980000"/>
                </a:solidFill>
                <a:latin typeface="Lobster"/>
                <a:ea typeface="Lobster"/>
                <a:cs typeface="Lobster"/>
                <a:sym typeface="Lobster"/>
              </a:rPr>
              <a:t>SoftMax Layer:</a:t>
            </a:r>
            <a:r>
              <a:rPr lang="en-GB" sz="3351">
                <a:latin typeface="Lobster"/>
                <a:ea typeface="Lobster"/>
                <a:cs typeface="Lobster"/>
                <a:sym typeface="Lobster"/>
              </a:rPr>
              <a:t> </a:t>
            </a:r>
            <a:endParaRPr sz="3351">
              <a:latin typeface="Comic Sans MS"/>
              <a:ea typeface="Comic Sans MS"/>
              <a:cs typeface="Comic Sans MS"/>
              <a:sym typeface="Comic Sans MS"/>
            </a:endParaRPr>
          </a:p>
          <a:p>
            <a:pPr indent="0" lvl="0" marL="457200" rtl="0" algn="l">
              <a:spcBef>
                <a:spcPts val="1200"/>
              </a:spcBef>
              <a:spcAft>
                <a:spcPts val="0"/>
              </a:spcAft>
              <a:buNone/>
            </a:pPr>
            <a:r>
              <a:rPr lang="en-GB" sz="2681">
                <a:latin typeface="Comic Sans MS"/>
                <a:ea typeface="Comic Sans MS"/>
                <a:cs typeface="Comic Sans MS"/>
                <a:sym typeface="Comic Sans MS"/>
              </a:rPr>
              <a:t>Softmax assigns decimal probabilities to each class in a multi-class problem. Those decimal probabilities must add up to 1.0. This additional constraint helps training converge more quickly than it otherwise</a:t>
            </a:r>
            <a:endParaRPr sz="2681">
              <a:latin typeface="Comic Sans MS"/>
              <a:ea typeface="Comic Sans MS"/>
              <a:cs typeface="Comic Sans MS"/>
              <a:sym typeface="Comic Sans MS"/>
            </a:endParaRPr>
          </a:p>
          <a:p>
            <a:pPr indent="0" lvl="0" marL="457200" rtl="0" algn="l">
              <a:spcBef>
                <a:spcPts val="1200"/>
              </a:spcBef>
              <a:spcAft>
                <a:spcPts val="0"/>
              </a:spcAft>
              <a:buNone/>
            </a:pPr>
            <a:r>
              <a:t/>
            </a:r>
            <a:endParaRPr sz="1500">
              <a:latin typeface="Comic Sans MS"/>
              <a:ea typeface="Comic Sans MS"/>
              <a:cs typeface="Comic Sans MS"/>
              <a:sym typeface="Comic Sans MS"/>
            </a:endParaRPr>
          </a:p>
          <a:p>
            <a:pPr indent="0" lvl="0" marL="457200" rtl="0" algn="l">
              <a:spcBef>
                <a:spcPts val="1200"/>
              </a:spcBef>
              <a:spcAft>
                <a:spcPts val="0"/>
              </a:spcAft>
              <a:buNone/>
            </a:pPr>
            <a:r>
              <a:t/>
            </a:r>
            <a:endParaRPr sz="1500">
              <a:latin typeface="Lobster"/>
              <a:ea typeface="Lobster"/>
              <a:cs typeface="Lobster"/>
              <a:sym typeface="Lobste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3"/>
          <p:cNvPicPr preferRelativeResize="0"/>
          <p:nvPr/>
        </p:nvPicPr>
        <p:blipFill>
          <a:blip r:embed="rId3">
            <a:alphaModFix/>
          </a:blip>
          <a:stretch>
            <a:fillRect/>
          </a:stretch>
        </p:blipFill>
        <p:spPr>
          <a:xfrm>
            <a:off x="152400" y="152400"/>
            <a:ext cx="8839200" cy="462584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180825"/>
            <a:ext cx="8520600" cy="83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3180">
                <a:solidFill>
                  <a:srgbClr val="000000"/>
                </a:solidFill>
              </a:rPr>
              <a:t>CNN for Classification</a:t>
            </a:r>
            <a:endParaRPr sz="3180">
              <a:solidFill>
                <a:srgbClr val="000000"/>
              </a:solidFill>
            </a:endParaRPr>
          </a:p>
          <a:p>
            <a:pPr indent="0" lvl="0" marL="0" rtl="0" algn="l">
              <a:spcBef>
                <a:spcPts val="0"/>
              </a:spcBef>
              <a:spcAft>
                <a:spcPts val="0"/>
              </a:spcAft>
              <a:buSzPts val="990"/>
              <a:buNone/>
            </a:pPr>
            <a:r>
              <a:t/>
            </a:r>
            <a:endParaRPr sz="2880"/>
          </a:p>
        </p:txBody>
      </p:sp>
      <p:sp>
        <p:nvSpPr>
          <p:cNvPr id="139" name="Google Shape;139;p24"/>
          <p:cNvSpPr txBox="1"/>
          <p:nvPr>
            <p:ph idx="1" type="body"/>
          </p:nvPr>
        </p:nvSpPr>
        <p:spPr>
          <a:xfrm>
            <a:off x="311700" y="1506875"/>
            <a:ext cx="8520600" cy="36369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Comic Sans MS"/>
              <a:buChar char="●"/>
            </a:pPr>
            <a:r>
              <a:rPr lang="en-GB" sz="1500">
                <a:latin typeface="Comic Sans MS"/>
                <a:ea typeface="Comic Sans MS"/>
                <a:cs typeface="Comic Sans MS"/>
                <a:sym typeface="Comic Sans MS"/>
              </a:rPr>
              <a:t>The image is passed through a series of Convolutional, nonlinear, pooling layers and fully connected layers, and then generates the output. The Convolution layer is always the first. Тhe image (matrix with pixel values) is entered into it.</a:t>
            </a:r>
            <a:endParaRPr sz="1500">
              <a:latin typeface="Comic Sans MS"/>
              <a:ea typeface="Comic Sans MS"/>
              <a:cs typeface="Comic Sans MS"/>
              <a:sym typeface="Comic Sans MS"/>
            </a:endParaRPr>
          </a:p>
          <a:p>
            <a:pPr indent="-323850" lvl="0" marL="457200" rtl="0" algn="l">
              <a:spcBef>
                <a:spcPts val="0"/>
              </a:spcBef>
              <a:spcAft>
                <a:spcPts val="0"/>
              </a:spcAft>
              <a:buSzPts val="1500"/>
              <a:buFont typeface="Comic Sans MS"/>
              <a:buChar char="●"/>
            </a:pPr>
            <a:r>
              <a:rPr lang="en-GB" sz="1500">
                <a:latin typeface="Comic Sans MS"/>
                <a:ea typeface="Comic Sans MS"/>
                <a:cs typeface="Comic Sans MS"/>
                <a:sym typeface="Comic Sans MS"/>
              </a:rPr>
              <a:t>Next the software selects a smaller matrix there, which is called a filter (or neuron, or core). Then the filter produces convolution, i.e. moves along the input image.</a:t>
            </a:r>
            <a:endParaRPr sz="1500">
              <a:latin typeface="Comic Sans MS"/>
              <a:ea typeface="Comic Sans MS"/>
              <a:cs typeface="Comic Sans MS"/>
              <a:sym typeface="Comic Sans MS"/>
            </a:endParaRPr>
          </a:p>
          <a:p>
            <a:pPr indent="-323850" lvl="0" marL="457200" rtl="0" algn="l">
              <a:spcBef>
                <a:spcPts val="0"/>
              </a:spcBef>
              <a:spcAft>
                <a:spcPts val="0"/>
              </a:spcAft>
              <a:buSzPts val="1500"/>
              <a:buFont typeface="Comic Sans MS"/>
              <a:buChar char="●"/>
            </a:pPr>
            <a:r>
              <a:rPr lang="en-GB" sz="1500">
                <a:latin typeface="Comic Sans MS"/>
                <a:ea typeface="Comic Sans MS"/>
                <a:cs typeface="Comic Sans MS"/>
                <a:sym typeface="Comic Sans MS"/>
              </a:rPr>
              <a:t>The nonlinear layer is added after each convolution operation. It has an activation function, which brings nonlinear property.</a:t>
            </a:r>
            <a:endParaRPr sz="1500">
              <a:latin typeface="Comic Sans MS"/>
              <a:ea typeface="Comic Sans MS"/>
              <a:cs typeface="Comic Sans MS"/>
              <a:sym typeface="Comic Sans MS"/>
            </a:endParaRPr>
          </a:p>
          <a:p>
            <a:pPr indent="-323850" lvl="0" marL="457200" rtl="0" algn="l">
              <a:spcBef>
                <a:spcPts val="0"/>
              </a:spcBef>
              <a:spcAft>
                <a:spcPts val="0"/>
              </a:spcAft>
              <a:buSzPts val="1500"/>
              <a:buFont typeface="Comic Sans MS"/>
              <a:buChar char="●"/>
            </a:pPr>
            <a:r>
              <a:rPr lang="en-GB" sz="1500">
                <a:latin typeface="Comic Sans MS"/>
                <a:ea typeface="Comic Sans MS"/>
                <a:cs typeface="Comic Sans MS"/>
                <a:sym typeface="Comic Sans MS"/>
              </a:rPr>
              <a:t>The pooling layer follows the nonlinear layer. It works with width and height of the image and performs a downsampling operation on them.</a:t>
            </a:r>
            <a:endParaRPr sz="1500">
              <a:latin typeface="Comic Sans MS"/>
              <a:ea typeface="Comic Sans MS"/>
              <a:cs typeface="Comic Sans MS"/>
              <a:sym typeface="Comic Sans MS"/>
            </a:endParaRPr>
          </a:p>
          <a:p>
            <a:pPr indent="-323850" lvl="0" marL="457200" rtl="0" algn="l">
              <a:spcBef>
                <a:spcPts val="0"/>
              </a:spcBef>
              <a:spcAft>
                <a:spcPts val="0"/>
              </a:spcAft>
              <a:buSzPts val="1500"/>
              <a:buFont typeface="Comic Sans MS"/>
              <a:buChar char="●"/>
            </a:pPr>
            <a:r>
              <a:rPr lang="en-GB" sz="1500">
                <a:latin typeface="Comic Sans MS"/>
                <a:ea typeface="Comic Sans MS"/>
                <a:cs typeface="Comic Sans MS"/>
                <a:sym typeface="Comic Sans MS"/>
              </a:rPr>
              <a:t>After completion of series of convolutional, nonlinear and pooling layers, it is necessary to attach a fully connected layer. This layer takes the output information from convolutional networks.</a:t>
            </a:r>
            <a:endParaRPr sz="1500">
              <a:latin typeface="Comic Sans MS"/>
              <a:ea typeface="Comic Sans MS"/>
              <a:cs typeface="Comic Sans MS"/>
              <a:sym typeface="Comic Sans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5"/>
          <p:cNvPicPr preferRelativeResize="0"/>
          <p:nvPr/>
        </p:nvPicPr>
        <p:blipFill>
          <a:blip r:embed="rId3">
            <a:alphaModFix/>
          </a:blip>
          <a:stretch>
            <a:fillRect/>
          </a:stretch>
        </p:blipFill>
        <p:spPr>
          <a:xfrm>
            <a:off x="826200" y="152400"/>
            <a:ext cx="7491611" cy="48386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170775"/>
            <a:ext cx="8520600" cy="84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990"/>
              <a:buFont typeface="Arial"/>
              <a:buNone/>
            </a:pPr>
            <a:r>
              <a:rPr lang="en-GB" sz="3162">
                <a:solidFill>
                  <a:srgbClr val="000000"/>
                </a:solidFill>
              </a:rPr>
              <a:t>CNN Architecture</a:t>
            </a:r>
            <a:endParaRPr sz="3162">
              <a:solidFill>
                <a:srgbClr val="000000"/>
              </a:solidFill>
            </a:endParaRPr>
          </a:p>
          <a:p>
            <a:pPr indent="0" lvl="0" marL="0" rtl="0" algn="l">
              <a:spcBef>
                <a:spcPts val="0"/>
              </a:spcBef>
              <a:spcAft>
                <a:spcPts val="0"/>
              </a:spcAft>
              <a:buSzPts val="990"/>
              <a:buNone/>
            </a:pPr>
            <a:r>
              <a:t/>
            </a:r>
            <a:endParaRPr sz="2880"/>
          </a:p>
        </p:txBody>
      </p:sp>
      <p:sp>
        <p:nvSpPr>
          <p:cNvPr id="150" name="Google Shape;150;p26"/>
          <p:cNvSpPr txBox="1"/>
          <p:nvPr>
            <p:ph idx="1" type="body"/>
          </p:nvPr>
        </p:nvSpPr>
        <p:spPr>
          <a:xfrm>
            <a:off x="311700" y="1326050"/>
            <a:ext cx="8520600" cy="3817500"/>
          </a:xfrm>
          <a:prstGeom prst="rect">
            <a:avLst/>
          </a:prstGeom>
        </p:spPr>
        <p:txBody>
          <a:bodyPr anchorCtr="0" anchor="t" bIns="91425" lIns="91425" spcFirstLastPara="1" rIns="91425" wrap="square" tIns="91425">
            <a:normAutofit fontScale="32500" lnSpcReduction="20000"/>
          </a:bodyPr>
          <a:lstStyle/>
          <a:p>
            <a:pPr indent="-342106" lvl="0" marL="457200" rtl="0" algn="l">
              <a:spcBef>
                <a:spcPts val="0"/>
              </a:spcBef>
              <a:spcAft>
                <a:spcPts val="0"/>
              </a:spcAft>
              <a:buClr>
                <a:srgbClr val="38761D"/>
              </a:buClr>
              <a:buSzPct val="100000"/>
              <a:buFont typeface="Georgia"/>
              <a:buAutoNum type="arabicPeriod"/>
            </a:pPr>
            <a:r>
              <a:rPr b="1" lang="en-GB" sz="5500">
                <a:solidFill>
                  <a:srgbClr val="38761D"/>
                </a:solidFill>
                <a:latin typeface="Georgia"/>
                <a:ea typeface="Georgia"/>
                <a:cs typeface="Georgia"/>
                <a:sym typeface="Georgia"/>
              </a:rPr>
              <a:t>VGG16:</a:t>
            </a:r>
            <a:endParaRPr b="1" sz="5500">
              <a:solidFill>
                <a:srgbClr val="38761D"/>
              </a:solidFill>
              <a:latin typeface="Georgia"/>
              <a:ea typeface="Georgia"/>
              <a:cs typeface="Georgia"/>
              <a:sym typeface="Georgia"/>
            </a:endParaRPr>
          </a:p>
          <a:p>
            <a:pPr indent="0" lvl="0" marL="457200" rtl="0" algn="l">
              <a:spcBef>
                <a:spcPts val="1200"/>
              </a:spcBef>
              <a:spcAft>
                <a:spcPts val="0"/>
              </a:spcAft>
              <a:buNone/>
            </a:pPr>
            <a:r>
              <a:rPr lang="en-GB" sz="2000">
                <a:solidFill>
                  <a:srgbClr val="38761D"/>
                </a:solidFill>
                <a:latin typeface="Georgia"/>
                <a:ea typeface="Georgia"/>
                <a:cs typeface="Georgia"/>
                <a:sym typeface="Georgia"/>
              </a:rPr>
              <a:t> </a:t>
            </a:r>
            <a:r>
              <a:rPr lang="en-GB" sz="3286">
                <a:latin typeface="Comic Sans MS"/>
                <a:ea typeface="Comic Sans MS"/>
                <a:cs typeface="Comic Sans MS"/>
                <a:sym typeface="Comic Sans MS"/>
              </a:rPr>
              <a:t>VGGNet consists of 16 convolutional layers and is very appealing because of its very uniform architecture. Similar to AlexNet, only 3x3 convolutions, but lots of filters. Trained on 4 GPUs for 2–3 weeks. It is currently the most preferred choice in the community for extracting features from images</a:t>
            </a:r>
            <a:r>
              <a:rPr lang="en-GB" sz="2978">
                <a:latin typeface="Comic Sans MS"/>
                <a:ea typeface="Comic Sans MS"/>
                <a:cs typeface="Comic Sans MS"/>
                <a:sym typeface="Comic Sans MS"/>
              </a:rPr>
              <a:t>.</a:t>
            </a:r>
            <a:endParaRPr sz="2978">
              <a:solidFill>
                <a:srgbClr val="38761D"/>
              </a:solidFill>
              <a:latin typeface="Georgia"/>
              <a:ea typeface="Georgia"/>
              <a:cs typeface="Georgia"/>
              <a:sym typeface="Georgia"/>
            </a:endParaRPr>
          </a:p>
          <a:p>
            <a:pPr indent="-342106" lvl="0" marL="457200" rtl="0" algn="l">
              <a:spcBef>
                <a:spcPts val="1200"/>
              </a:spcBef>
              <a:spcAft>
                <a:spcPts val="0"/>
              </a:spcAft>
              <a:buClr>
                <a:srgbClr val="38761D"/>
              </a:buClr>
              <a:buSzPct val="100000"/>
              <a:buFont typeface="Georgia"/>
              <a:buAutoNum type="arabicPeriod"/>
            </a:pPr>
            <a:r>
              <a:rPr b="1" lang="en-GB" sz="5500">
                <a:solidFill>
                  <a:srgbClr val="38761D"/>
                </a:solidFill>
                <a:latin typeface="Georgia"/>
                <a:ea typeface="Georgia"/>
                <a:cs typeface="Georgia"/>
                <a:sym typeface="Georgia"/>
              </a:rPr>
              <a:t>ResNet: </a:t>
            </a:r>
            <a:endParaRPr b="1" sz="5500">
              <a:solidFill>
                <a:srgbClr val="38761D"/>
              </a:solidFill>
              <a:latin typeface="Georgia"/>
              <a:ea typeface="Georgia"/>
              <a:cs typeface="Georgia"/>
              <a:sym typeface="Georgia"/>
            </a:endParaRPr>
          </a:p>
          <a:p>
            <a:pPr indent="0" lvl="0" marL="457200" rtl="0" algn="l">
              <a:spcBef>
                <a:spcPts val="1200"/>
              </a:spcBef>
              <a:spcAft>
                <a:spcPts val="0"/>
              </a:spcAft>
              <a:buNone/>
            </a:pPr>
            <a:r>
              <a:rPr lang="en-GB" sz="3300">
                <a:latin typeface="Comic Sans MS"/>
                <a:ea typeface="Comic Sans MS"/>
                <a:cs typeface="Comic Sans MS"/>
                <a:sym typeface="Comic Sans MS"/>
              </a:rPr>
              <a:t>Residual Networks are the first deeper networks to be won on the ImageNet Challenge. The ResNet used at ImageNet in 2015 has 152 layers.</a:t>
            </a:r>
            <a:endParaRPr b="1" sz="3300">
              <a:solidFill>
                <a:srgbClr val="38761D"/>
              </a:solidFill>
              <a:latin typeface="Georgia"/>
              <a:ea typeface="Georgia"/>
              <a:cs typeface="Georgia"/>
              <a:sym typeface="Georgia"/>
            </a:endParaRPr>
          </a:p>
          <a:p>
            <a:pPr indent="-342106" lvl="0" marL="457200" rtl="0" algn="l">
              <a:spcBef>
                <a:spcPts val="1200"/>
              </a:spcBef>
              <a:spcAft>
                <a:spcPts val="0"/>
              </a:spcAft>
              <a:buClr>
                <a:srgbClr val="38761D"/>
              </a:buClr>
              <a:buSzPct val="100000"/>
              <a:buFont typeface="Georgia"/>
              <a:buAutoNum type="arabicPeriod"/>
            </a:pPr>
            <a:r>
              <a:rPr b="1" lang="en-GB" sz="5500">
                <a:solidFill>
                  <a:srgbClr val="38761D"/>
                </a:solidFill>
                <a:latin typeface="Georgia"/>
                <a:ea typeface="Georgia"/>
                <a:cs typeface="Georgia"/>
                <a:sym typeface="Georgia"/>
              </a:rPr>
              <a:t>GoogleNet: </a:t>
            </a:r>
            <a:endParaRPr b="1" sz="5500">
              <a:solidFill>
                <a:srgbClr val="38761D"/>
              </a:solidFill>
              <a:latin typeface="Georgia"/>
              <a:ea typeface="Georgia"/>
              <a:cs typeface="Georgia"/>
              <a:sym typeface="Georgia"/>
            </a:endParaRPr>
          </a:p>
          <a:p>
            <a:pPr indent="0" lvl="0" marL="457200" rtl="0" algn="l">
              <a:spcBef>
                <a:spcPts val="1200"/>
              </a:spcBef>
              <a:spcAft>
                <a:spcPts val="0"/>
              </a:spcAft>
              <a:buNone/>
            </a:pPr>
            <a:r>
              <a:rPr lang="en-GB" sz="3307">
                <a:latin typeface="Comic Sans MS"/>
                <a:ea typeface="Comic Sans MS"/>
                <a:cs typeface="Comic Sans MS"/>
                <a:sym typeface="Comic Sans MS"/>
              </a:rPr>
              <a:t>The winner of the ILSVRC 2014 competition was GoogLeNet(a.k.a. Inception V1) from Google. It achieved a top-5 error rate of 6.67%. This module is based on several very small convolutions in order to drastically reduce the number of parameters. Their architecture consisted of a 22 layer deep CNN but reduced the number of parameters from 60 million (AlexNet) to 4 million.</a:t>
            </a:r>
            <a:endParaRPr sz="3307">
              <a:latin typeface="Comic Sans MS"/>
              <a:ea typeface="Comic Sans MS"/>
              <a:cs typeface="Comic Sans MS"/>
              <a:sym typeface="Comic Sans MS"/>
            </a:endParaRPr>
          </a:p>
          <a:p>
            <a:pPr indent="0" lvl="0" marL="0" rtl="0" algn="l">
              <a:spcBef>
                <a:spcPts val="1200"/>
              </a:spcBef>
              <a:spcAft>
                <a:spcPts val="0"/>
              </a:spcAft>
              <a:buNone/>
            </a:pPr>
            <a:r>
              <a:t/>
            </a:r>
            <a:endParaRPr sz="1300">
              <a:latin typeface="Comic Sans MS"/>
              <a:ea typeface="Comic Sans MS"/>
              <a:cs typeface="Comic Sans MS"/>
              <a:sym typeface="Comic Sans MS"/>
            </a:endParaRPr>
          </a:p>
          <a:p>
            <a:pPr indent="0" lvl="0" marL="457200" rtl="0" algn="l">
              <a:spcBef>
                <a:spcPts val="1200"/>
              </a:spcBef>
              <a:spcAft>
                <a:spcPts val="0"/>
              </a:spcAft>
              <a:buNone/>
            </a:pPr>
            <a:r>
              <a:t/>
            </a:r>
            <a:endParaRPr b="1" sz="1500">
              <a:latin typeface="Georgia"/>
              <a:ea typeface="Georgia"/>
              <a:cs typeface="Georgia"/>
              <a:sym typeface="Georgia"/>
            </a:endParaRPr>
          </a:p>
          <a:p>
            <a:pPr indent="0" lvl="0" marL="457200" rtl="0" algn="l">
              <a:spcBef>
                <a:spcPts val="1200"/>
              </a:spcBef>
              <a:spcAft>
                <a:spcPts val="1200"/>
              </a:spcAft>
              <a:buNone/>
            </a:pPr>
            <a:r>
              <a:t/>
            </a:r>
            <a:endParaRPr b="1">
              <a:solidFill>
                <a:srgbClr val="1155CC"/>
              </a:solidFill>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7"/>
          <p:cNvPicPr preferRelativeResize="0"/>
          <p:nvPr/>
        </p:nvPicPr>
        <p:blipFill>
          <a:blip r:embed="rId3">
            <a:alphaModFix/>
          </a:blip>
          <a:stretch>
            <a:fillRect/>
          </a:stretch>
        </p:blipFill>
        <p:spPr>
          <a:xfrm>
            <a:off x="738863" y="988175"/>
            <a:ext cx="7666276" cy="3835374"/>
          </a:xfrm>
          <a:prstGeom prst="rect">
            <a:avLst/>
          </a:prstGeom>
          <a:noFill/>
          <a:ln>
            <a:noFill/>
          </a:ln>
        </p:spPr>
      </p:pic>
      <p:sp>
        <p:nvSpPr>
          <p:cNvPr id="156" name="Google Shape;156;p27"/>
          <p:cNvSpPr txBox="1"/>
          <p:nvPr/>
        </p:nvSpPr>
        <p:spPr>
          <a:xfrm>
            <a:off x="994550" y="70325"/>
            <a:ext cx="70491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500">
                <a:latin typeface="Georgia"/>
                <a:ea typeface="Georgia"/>
                <a:cs typeface="Georgia"/>
                <a:sym typeface="Georgia"/>
              </a:rPr>
              <a:t>Working of CNN</a:t>
            </a:r>
            <a:endParaRPr b="1" sz="3500">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180825"/>
            <a:ext cx="8520600" cy="83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990"/>
              <a:buFont typeface="Arial"/>
              <a:buNone/>
            </a:pPr>
            <a:r>
              <a:rPr lang="en-GB" sz="3245">
                <a:solidFill>
                  <a:srgbClr val="000000"/>
                </a:solidFill>
              </a:rPr>
              <a:t>Risk Associated</a:t>
            </a:r>
            <a:endParaRPr sz="3245">
              <a:solidFill>
                <a:srgbClr val="000000"/>
              </a:solidFill>
            </a:endParaRPr>
          </a:p>
          <a:p>
            <a:pPr indent="0" lvl="0" marL="0" rtl="0" algn="l">
              <a:spcBef>
                <a:spcPts val="0"/>
              </a:spcBef>
              <a:spcAft>
                <a:spcPts val="0"/>
              </a:spcAft>
              <a:buSzPts val="990"/>
              <a:buNone/>
            </a:pPr>
            <a:r>
              <a:t/>
            </a:r>
            <a:endParaRPr sz="2880"/>
          </a:p>
        </p:txBody>
      </p:sp>
      <p:sp>
        <p:nvSpPr>
          <p:cNvPr id="162" name="Google Shape;162;p28"/>
          <p:cNvSpPr txBox="1"/>
          <p:nvPr>
            <p:ph idx="1" type="body"/>
          </p:nvPr>
        </p:nvSpPr>
        <p:spPr>
          <a:xfrm>
            <a:off x="311700" y="1627425"/>
            <a:ext cx="8520600" cy="3516300"/>
          </a:xfrm>
          <a:prstGeom prst="rect">
            <a:avLst/>
          </a:prstGeom>
        </p:spPr>
        <p:txBody>
          <a:bodyPr anchorCtr="0" anchor="t" bIns="91425" lIns="91425" spcFirstLastPara="1" rIns="91425" wrap="square" tIns="91425">
            <a:normAutofit/>
          </a:bodyPr>
          <a:lstStyle/>
          <a:p>
            <a:pPr indent="-334137" lvl="0" marL="457200" rtl="0" algn="l">
              <a:lnSpc>
                <a:spcPct val="80000"/>
              </a:lnSpc>
              <a:spcBef>
                <a:spcPts val="0"/>
              </a:spcBef>
              <a:spcAft>
                <a:spcPts val="0"/>
              </a:spcAft>
              <a:buSzPts val="1662"/>
              <a:buFont typeface="Comic Sans MS"/>
              <a:buChar char="●"/>
            </a:pPr>
            <a:r>
              <a:rPr lang="en-GB" sz="1662">
                <a:latin typeface="Comic Sans MS"/>
                <a:ea typeface="Comic Sans MS"/>
                <a:cs typeface="Comic Sans MS"/>
                <a:sym typeface="Comic Sans MS"/>
              </a:rPr>
              <a:t>If the CUDA cache is not cleared while training it might overrun the GPU RAM.</a:t>
            </a:r>
            <a:endParaRPr sz="1662">
              <a:latin typeface="Comic Sans MS"/>
              <a:ea typeface="Comic Sans MS"/>
              <a:cs typeface="Comic Sans MS"/>
              <a:sym typeface="Comic Sans MS"/>
            </a:endParaRPr>
          </a:p>
          <a:p>
            <a:pPr indent="0" lvl="0" marL="0" rtl="0" algn="l">
              <a:lnSpc>
                <a:spcPct val="80000"/>
              </a:lnSpc>
              <a:spcBef>
                <a:spcPts val="0"/>
              </a:spcBef>
              <a:spcAft>
                <a:spcPts val="0"/>
              </a:spcAft>
              <a:buNone/>
            </a:pPr>
            <a:r>
              <a:t/>
            </a:r>
            <a:endParaRPr sz="1662">
              <a:latin typeface="Comic Sans MS"/>
              <a:ea typeface="Comic Sans MS"/>
              <a:cs typeface="Comic Sans MS"/>
              <a:sym typeface="Comic Sans MS"/>
            </a:endParaRPr>
          </a:p>
          <a:p>
            <a:pPr indent="0" lvl="0" marL="0" rtl="0" algn="l">
              <a:lnSpc>
                <a:spcPct val="80000"/>
              </a:lnSpc>
              <a:spcBef>
                <a:spcPts val="0"/>
              </a:spcBef>
              <a:spcAft>
                <a:spcPts val="0"/>
              </a:spcAft>
              <a:buNone/>
            </a:pPr>
            <a:r>
              <a:t/>
            </a:r>
            <a:endParaRPr sz="1662">
              <a:latin typeface="Comic Sans MS"/>
              <a:ea typeface="Comic Sans MS"/>
              <a:cs typeface="Comic Sans MS"/>
              <a:sym typeface="Comic Sans MS"/>
            </a:endParaRPr>
          </a:p>
          <a:p>
            <a:pPr indent="-334137" lvl="0" marL="457200" rtl="0" algn="l">
              <a:lnSpc>
                <a:spcPct val="80000"/>
              </a:lnSpc>
              <a:spcBef>
                <a:spcPts val="0"/>
              </a:spcBef>
              <a:spcAft>
                <a:spcPts val="0"/>
              </a:spcAft>
              <a:buSzPts val="1662"/>
              <a:buFont typeface="Comic Sans MS"/>
              <a:buChar char="●"/>
            </a:pPr>
            <a:r>
              <a:rPr lang="en-GB" sz="1662">
                <a:latin typeface="Comic Sans MS"/>
                <a:ea typeface="Comic Sans MS"/>
                <a:cs typeface="Comic Sans MS"/>
                <a:sym typeface="Comic Sans MS"/>
              </a:rPr>
              <a:t>If the image quality is not precise, it may lead to problem during training.</a:t>
            </a:r>
            <a:endParaRPr sz="1662">
              <a:latin typeface="Comic Sans MS"/>
              <a:ea typeface="Comic Sans MS"/>
              <a:cs typeface="Comic Sans MS"/>
              <a:sym typeface="Comic Sans MS"/>
            </a:endParaRPr>
          </a:p>
          <a:p>
            <a:pPr indent="0" lvl="0" marL="0" rtl="0" algn="l">
              <a:lnSpc>
                <a:spcPct val="80000"/>
              </a:lnSpc>
              <a:spcBef>
                <a:spcPts val="0"/>
              </a:spcBef>
              <a:spcAft>
                <a:spcPts val="0"/>
              </a:spcAft>
              <a:buNone/>
            </a:pPr>
            <a:r>
              <a:t/>
            </a:r>
            <a:endParaRPr sz="1662">
              <a:latin typeface="Comic Sans MS"/>
              <a:ea typeface="Comic Sans MS"/>
              <a:cs typeface="Comic Sans MS"/>
              <a:sym typeface="Comic Sans MS"/>
            </a:endParaRPr>
          </a:p>
          <a:p>
            <a:pPr indent="0" lvl="0" marL="0" rtl="0" algn="l">
              <a:lnSpc>
                <a:spcPct val="80000"/>
              </a:lnSpc>
              <a:spcBef>
                <a:spcPts val="0"/>
              </a:spcBef>
              <a:spcAft>
                <a:spcPts val="0"/>
              </a:spcAft>
              <a:buNone/>
            </a:pPr>
            <a:r>
              <a:t/>
            </a:r>
            <a:endParaRPr sz="1662">
              <a:latin typeface="Comic Sans MS"/>
              <a:ea typeface="Comic Sans MS"/>
              <a:cs typeface="Comic Sans MS"/>
              <a:sym typeface="Comic Sans MS"/>
            </a:endParaRPr>
          </a:p>
          <a:p>
            <a:pPr indent="-334137" lvl="0" marL="457200" rtl="0" algn="l">
              <a:lnSpc>
                <a:spcPct val="80000"/>
              </a:lnSpc>
              <a:spcBef>
                <a:spcPts val="0"/>
              </a:spcBef>
              <a:spcAft>
                <a:spcPts val="0"/>
              </a:spcAft>
              <a:buSzPts val="1662"/>
              <a:buFont typeface="Comic Sans MS"/>
              <a:buChar char="●"/>
            </a:pPr>
            <a:r>
              <a:rPr lang="en-GB" sz="1662">
                <a:latin typeface="Comic Sans MS"/>
                <a:ea typeface="Comic Sans MS"/>
                <a:cs typeface="Comic Sans MS"/>
                <a:sym typeface="Comic Sans MS"/>
              </a:rPr>
              <a:t>Model is focused on image dataset so a well structured images are required for input and functioning of systems.</a:t>
            </a:r>
            <a:endParaRPr sz="1662">
              <a:latin typeface="Comic Sans MS"/>
              <a:ea typeface="Comic Sans MS"/>
              <a:cs typeface="Comic Sans MS"/>
              <a:sym typeface="Comic Sans MS"/>
            </a:endParaRPr>
          </a:p>
          <a:p>
            <a:pPr indent="0" lvl="0" marL="0" rtl="0" algn="l">
              <a:lnSpc>
                <a:spcPct val="80000"/>
              </a:lnSpc>
              <a:spcBef>
                <a:spcPts val="0"/>
              </a:spcBef>
              <a:spcAft>
                <a:spcPts val="0"/>
              </a:spcAft>
              <a:buNone/>
            </a:pPr>
            <a:r>
              <a:t/>
            </a:r>
            <a:endParaRPr sz="1662">
              <a:latin typeface="Comic Sans MS"/>
              <a:ea typeface="Comic Sans MS"/>
              <a:cs typeface="Comic Sans MS"/>
              <a:sym typeface="Comic Sans MS"/>
            </a:endParaRPr>
          </a:p>
          <a:p>
            <a:pPr indent="0" lvl="0" marL="0" rtl="0" algn="l">
              <a:lnSpc>
                <a:spcPct val="80000"/>
              </a:lnSpc>
              <a:spcBef>
                <a:spcPts val="0"/>
              </a:spcBef>
              <a:spcAft>
                <a:spcPts val="0"/>
              </a:spcAft>
              <a:buNone/>
            </a:pPr>
            <a:r>
              <a:t/>
            </a:r>
            <a:endParaRPr sz="1662">
              <a:latin typeface="Comic Sans MS"/>
              <a:ea typeface="Comic Sans MS"/>
              <a:cs typeface="Comic Sans MS"/>
              <a:sym typeface="Comic Sans MS"/>
            </a:endParaRPr>
          </a:p>
          <a:p>
            <a:pPr indent="-334137" lvl="0" marL="457200" rtl="0" algn="l">
              <a:lnSpc>
                <a:spcPct val="80000"/>
              </a:lnSpc>
              <a:spcBef>
                <a:spcPts val="0"/>
              </a:spcBef>
              <a:spcAft>
                <a:spcPts val="0"/>
              </a:spcAft>
              <a:buSzPts val="1662"/>
              <a:buFont typeface="Comic Sans MS"/>
              <a:buChar char="●"/>
            </a:pPr>
            <a:r>
              <a:rPr lang="en-GB" sz="1662">
                <a:latin typeface="Comic Sans MS"/>
                <a:ea typeface="Comic Sans MS"/>
                <a:cs typeface="Comic Sans MS"/>
                <a:sym typeface="Comic Sans MS"/>
              </a:rPr>
              <a:t>The model cannot be standardized since it has been </a:t>
            </a:r>
            <a:r>
              <a:rPr lang="en-GB" sz="1662">
                <a:latin typeface="Comic Sans MS"/>
                <a:ea typeface="Comic Sans MS"/>
                <a:cs typeface="Comic Sans MS"/>
                <a:sym typeface="Comic Sans MS"/>
              </a:rPr>
              <a:t>built</a:t>
            </a:r>
            <a:r>
              <a:rPr lang="en-GB" sz="1662">
                <a:latin typeface="Comic Sans MS"/>
                <a:ea typeface="Comic Sans MS"/>
                <a:cs typeface="Comic Sans MS"/>
                <a:sym typeface="Comic Sans MS"/>
              </a:rPr>
              <a:t> considering only three categories of class labels and that too with the help of transfer learning.</a:t>
            </a:r>
            <a:endParaRPr sz="1662">
              <a:latin typeface="Comic Sans MS"/>
              <a:ea typeface="Comic Sans MS"/>
              <a:cs typeface="Comic Sans MS"/>
              <a:sym typeface="Comic Sans MS"/>
            </a:endParaRPr>
          </a:p>
          <a:p>
            <a:pPr indent="0" lvl="0" marL="457200" rtl="0" algn="l">
              <a:lnSpc>
                <a:spcPct val="80000"/>
              </a:lnSpc>
              <a:spcBef>
                <a:spcPts val="0"/>
              </a:spcBef>
              <a:spcAft>
                <a:spcPts val="0"/>
              </a:spcAft>
              <a:buNone/>
            </a:pPr>
            <a:r>
              <a:t/>
            </a:r>
            <a:endParaRPr sz="1662">
              <a:latin typeface="Comic Sans MS"/>
              <a:ea typeface="Comic Sans MS"/>
              <a:cs typeface="Comic Sans MS"/>
              <a:sym typeface="Comic Sans MS"/>
            </a:endParaRPr>
          </a:p>
          <a:p>
            <a:pPr indent="0" lvl="0" marL="0" rtl="0" algn="l">
              <a:lnSpc>
                <a:spcPct val="80000"/>
              </a:lnSpc>
              <a:spcBef>
                <a:spcPts val="0"/>
              </a:spcBef>
              <a:spcAft>
                <a:spcPts val="0"/>
              </a:spcAft>
              <a:buNone/>
            </a:pPr>
            <a:r>
              <a:t/>
            </a:r>
            <a:endParaRPr sz="1762">
              <a:latin typeface="Comic Sans MS"/>
              <a:ea typeface="Comic Sans MS"/>
              <a:cs typeface="Comic Sans MS"/>
              <a:sym typeface="Comic Sans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1974000"/>
            <a:ext cx="8520600" cy="119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990"/>
              <a:buFont typeface="Arial"/>
              <a:buNone/>
            </a:pPr>
            <a:r>
              <a:rPr lang="en-GB" sz="7600">
                <a:solidFill>
                  <a:srgbClr val="7F6000"/>
                </a:solidFill>
                <a:latin typeface="Oswald"/>
                <a:ea typeface="Oswald"/>
                <a:cs typeface="Oswald"/>
                <a:sym typeface="Oswald"/>
              </a:rPr>
              <a:t>Thank You..!</a:t>
            </a:r>
            <a:endParaRPr sz="8320">
              <a:solidFill>
                <a:srgbClr val="7F6000"/>
              </a:solidFill>
              <a:latin typeface="Oswald"/>
              <a:ea typeface="Oswald"/>
              <a:cs typeface="Oswald"/>
              <a:sym typeface="Oswald"/>
            </a:endParaRPr>
          </a:p>
          <a:p>
            <a:pPr indent="0" lvl="0" marL="0" rtl="0" algn="l">
              <a:spcBef>
                <a:spcPts val="0"/>
              </a:spcBef>
              <a:spcAft>
                <a:spcPts val="0"/>
              </a:spcAft>
              <a:buSzPts val="990"/>
              <a:buNone/>
            </a:pPr>
            <a:r>
              <a:t/>
            </a:r>
            <a:endParaRPr sz="288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4"/>
          <p:cNvPicPr preferRelativeResize="0"/>
          <p:nvPr/>
        </p:nvPicPr>
        <p:blipFill rotWithShape="1">
          <a:blip r:embed="rId3">
            <a:alphaModFix/>
          </a:blip>
          <a:srcRect b="15110" l="0" r="0" t="0"/>
          <a:stretch/>
        </p:blipFill>
        <p:spPr>
          <a:xfrm>
            <a:off x="1222663" y="1008550"/>
            <a:ext cx="6698676" cy="3893875"/>
          </a:xfrm>
          <a:prstGeom prst="rect">
            <a:avLst/>
          </a:prstGeom>
          <a:noFill/>
          <a:ln>
            <a:noFill/>
          </a:ln>
        </p:spPr>
      </p:pic>
      <p:sp>
        <p:nvSpPr>
          <p:cNvPr id="77" name="Google Shape;77;p14"/>
          <p:cNvSpPr txBox="1"/>
          <p:nvPr/>
        </p:nvSpPr>
        <p:spPr>
          <a:xfrm>
            <a:off x="1648650" y="210975"/>
            <a:ext cx="5846700" cy="6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100">
                <a:latin typeface="Comic Sans MS"/>
                <a:ea typeface="Comic Sans MS"/>
                <a:cs typeface="Comic Sans MS"/>
                <a:sym typeface="Comic Sans MS"/>
              </a:rPr>
              <a:t>Uses Cases of Deep Learning</a:t>
            </a:r>
            <a:endParaRPr b="1" sz="3100">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311700" y="160725"/>
            <a:ext cx="8520600" cy="857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solidFill>
                  <a:srgbClr val="000000"/>
                </a:solidFill>
              </a:rPr>
              <a:t>Project Description</a:t>
            </a:r>
            <a:endParaRPr>
              <a:solidFill>
                <a:srgbClr val="000000"/>
              </a:solidFill>
            </a:endParaRPr>
          </a:p>
        </p:txBody>
      </p:sp>
      <p:sp>
        <p:nvSpPr>
          <p:cNvPr id="83" name="Google Shape;83;p15"/>
          <p:cNvSpPr txBox="1"/>
          <p:nvPr>
            <p:ph idx="1" type="body"/>
          </p:nvPr>
        </p:nvSpPr>
        <p:spPr>
          <a:xfrm>
            <a:off x="311700" y="1155275"/>
            <a:ext cx="8520600" cy="3988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sz="2216">
                <a:latin typeface="Comic Sans MS"/>
                <a:ea typeface="Comic Sans MS"/>
                <a:cs typeface="Comic Sans MS"/>
                <a:sym typeface="Comic Sans MS"/>
              </a:rPr>
              <a:t>Data Collection</a:t>
            </a:r>
            <a:endParaRPr sz="1216">
              <a:latin typeface="Comic Sans MS"/>
              <a:ea typeface="Comic Sans MS"/>
              <a:cs typeface="Comic Sans MS"/>
              <a:sym typeface="Comic Sans MS"/>
            </a:endParaRPr>
          </a:p>
          <a:p>
            <a:pPr indent="0" lvl="0" marL="0" rtl="0" algn="l">
              <a:spcBef>
                <a:spcPts val="1200"/>
              </a:spcBef>
              <a:spcAft>
                <a:spcPts val="0"/>
              </a:spcAft>
              <a:buNone/>
            </a:pPr>
            <a:r>
              <a:t/>
            </a:r>
            <a:endParaRPr sz="1000">
              <a:latin typeface="Comic Sans MS"/>
              <a:ea typeface="Comic Sans MS"/>
              <a:cs typeface="Comic Sans MS"/>
              <a:sym typeface="Comic Sans MS"/>
            </a:endParaRPr>
          </a:p>
          <a:p>
            <a:pPr indent="-317182" lvl="0" marL="457200" rtl="0" algn="l">
              <a:spcBef>
                <a:spcPts val="1200"/>
              </a:spcBef>
              <a:spcAft>
                <a:spcPts val="0"/>
              </a:spcAft>
              <a:buSzPct val="100000"/>
              <a:buFont typeface="Comic Sans MS"/>
              <a:buChar char="●"/>
            </a:pPr>
            <a:r>
              <a:rPr lang="en-GB" sz="1508">
                <a:latin typeface="Comic Sans MS"/>
                <a:ea typeface="Comic Sans MS"/>
                <a:cs typeface="Comic Sans MS"/>
                <a:sym typeface="Comic Sans MS"/>
              </a:rPr>
              <a:t>In order to sustain the </a:t>
            </a:r>
            <a:r>
              <a:rPr lang="en-GB" sz="1508">
                <a:latin typeface="Comic Sans MS"/>
                <a:ea typeface="Comic Sans MS"/>
                <a:cs typeface="Comic Sans MS"/>
                <a:sym typeface="Comic Sans MS"/>
              </a:rPr>
              <a:t>robustness</a:t>
            </a:r>
            <a:r>
              <a:rPr lang="en-GB" sz="1508">
                <a:latin typeface="Comic Sans MS"/>
                <a:ea typeface="Comic Sans MS"/>
                <a:cs typeface="Comic Sans MS"/>
                <a:sym typeface="Comic Sans MS"/>
              </a:rPr>
              <a:t> of model, images are scrapped from an e-commerce website, </a:t>
            </a:r>
            <a:r>
              <a:rPr lang="en-GB" sz="1508" u="sng">
                <a:solidFill>
                  <a:schemeClr val="hlink"/>
                </a:solidFill>
                <a:latin typeface="Comic Sans MS"/>
                <a:ea typeface="Comic Sans MS"/>
                <a:cs typeface="Comic Sans MS"/>
                <a:sym typeface="Comic Sans MS"/>
                <a:hlinkClick r:id="rId3"/>
              </a:rPr>
              <a:t>www.amazon.com</a:t>
            </a:r>
            <a:r>
              <a:rPr lang="en-GB" sz="1508">
                <a:latin typeface="Comic Sans MS"/>
                <a:ea typeface="Comic Sans MS"/>
                <a:cs typeface="Comic Sans MS"/>
                <a:sym typeface="Comic Sans MS"/>
              </a:rPr>
              <a:t>. </a:t>
            </a:r>
            <a:endParaRPr sz="1508">
              <a:latin typeface="Comic Sans MS"/>
              <a:ea typeface="Comic Sans MS"/>
              <a:cs typeface="Comic Sans MS"/>
              <a:sym typeface="Comic Sans MS"/>
            </a:endParaRPr>
          </a:p>
          <a:p>
            <a:pPr indent="0" lvl="0" marL="0" rtl="0" algn="l">
              <a:spcBef>
                <a:spcPts val="1200"/>
              </a:spcBef>
              <a:spcAft>
                <a:spcPts val="0"/>
              </a:spcAft>
              <a:buNone/>
            </a:pPr>
            <a:r>
              <a:t/>
            </a:r>
            <a:endParaRPr sz="1508">
              <a:latin typeface="Comic Sans MS"/>
              <a:ea typeface="Comic Sans MS"/>
              <a:cs typeface="Comic Sans MS"/>
              <a:sym typeface="Comic Sans MS"/>
            </a:endParaRPr>
          </a:p>
          <a:p>
            <a:pPr indent="-317182" lvl="0" marL="457200" rtl="0" algn="l">
              <a:spcBef>
                <a:spcPts val="1200"/>
              </a:spcBef>
              <a:spcAft>
                <a:spcPts val="0"/>
              </a:spcAft>
              <a:buSzPct val="100000"/>
              <a:buFont typeface="Comic Sans MS"/>
              <a:buChar char="●"/>
            </a:pPr>
            <a:r>
              <a:rPr lang="en-GB" sz="1508">
                <a:latin typeface="Comic Sans MS"/>
                <a:ea typeface="Comic Sans MS"/>
                <a:cs typeface="Comic Sans MS"/>
                <a:sym typeface="Comic Sans MS"/>
              </a:rPr>
              <a:t>The images to be scrapped is from the </a:t>
            </a:r>
            <a:r>
              <a:rPr lang="en-GB" sz="1508">
                <a:latin typeface="Comic Sans MS"/>
                <a:ea typeface="Comic Sans MS"/>
                <a:cs typeface="Comic Sans MS"/>
                <a:sym typeface="Comic Sans MS"/>
              </a:rPr>
              <a:t>clothing</a:t>
            </a:r>
            <a:r>
              <a:rPr lang="en-GB" sz="1508">
                <a:latin typeface="Comic Sans MS"/>
                <a:ea typeface="Comic Sans MS"/>
                <a:cs typeface="Comic Sans MS"/>
                <a:sym typeface="Comic Sans MS"/>
              </a:rPr>
              <a:t> category which comprises of -</a:t>
            </a:r>
            <a:endParaRPr sz="1508">
              <a:latin typeface="Comic Sans MS"/>
              <a:ea typeface="Comic Sans MS"/>
              <a:cs typeface="Comic Sans MS"/>
              <a:sym typeface="Comic Sans MS"/>
            </a:endParaRPr>
          </a:p>
          <a:p>
            <a:pPr indent="-317182" lvl="0" marL="457200" rtl="0" algn="l">
              <a:spcBef>
                <a:spcPts val="0"/>
              </a:spcBef>
              <a:spcAft>
                <a:spcPts val="0"/>
              </a:spcAft>
              <a:buSzPct val="100000"/>
              <a:buFont typeface="Comic Sans MS"/>
              <a:buAutoNum type="arabicPeriod"/>
            </a:pPr>
            <a:r>
              <a:rPr lang="en-GB" sz="1508">
                <a:latin typeface="Comic Sans MS"/>
                <a:ea typeface="Comic Sans MS"/>
                <a:cs typeface="Comic Sans MS"/>
                <a:sym typeface="Comic Sans MS"/>
              </a:rPr>
              <a:t>Sarees (women)</a:t>
            </a:r>
            <a:endParaRPr sz="1508">
              <a:latin typeface="Comic Sans MS"/>
              <a:ea typeface="Comic Sans MS"/>
              <a:cs typeface="Comic Sans MS"/>
              <a:sym typeface="Comic Sans MS"/>
            </a:endParaRPr>
          </a:p>
          <a:p>
            <a:pPr indent="-317182" lvl="0" marL="457200" rtl="0" algn="l">
              <a:spcBef>
                <a:spcPts val="0"/>
              </a:spcBef>
              <a:spcAft>
                <a:spcPts val="0"/>
              </a:spcAft>
              <a:buSzPct val="100000"/>
              <a:buFont typeface="Comic Sans MS"/>
              <a:buAutoNum type="arabicPeriod"/>
            </a:pPr>
            <a:r>
              <a:rPr lang="en-GB" sz="1508">
                <a:latin typeface="Comic Sans MS"/>
                <a:ea typeface="Comic Sans MS"/>
                <a:cs typeface="Comic Sans MS"/>
                <a:sym typeface="Comic Sans MS"/>
              </a:rPr>
              <a:t>Trousers (men)</a:t>
            </a:r>
            <a:endParaRPr sz="1508">
              <a:latin typeface="Comic Sans MS"/>
              <a:ea typeface="Comic Sans MS"/>
              <a:cs typeface="Comic Sans MS"/>
              <a:sym typeface="Comic Sans MS"/>
            </a:endParaRPr>
          </a:p>
          <a:p>
            <a:pPr indent="-317182" lvl="0" marL="457200" rtl="0" algn="l">
              <a:spcBef>
                <a:spcPts val="0"/>
              </a:spcBef>
              <a:spcAft>
                <a:spcPts val="0"/>
              </a:spcAft>
              <a:buSzPct val="100000"/>
              <a:buFont typeface="Comic Sans MS"/>
              <a:buAutoNum type="arabicPeriod"/>
            </a:pPr>
            <a:r>
              <a:rPr lang="en-GB" sz="1508">
                <a:latin typeface="Comic Sans MS"/>
                <a:ea typeface="Comic Sans MS"/>
                <a:cs typeface="Comic Sans MS"/>
                <a:sym typeface="Comic Sans MS"/>
              </a:rPr>
              <a:t>Jeans (men)</a:t>
            </a:r>
            <a:endParaRPr sz="1508">
              <a:latin typeface="Comic Sans MS"/>
              <a:ea typeface="Comic Sans MS"/>
              <a:cs typeface="Comic Sans MS"/>
              <a:sym typeface="Comic Sans MS"/>
            </a:endParaRPr>
          </a:p>
          <a:p>
            <a:pPr indent="0" lvl="0" marL="0" rtl="0" algn="l">
              <a:spcBef>
                <a:spcPts val="1200"/>
              </a:spcBef>
              <a:spcAft>
                <a:spcPts val="0"/>
              </a:spcAft>
              <a:buNone/>
            </a:pPr>
            <a:r>
              <a:t/>
            </a:r>
            <a:endParaRPr sz="1508">
              <a:latin typeface="Comic Sans MS"/>
              <a:ea typeface="Comic Sans MS"/>
              <a:cs typeface="Comic Sans MS"/>
              <a:sym typeface="Comic Sans MS"/>
            </a:endParaRPr>
          </a:p>
          <a:p>
            <a:pPr indent="-317182" lvl="0" marL="457200" rtl="0" algn="l">
              <a:spcBef>
                <a:spcPts val="1200"/>
              </a:spcBef>
              <a:spcAft>
                <a:spcPts val="0"/>
              </a:spcAft>
              <a:buSzPct val="100000"/>
              <a:buFont typeface="Comic Sans MS"/>
              <a:buChar char="●"/>
            </a:pPr>
            <a:r>
              <a:rPr lang="en-GB" sz="1508">
                <a:latin typeface="Comic Sans MS"/>
                <a:ea typeface="Comic Sans MS"/>
                <a:cs typeface="Comic Sans MS"/>
                <a:sym typeface="Comic Sans MS"/>
              </a:rPr>
              <a:t>Data in each category consists of 300 images. Images are scrapped using web </a:t>
            </a:r>
            <a:r>
              <a:rPr lang="en-GB" sz="1508">
                <a:latin typeface="Comic Sans MS"/>
                <a:ea typeface="Comic Sans MS"/>
                <a:cs typeface="Comic Sans MS"/>
                <a:sym typeface="Comic Sans MS"/>
              </a:rPr>
              <a:t>scraping</a:t>
            </a:r>
            <a:r>
              <a:rPr lang="en-GB" sz="1508">
                <a:latin typeface="Comic Sans MS"/>
                <a:ea typeface="Comic Sans MS"/>
                <a:cs typeface="Comic Sans MS"/>
                <a:sym typeface="Comic Sans MS"/>
              </a:rPr>
              <a:t> tools such as Selenium &amp; BeautifulSoup.</a:t>
            </a:r>
            <a:endParaRPr sz="1508">
              <a:latin typeface="Comic Sans MS"/>
              <a:ea typeface="Comic Sans MS"/>
              <a:cs typeface="Comic Sans MS"/>
              <a:sym typeface="Comic Sans MS"/>
            </a:endParaRPr>
          </a:p>
          <a:p>
            <a:pPr indent="0" lvl="0" marL="0" rtl="0" algn="l">
              <a:spcBef>
                <a:spcPts val="1200"/>
              </a:spcBef>
              <a:spcAft>
                <a:spcPts val="1200"/>
              </a:spcAft>
              <a:buNone/>
            </a:pPr>
            <a:r>
              <a:t/>
            </a:r>
            <a:endParaRPr sz="2000">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542475"/>
            <a:ext cx="8520600" cy="592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GB" sz="2000">
                <a:latin typeface="Comic Sans MS"/>
                <a:ea typeface="Comic Sans MS"/>
                <a:cs typeface="Comic Sans MS"/>
                <a:sym typeface="Comic Sans MS"/>
              </a:rPr>
              <a:t>Model Building</a:t>
            </a:r>
            <a:endParaRPr sz="2000"/>
          </a:p>
        </p:txBody>
      </p:sp>
      <p:sp>
        <p:nvSpPr>
          <p:cNvPr id="89" name="Google Shape;89;p16"/>
          <p:cNvSpPr txBox="1"/>
          <p:nvPr>
            <p:ph idx="1" type="body"/>
          </p:nvPr>
        </p:nvSpPr>
        <p:spPr>
          <a:xfrm>
            <a:off x="311700" y="1386325"/>
            <a:ext cx="8520600" cy="3182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Comic Sans MS"/>
              <a:buChar char="●"/>
            </a:pPr>
            <a:r>
              <a:rPr lang="en-GB" sz="1500">
                <a:latin typeface="Comic Sans MS"/>
                <a:ea typeface="Comic Sans MS"/>
                <a:cs typeface="Comic Sans MS"/>
                <a:sym typeface="Comic Sans MS"/>
              </a:rPr>
              <a:t>The task is to build a model on image classification that will help in differentiating between the three different categories using Deep Learning Mechanisms.</a:t>
            </a:r>
            <a:endParaRPr sz="1500">
              <a:latin typeface="Comic Sans MS"/>
              <a:ea typeface="Comic Sans MS"/>
              <a:cs typeface="Comic Sans MS"/>
              <a:sym typeface="Comic Sans MS"/>
            </a:endParaRPr>
          </a:p>
          <a:p>
            <a:pPr indent="0" lvl="0" marL="0" rtl="0" algn="l">
              <a:spcBef>
                <a:spcPts val="1200"/>
              </a:spcBef>
              <a:spcAft>
                <a:spcPts val="0"/>
              </a:spcAft>
              <a:buNone/>
            </a:pPr>
            <a:r>
              <a:t/>
            </a:r>
            <a:endParaRPr sz="1500">
              <a:latin typeface="Comic Sans MS"/>
              <a:ea typeface="Comic Sans MS"/>
              <a:cs typeface="Comic Sans MS"/>
              <a:sym typeface="Comic Sans MS"/>
            </a:endParaRPr>
          </a:p>
          <a:p>
            <a:pPr indent="-323850" lvl="0" marL="457200" rtl="0" algn="l">
              <a:spcBef>
                <a:spcPts val="1200"/>
              </a:spcBef>
              <a:spcAft>
                <a:spcPts val="0"/>
              </a:spcAft>
              <a:buSzPts val="1500"/>
              <a:buFont typeface="Comic Sans MS"/>
              <a:buChar char="●"/>
            </a:pPr>
            <a:r>
              <a:rPr lang="en-GB" sz="1500">
                <a:latin typeface="Comic Sans MS"/>
                <a:ea typeface="Comic Sans MS"/>
                <a:cs typeface="Comic Sans MS"/>
                <a:sym typeface="Comic Sans MS"/>
              </a:rPr>
              <a:t>Use of image augmentation, image transformations such as resizing of images have been made for the model to learn training </a:t>
            </a:r>
            <a:r>
              <a:rPr lang="en-GB" sz="1500">
                <a:latin typeface="Comic Sans MS"/>
                <a:ea typeface="Comic Sans MS"/>
                <a:cs typeface="Comic Sans MS"/>
                <a:sym typeface="Comic Sans MS"/>
              </a:rPr>
              <a:t>images</a:t>
            </a:r>
            <a:r>
              <a:rPr lang="en-GB" sz="1500">
                <a:latin typeface="Comic Sans MS"/>
                <a:ea typeface="Comic Sans MS"/>
                <a:cs typeface="Comic Sans MS"/>
                <a:sym typeface="Comic Sans MS"/>
              </a:rPr>
              <a:t> efficiently. </a:t>
            </a:r>
            <a:endParaRPr sz="1500">
              <a:latin typeface="Comic Sans MS"/>
              <a:ea typeface="Comic Sans MS"/>
              <a:cs typeface="Comic Sans MS"/>
              <a:sym typeface="Comic Sans MS"/>
            </a:endParaRPr>
          </a:p>
          <a:p>
            <a:pPr indent="0" lvl="0" marL="0" rtl="0" algn="l">
              <a:spcBef>
                <a:spcPts val="1200"/>
              </a:spcBef>
              <a:spcAft>
                <a:spcPts val="0"/>
              </a:spcAft>
              <a:buNone/>
            </a:pPr>
            <a:r>
              <a:t/>
            </a:r>
            <a:endParaRPr sz="1500">
              <a:latin typeface="Comic Sans MS"/>
              <a:ea typeface="Comic Sans MS"/>
              <a:cs typeface="Comic Sans MS"/>
              <a:sym typeface="Comic Sans MS"/>
            </a:endParaRPr>
          </a:p>
          <a:p>
            <a:pPr indent="-323850" lvl="0" marL="457200" rtl="0" algn="l">
              <a:spcBef>
                <a:spcPts val="1200"/>
              </a:spcBef>
              <a:spcAft>
                <a:spcPts val="0"/>
              </a:spcAft>
              <a:buSzPts val="1500"/>
              <a:buFont typeface="Comic Sans MS"/>
              <a:buChar char="●"/>
            </a:pPr>
            <a:r>
              <a:rPr lang="en-GB" sz="1500">
                <a:latin typeface="Comic Sans MS"/>
                <a:ea typeface="Comic Sans MS"/>
                <a:cs typeface="Comic Sans MS"/>
                <a:sym typeface="Comic Sans MS"/>
              </a:rPr>
              <a:t>Use of Transfer Learning technique has been made to train the images and then performing testing on the test data set.</a:t>
            </a:r>
            <a:endParaRPr sz="1500">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89200" y="1346150"/>
            <a:ext cx="8165599" cy="3494075"/>
          </a:xfrm>
          <a:prstGeom prst="rect">
            <a:avLst/>
          </a:prstGeom>
          <a:noFill/>
          <a:ln>
            <a:noFill/>
          </a:ln>
        </p:spPr>
      </p:pic>
      <p:sp>
        <p:nvSpPr>
          <p:cNvPr id="95" name="Google Shape;95;p17"/>
          <p:cNvSpPr txBox="1"/>
          <p:nvPr/>
        </p:nvSpPr>
        <p:spPr>
          <a:xfrm>
            <a:off x="1899750" y="241075"/>
            <a:ext cx="53445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200">
                <a:latin typeface="Playfair Display"/>
                <a:ea typeface="Playfair Display"/>
                <a:cs typeface="Playfair Display"/>
                <a:sym typeface="Playfair Display"/>
              </a:rPr>
              <a:t>Deep Learning Process</a:t>
            </a:r>
            <a:endParaRPr b="1" sz="3200">
              <a:latin typeface="Playfair Display"/>
              <a:ea typeface="Playfair Display"/>
              <a:cs typeface="Playfair Display"/>
              <a:sym typeface="Playfair Dis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321475"/>
            <a:ext cx="8520600" cy="69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000000"/>
                </a:solidFill>
              </a:rPr>
              <a:t>Research and Solution</a:t>
            </a:r>
            <a:endParaRPr>
              <a:solidFill>
                <a:srgbClr val="000000"/>
              </a:solidFill>
            </a:endParaRPr>
          </a:p>
          <a:p>
            <a:pPr indent="0" lvl="0" marL="0" rtl="0" algn="ctr">
              <a:spcBef>
                <a:spcPts val="0"/>
              </a:spcBef>
              <a:spcAft>
                <a:spcPts val="0"/>
              </a:spcAft>
              <a:buNone/>
            </a:pPr>
            <a:r>
              <a:t/>
            </a:r>
            <a:endParaRPr sz="3500">
              <a:solidFill>
                <a:srgbClr val="424242"/>
              </a:solidFill>
              <a:latin typeface="Calibri"/>
              <a:ea typeface="Calibri"/>
              <a:cs typeface="Calibri"/>
              <a:sym typeface="Calibri"/>
            </a:endParaRPr>
          </a:p>
        </p:txBody>
      </p:sp>
      <p:sp>
        <p:nvSpPr>
          <p:cNvPr id="101" name="Google Shape;101;p18"/>
          <p:cNvSpPr txBox="1"/>
          <p:nvPr>
            <p:ph idx="1" type="body"/>
          </p:nvPr>
        </p:nvSpPr>
        <p:spPr>
          <a:xfrm>
            <a:off x="311700" y="1537025"/>
            <a:ext cx="8520600" cy="3435600"/>
          </a:xfrm>
          <a:prstGeom prst="rect">
            <a:avLst/>
          </a:prstGeom>
        </p:spPr>
        <p:txBody>
          <a:bodyPr anchorCtr="0" anchor="t" bIns="91425" lIns="91425" spcFirstLastPara="1" rIns="91425" wrap="square" tIns="91425">
            <a:noAutofit/>
          </a:bodyPr>
          <a:lstStyle/>
          <a:p>
            <a:pPr indent="-322262" lvl="0" marL="457200" rtl="0" algn="l">
              <a:lnSpc>
                <a:spcPct val="95000"/>
              </a:lnSpc>
              <a:spcBef>
                <a:spcPts val="0"/>
              </a:spcBef>
              <a:spcAft>
                <a:spcPts val="0"/>
              </a:spcAft>
              <a:buSzPts val="1475"/>
              <a:buFont typeface="Comic Sans MS"/>
              <a:buChar char="●"/>
            </a:pPr>
            <a:r>
              <a:rPr lang="en-GB" sz="1475">
                <a:latin typeface="Comic Sans MS"/>
                <a:ea typeface="Comic Sans MS"/>
                <a:cs typeface="Comic Sans MS"/>
                <a:sym typeface="Comic Sans MS"/>
              </a:rPr>
              <a:t>An image dataset of clothing category is scrapped and used to analyze how these clothing varieties of men &amp; women differ from each other.</a:t>
            </a:r>
            <a:endParaRPr sz="1475">
              <a:latin typeface="Comic Sans MS"/>
              <a:ea typeface="Comic Sans MS"/>
              <a:cs typeface="Comic Sans MS"/>
              <a:sym typeface="Comic Sans MS"/>
            </a:endParaRPr>
          </a:p>
          <a:p>
            <a:pPr indent="0" lvl="0" marL="457200" rtl="0" algn="l">
              <a:lnSpc>
                <a:spcPct val="95000"/>
              </a:lnSpc>
              <a:spcBef>
                <a:spcPts val="1200"/>
              </a:spcBef>
              <a:spcAft>
                <a:spcPts val="0"/>
              </a:spcAft>
              <a:buSzPts val="935"/>
              <a:buNone/>
            </a:pPr>
            <a:r>
              <a:t/>
            </a:r>
            <a:endParaRPr sz="1475">
              <a:latin typeface="Comic Sans MS"/>
              <a:ea typeface="Comic Sans MS"/>
              <a:cs typeface="Comic Sans MS"/>
              <a:sym typeface="Comic Sans MS"/>
            </a:endParaRPr>
          </a:p>
          <a:p>
            <a:pPr indent="-322262" lvl="0" marL="457200" rtl="0" algn="l">
              <a:lnSpc>
                <a:spcPct val="95000"/>
              </a:lnSpc>
              <a:spcBef>
                <a:spcPts val="1200"/>
              </a:spcBef>
              <a:spcAft>
                <a:spcPts val="0"/>
              </a:spcAft>
              <a:buSzPts val="1475"/>
              <a:buFont typeface="Comic Sans MS"/>
              <a:buChar char="●"/>
            </a:pPr>
            <a:r>
              <a:rPr lang="en-GB" sz="1475">
                <a:latin typeface="Comic Sans MS"/>
                <a:ea typeface="Comic Sans MS"/>
                <a:cs typeface="Comic Sans MS"/>
                <a:sym typeface="Comic Sans MS"/>
              </a:rPr>
              <a:t>The images are resized and transformed using ImageDataGenerator object and uploaded onto Google drive through which colab can easily access it.</a:t>
            </a:r>
            <a:endParaRPr sz="1475">
              <a:latin typeface="Comic Sans MS"/>
              <a:ea typeface="Comic Sans MS"/>
              <a:cs typeface="Comic Sans MS"/>
              <a:sym typeface="Comic Sans MS"/>
            </a:endParaRPr>
          </a:p>
          <a:p>
            <a:pPr indent="0" lvl="0" marL="457200" rtl="0" algn="l">
              <a:lnSpc>
                <a:spcPct val="95000"/>
              </a:lnSpc>
              <a:spcBef>
                <a:spcPts val="1200"/>
              </a:spcBef>
              <a:spcAft>
                <a:spcPts val="0"/>
              </a:spcAft>
              <a:buSzPts val="935"/>
              <a:buNone/>
            </a:pPr>
            <a:r>
              <a:t/>
            </a:r>
            <a:endParaRPr sz="1475">
              <a:latin typeface="Comic Sans MS"/>
              <a:ea typeface="Comic Sans MS"/>
              <a:cs typeface="Comic Sans MS"/>
              <a:sym typeface="Comic Sans MS"/>
            </a:endParaRPr>
          </a:p>
          <a:p>
            <a:pPr indent="-322262" lvl="0" marL="457200" rtl="0" algn="l">
              <a:lnSpc>
                <a:spcPct val="95000"/>
              </a:lnSpc>
              <a:spcBef>
                <a:spcPts val="1200"/>
              </a:spcBef>
              <a:spcAft>
                <a:spcPts val="0"/>
              </a:spcAft>
              <a:buSzPts val="1475"/>
              <a:buFont typeface="Comic Sans MS"/>
              <a:buChar char="●"/>
            </a:pPr>
            <a:r>
              <a:rPr lang="en-GB" sz="1475">
                <a:latin typeface="Comic Sans MS"/>
                <a:ea typeface="Comic Sans MS"/>
                <a:cs typeface="Comic Sans MS"/>
                <a:sym typeface="Comic Sans MS"/>
              </a:rPr>
              <a:t>We aim at implementing a model performing:</a:t>
            </a:r>
            <a:endParaRPr sz="1475">
              <a:latin typeface="Comic Sans MS"/>
              <a:ea typeface="Comic Sans MS"/>
              <a:cs typeface="Comic Sans MS"/>
              <a:sym typeface="Comic Sans MS"/>
            </a:endParaRPr>
          </a:p>
          <a:p>
            <a:pPr indent="-322262" lvl="0" marL="457200" rtl="0" algn="l">
              <a:lnSpc>
                <a:spcPct val="95000"/>
              </a:lnSpc>
              <a:spcBef>
                <a:spcPts val="0"/>
              </a:spcBef>
              <a:spcAft>
                <a:spcPts val="0"/>
              </a:spcAft>
              <a:buSzPts val="1475"/>
              <a:buFont typeface="Comic Sans MS"/>
              <a:buAutoNum type="arabicPeriod"/>
            </a:pPr>
            <a:r>
              <a:rPr lang="en-GB" sz="1475">
                <a:latin typeface="Comic Sans MS"/>
                <a:ea typeface="Comic Sans MS"/>
                <a:cs typeface="Comic Sans MS"/>
                <a:sym typeface="Comic Sans MS"/>
              </a:rPr>
              <a:t> Feature Extraction using Convolutional Operation</a:t>
            </a:r>
            <a:endParaRPr sz="1475">
              <a:latin typeface="Comic Sans MS"/>
              <a:ea typeface="Comic Sans MS"/>
              <a:cs typeface="Comic Sans MS"/>
              <a:sym typeface="Comic Sans MS"/>
            </a:endParaRPr>
          </a:p>
          <a:p>
            <a:pPr indent="-322262" lvl="0" marL="457200" rtl="0" algn="l">
              <a:lnSpc>
                <a:spcPct val="95000"/>
              </a:lnSpc>
              <a:spcBef>
                <a:spcPts val="0"/>
              </a:spcBef>
              <a:spcAft>
                <a:spcPts val="0"/>
              </a:spcAft>
              <a:buSzPts val="1475"/>
              <a:buFont typeface="Comic Sans MS"/>
              <a:buAutoNum type="arabicPeriod"/>
            </a:pPr>
            <a:r>
              <a:rPr lang="en-GB" sz="1475">
                <a:latin typeface="Comic Sans MS"/>
                <a:ea typeface="Comic Sans MS"/>
                <a:cs typeface="Comic Sans MS"/>
                <a:sym typeface="Comic Sans MS"/>
              </a:rPr>
              <a:t> </a:t>
            </a:r>
            <a:r>
              <a:rPr lang="en-GB" sz="1475">
                <a:latin typeface="Comic Sans MS"/>
                <a:ea typeface="Comic Sans MS"/>
                <a:cs typeface="Comic Sans MS"/>
                <a:sym typeface="Comic Sans MS"/>
              </a:rPr>
              <a:t>Classification using Feed Forward Neural Network</a:t>
            </a:r>
            <a:endParaRPr sz="1475">
              <a:latin typeface="Comic Sans MS"/>
              <a:ea typeface="Comic Sans MS"/>
              <a:cs typeface="Comic Sans MS"/>
              <a:sym typeface="Comic Sans MS"/>
            </a:endParaRPr>
          </a:p>
          <a:p>
            <a:pPr indent="0" lvl="0" marL="457200" rtl="0" algn="l">
              <a:lnSpc>
                <a:spcPct val="95000"/>
              </a:lnSpc>
              <a:spcBef>
                <a:spcPts val="1200"/>
              </a:spcBef>
              <a:spcAft>
                <a:spcPts val="0"/>
              </a:spcAft>
              <a:buSzPts val="935"/>
              <a:buNone/>
            </a:pPr>
            <a:r>
              <a:t/>
            </a:r>
            <a:endParaRPr sz="1475">
              <a:latin typeface="Comic Sans MS"/>
              <a:ea typeface="Comic Sans MS"/>
              <a:cs typeface="Comic Sans MS"/>
              <a:sym typeface="Comic Sans MS"/>
            </a:endParaRPr>
          </a:p>
          <a:p>
            <a:pPr indent="0" lvl="0" marL="457200" rtl="0" algn="l">
              <a:lnSpc>
                <a:spcPct val="95000"/>
              </a:lnSpc>
              <a:spcBef>
                <a:spcPts val="1200"/>
              </a:spcBef>
              <a:spcAft>
                <a:spcPts val="1200"/>
              </a:spcAft>
              <a:buSzPts val="935"/>
              <a:buNone/>
            </a:pPr>
            <a:r>
              <a:t/>
            </a:r>
            <a:endParaRPr sz="1375"/>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idx="1" type="body"/>
          </p:nvPr>
        </p:nvSpPr>
        <p:spPr>
          <a:xfrm>
            <a:off x="311700" y="1506875"/>
            <a:ext cx="8520600" cy="3405600"/>
          </a:xfrm>
          <a:prstGeom prst="rect">
            <a:avLst/>
          </a:prstGeom>
        </p:spPr>
        <p:txBody>
          <a:bodyPr anchorCtr="0" anchor="t" bIns="91425" lIns="91425" spcFirstLastPara="1" rIns="91425" wrap="square" tIns="91425">
            <a:normAutofit fontScale="47500"/>
          </a:bodyPr>
          <a:lstStyle/>
          <a:p>
            <a:pPr indent="-314563" lvl="0" marL="457200" rtl="0" algn="l">
              <a:spcBef>
                <a:spcPts val="0"/>
              </a:spcBef>
              <a:spcAft>
                <a:spcPts val="0"/>
              </a:spcAft>
              <a:buSzPct val="93121"/>
              <a:buFont typeface="Comic Sans MS"/>
              <a:buChar char="●"/>
            </a:pPr>
            <a:r>
              <a:rPr lang="en-GB" sz="3060">
                <a:latin typeface="Comic Sans MS"/>
                <a:ea typeface="Comic Sans MS"/>
                <a:cs typeface="Comic Sans MS"/>
                <a:sym typeface="Comic Sans MS"/>
              </a:rPr>
              <a:t>Training is performed along with different optimizations and learning rates to update the gradient to allow most efficient on Google Colab for persistent storage.</a:t>
            </a:r>
            <a:endParaRPr sz="3060">
              <a:latin typeface="Comic Sans MS"/>
              <a:ea typeface="Comic Sans MS"/>
              <a:cs typeface="Comic Sans MS"/>
              <a:sym typeface="Comic Sans MS"/>
            </a:endParaRPr>
          </a:p>
          <a:p>
            <a:pPr indent="0" lvl="0" marL="0" rtl="0" algn="l">
              <a:spcBef>
                <a:spcPts val="1200"/>
              </a:spcBef>
              <a:spcAft>
                <a:spcPts val="0"/>
              </a:spcAft>
              <a:buNone/>
            </a:pPr>
            <a:r>
              <a:t/>
            </a:r>
            <a:endParaRPr sz="3060">
              <a:latin typeface="Comic Sans MS"/>
              <a:ea typeface="Comic Sans MS"/>
              <a:cs typeface="Comic Sans MS"/>
              <a:sym typeface="Comic Sans MS"/>
            </a:endParaRPr>
          </a:p>
          <a:p>
            <a:pPr indent="-320913" lvl="0" marL="457200" rtl="0" algn="l">
              <a:spcBef>
                <a:spcPts val="1200"/>
              </a:spcBef>
              <a:spcAft>
                <a:spcPts val="0"/>
              </a:spcAft>
              <a:buSzPct val="100000"/>
              <a:buFont typeface="Comic Sans MS"/>
              <a:buChar char="●"/>
            </a:pPr>
            <a:r>
              <a:rPr lang="en-GB" sz="3060">
                <a:latin typeface="Comic Sans MS"/>
                <a:ea typeface="Comic Sans MS"/>
                <a:cs typeface="Comic Sans MS"/>
                <a:sym typeface="Comic Sans MS"/>
              </a:rPr>
              <a:t>The adjustments of weights and functioning of Network is performed using Transfer Learning.</a:t>
            </a:r>
            <a:endParaRPr sz="3060">
              <a:latin typeface="Comic Sans MS"/>
              <a:ea typeface="Comic Sans MS"/>
              <a:cs typeface="Comic Sans MS"/>
              <a:sym typeface="Comic Sans MS"/>
            </a:endParaRPr>
          </a:p>
          <a:p>
            <a:pPr indent="0" lvl="0" marL="0" rtl="0" algn="l">
              <a:spcBef>
                <a:spcPts val="1200"/>
              </a:spcBef>
              <a:spcAft>
                <a:spcPts val="0"/>
              </a:spcAft>
              <a:buNone/>
            </a:pPr>
            <a:r>
              <a:t/>
            </a:r>
            <a:endParaRPr sz="3060">
              <a:latin typeface="Comic Sans MS"/>
              <a:ea typeface="Comic Sans MS"/>
              <a:cs typeface="Comic Sans MS"/>
              <a:sym typeface="Comic Sans MS"/>
            </a:endParaRPr>
          </a:p>
          <a:p>
            <a:pPr indent="-320913" lvl="0" marL="457200" rtl="0" algn="l">
              <a:spcBef>
                <a:spcPts val="1200"/>
              </a:spcBef>
              <a:spcAft>
                <a:spcPts val="0"/>
              </a:spcAft>
              <a:buSzPct val="100000"/>
              <a:buFont typeface="Comic Sans MS"/>
              <a:buChar char="●"/>
            </a:pPr>
            <a:r>
              <a:rPr lang="en-GB" sz="3060">
                <a:latin typeface="Comic Sans MS"/>
                <a:ea typeface="Comic Sans MS"/>
                <a:cs typeface="Comic Sans MS"/>
                <a:sym typeface="Comic Sans MS"/>
              </a:rPr>
              <a:t>Output is derived by testing the trained model on test data set and then verifying with the accuracy obtained.</a:t>
            </a:r>
            <a:endParaRPr sz="3060">
              <a:latin typeface="Comic Sans MS"/>
              <a:ea typeface="Comic Sans MS"/>
              <a:cs typeface="Comic Sans MS"/>
              <a:sym typeface="Comic Sans MS"/>
            </a:endParaRPr>
          </a:p>
          <a:p>
            <a:pPr indent="0" lvl="0" marL="0" rtl="0" algn="l">
              <a:spcBef>
                <a:spcPts val="1200"/>
              </a:spcBef>
              <a:spcAft>
                <a:spcPts val="0"/>
              </a:spcAft>
              <a:buNone/>
            </a:pPr>
            <a:r>
              <a:t/>
            </a:r>
            <a:endParaRPr sz="1500">
              <a:latin typeface="Comic Sans MS"/>
              <a:ea typeface="Comic Sans MS"/>
              <a:cs typeface="Comic Sans MS"/>
              <a:sym typeface="Comic Sans MS"/>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221000"/>
            <a:ext cx="8520600" cy="79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000000"/>
                </a:solidFill>
              </a:rPr>
              <a:t>Categories of Images Scrapped</a:t>
            </a:r>
            <a:endParaRPr>
              <a:solidFill>
                <a:srgbClr val="000000"/>
              </a:solidFill>
            </a:endParaRPr>
          </a:p>
          <a:p>
            <a:pPr indent="0" lvl="0" marL="0" rtl="0" algn="l">
              <a:spcBef>
                <a:spcPts val="0"/>
              </a:spcBef>
              <a:spcAft>
                <a:spcPts val="0"/>
              </a:spcAft>
              <a:buNone/>
            </a:pPr>
            <a:r>
              <a:t/>
            </a:r>
            <a:endParaRPr/>
          </a:p>
        </p:txBody>
      </p:sp>
      <p:pic>
        <p:nvPicPr>
          <p:cNvPr id="112" name="Google Shape;112;p20"/>
          <p:cNvPicPr preferRelativeResize="0"/>
          <p:nvPr/>
        </p:nvPicPr>
        <p:blipFill>
          <a:blip r:embed="rId3">
            <a:alphaModFix/>
          </a:blip>
          <a:stretch>
            <a:fillRect/>
          </a:stretch>
        </p:blipFill>
        <p:spPr>
          <a:xfrm>
            <a:off x="533575" y="1843625"/>
            <a:ext cx="1775782" cy="2997826"/>
          </a:xfrm>
          <a:prstGeom prst="rect">
            <a:avLst/>
          </a:prstGeom>
          <a:noFill/>
          <a:ln>
            <a:noFill/>
          </a:ln>
        </p:spPr>
      </p:pic>
      <p:pic>
        <p:nvPicPr>
          <p:cNvPr id="113" name="Google Shape;113;p20"/>
          <p:cNvPicPr preferRelativeResize="0"/>
          <p:nvPr/>
        </p:nvPicPr>
        <p:blipFill>
          <a:blip r:embed="rId4">
            <a:alphaModFix/>
          </a:blip>
          <a:stretch>
            <a:fillRect/>
          </a:stretch>
        </p:blipFill>
        <p:spPr>
          <a:xfrm>
            <a:off x="3437675" y="1868525"/>
            <a:ext cx="2268650" cy="2948032"/>
          </a:xfrm>
          <a:prstGeom prst="rect">
            <a:avLst/>
          </a:prstGeom>
          <a:noFill/>
          <a:ln>
            <a:noFill/>
          </a:ln>
        </p:spPr>
      </p:pic>
      <p:pic>
        <p:nvPicPr>
          <p:cNvPr id="114" name="Google Shape;114;p20"/>
          <p:cNvPicPr preferRelativeResize="0"/>
          <p:nvPr/>
        </p:nvPicPr>
        <p:blipFill>
          <a:blip r:embed="rId5">
            <a:alphaModFix/>
          </a:blip>
          <a:stretch>
            <a:fillRect/>
          </a:stretch>
        </p:blipFill>
        <p:spPr>
          <a:xfrm>
            <a:off x="6590100" y="1868525"/>
            <a:ext cx="2026009" cy="2948025"/>
          </a:xfrm>
          <a:prstGeom prst="rect">
            <a:avLst/>
          </a:prstGeom>
          <a:noFill/>
          <a:ln>
            <a:noFill/>
          </a:ln>
        </p:spPr>
      </p:pic>
      <p:sp>
        <p:nvSpPr>
          <p:cNvPr id="115" name="Google Shape;115;p20"/>
          <p:cNvSpPr txBox="1"/>
          <p:nvPr/>
        </p:nvSpPr>
        <p:spPr>
          <a:xfrm>
            <a:off x="542475" y="1245700"/>
            <a:ext cx="1758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800">
                <a:solidFill>
                  <a:srgbClr val="FFFF00"/>
                </a:solidFill>
                <a:latin typeface="Comic Sans MS"/>
                <a:ea typeface="Comic Sans MS"/>
                <a:cs typeface="Comic Sans MS"/>
                <a:sym typeface="Comic Sans MS"/>
              </a:rPr>
              <a:t>Jeans</a:t>
            </a:r>
            <a:endParaRPr b="1" sz="1800">
              <a:solidFill>
                <a:srgbClr val="FFFF00"/>
              </a:solidFill>
              <a:latin typeface="Comic Sans MS"/>
              <a:ea typeface="Comic Sans MS"/>
              <a:cs typeface="Comic Sans MS"/>
              <a:sym typeface="Comic Sans MS"/>
            </a:endParaRPr>
          </a:p>
        </p:txBody>
      </p:sp>
      <p:sp>
        <p:nvSpPr>
          <p:cNvPr id="116" name="Google Shape;116;p20"/>
          <p:cNvSpPr txBox="1"/>
          <p:nvPr/>
        </p:nvSpPr>
        <p:spPr>
          <a:xfrm>
            <a:off x="3405550" y="1235650"/>
            <a:ext cx="2268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800">
                <a:solidFill>
                  <a:srgbClr val="FFFF00"/>
                </a:solidFill>
                <a:latin typeface="Comic Sans MS"/>
                <a:ea typeface="Comic Sans MS"/>
                <a:cs typeface="Comic Sans MS"/>
                <a:sym typeface="Comic Sans MS"/>
              </a:rPr>
              <a:t>Sarees</a:t>
            </a:r>
            <a:endParaRPr b="1" sz="1800">
              <a:solidFill>
                <a:srgbClr val="FFFF00"/>
              </a:solidFill>
              <a:latin typeface="Comic Sans MS"/>
              <a:ea typeface="Comic Sans MS"/>
              <a:cs typeface="Comic Sans MS"/>
              <a:sym typeface="Comic Sans MS"/>
            </a:endParaRPr>
          </a:p>
        </p:txBody>
      </p:sp>
      <p:sp>
        <p:nvSpPr>
          <p:cNvPr id="117" name="Google Shape;117;p20"/>
          <p:cNvSpPr txBox="1"/>
          <p:nvPr/>
        </p:nvSpPr>
        <p:spPr>
          <a:xfrm>
            <a:off x="6580075" y="1255725"/>
            <a:ext cx="219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800">
                <a:solidFill>
                  <a:srgbClr val="FFFF00"/>
                </a:solidFill>
                <a:latin typeface="Comic Sans MS"/>
                <a:ea typeface="Comic Sans MS"/>
                <a:cs typeface="Comic Sans MS"/>
                <a:sym typeface="Comic Sans MS"/>
              </a:rPr>
              <a:t>Trousers</a:t>
            </a:r>
            <a:endParaRPr b="1" sz="1800">
              <a:solidFill>
                <a:srgbClr val="FFFF00"/>
              </a:solidFill>
              <a:latin typeface="Comic Sans MS"/>
              <a:ea typeface="Comic Sans MS"/>
              <a:cs typeface="Comic Sans MS"/>
              <a:sym typeface="Comic Sans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180825"/>
            <a:ext cx="8520600" cy="83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000000"/>
                </a:solidFill>
              </a:rPr>
              <a:t>Techniques Used</a:t>
            </a:r>
            <a:endParaRPr>
              <a:solidFill>
                <a:srgbClr val="000000"/>
              </a:solidFill>
            </a:endParaRPr>
          </a:p>
          <a:p>
            <a:pPr indent="0" lvl="0" marL="0" rtl="0" algn="l">
              <a:spcBef>
                <a:spcPts val="0"/>
              </a:spcBef>
              <a:spcAft>
                <a:spcPts val="0"/>
              </a:spcAft>
              <a:buNone/>
            </a:pPr>
            <a:r>
              <a:t/>
            </a:r>
            <a:endParaRPr/>
          </a:p>
        </p:txBody>
      </p:sp>
      <p:sp>
        <p:nvSpPr>
          <p:cNvPr id="123" name="Google Shape;123;p21"/>
          <p:cNvSpPr txBox="1"/>
          <p:nvPr>
            <p:ph idx="1" type="body"/>
          </p:nvPr>
        </p:nvSpPr>
        <p:spPr>
          <a:xfrm>
            <a:off x="311700" y="1185425"/>
            <a:ext cx="8520600" cy="38073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980000"/>
              </a:buClr>
              <a:buSzPts val="1900"/>
              <a:buFont typeface="Lobster"/>
              <a:buChar char="●"/>
            </a:pPr>
            <a:r>
              <a:rPr lang="en-GB" sz="2000">
                <a:solidFill>
                  <a:srgbClr val="980000"/>
                </a:solidFill>
                <a:latin typeface="Lobster"/>
                <a:ea typeface="Lobster"/>
                <a:cs typeface="Lobster"/>
                <a:sym typeface="Lobster"/>
              </a:rPr>
              <a:t>Normalization</a:t>
            </a:r>
            <a:r>
              <a:rPr lang="en-GB" sz="2000">
                <a:solidFill>
                  <a:srgbClr val="980000"/>
                </a:solidFill>
              </a:rPr>
              <a:t>:</a:t>
            </a:r>
            <a:r>
              <a:rPr lang="en-GB" sz="1500">
                <a:solidFill>
                  <a:srgbClr val="980000"/>
                </a:solidFill>
              </a:rPr>
              <a:t> </a:t>
            </a:r>
            <a:endParaRPr sz="1500">
              <a:solidFill>
                <a:srgbClr val="980000"/>
              </a:solidFill>
            </a:endParaRPr>
          </a:p>
          <a:p>
            <a:pPr indent="0" lvl="0" marL="457200" rtl="0" algn="l">
              <a:spcBef>
                <a:spcPts val="1200"/>
              </a:spcBef>
              <a:spcAft>
                <a:spcPts val="0"/>
              </a:spcAft>
              <a:buNone/>
            </a:pPr>
            <a:r>
              <a:rPr lang="en-GB" sz="1500">
                <a:solidFill>
                  <a:srgbClr val="980000"/>
                </a:solidFill>
                <a:latin typeface="Comic Sans MS"/>
                <a:ea typeface="Comic Sans MS"/>
                <a:cs typeface="Comic Sans MS"/>
                <a:sym typeface="Comic Sans MS"/>
              </a:rPr>
              <a:t> </a:t>
            </a:r>
            <a:r>
              <a:rPr lang="en-GB" sz="1500">
                <a:latin typeface="Comic Sans MS"/>
                <a:ea typeface="Comic Sans MS"/>
                <a:cs typeface="Comic Sans MS"/>
                <a:sym typeface="Comic Sans MS"/>
              </a:rPr>
              <a:t>Normalization is a method used in artificial neural networks to change the values of columns in data set to a common scale  without distorting differences in range of values.</a:t>
            </a:r>
            <a:endParaRPr sz="1500">
              <a:latin typeface="Comic Sans MS"/>
              <a:ea typeface="Comic Sans MS"/>
              <a:cs typeface="Comic Sans MS"/>
              <a:sym typeface="Comic Sans MS"/>
            </a:endParaRPr>
          </a:p>
          <a:p>
            <a:pPr indent="0" lvl="0" marL="0" rtl="0" algn="l">
              <a:spcBef>
                <a:spcPts val="1200"/>
              </a:spcBef>
              <a:spcAft>
                <a:spcPts val="0"/>
              </a:spcAft>
              <a:buNone/>
            </a:pPr>
            <a:r>
              <a:t/>
            </a:r>
            <a:endParaRPr sz="1500"/>
          </a:p>
          <a:p>
            <a:pPr indent="-355600" lvl="0" marL="457200" rtl="0" algn="l">
              <a:spcBef>
                <a:spcPts val="1200"/>
              </a:spcBef>
              <a:spcAft>
                <a:spcPts val="0"/>
              </a:spcAft>
              <a:buClr>
                <a:srgbClr val="980000"/>
              </a:buClr>
              <a:buSzPts val="2000"/>
              <a:buFont typeface="Lobster"/>
              <a:buChar char="●"/>
            </a:pPr>
            <a:r>
              <a:rPr lang="en-GB" sz="2000">
                <a:solidFill>
                  <a:srgbClr val="980000"/>
                </a:solidFill>
                <a:latin typeface="Lobster"/>
                <a:ea typeface="Lobster"/>
                <a:cs typeface="Lobster"/>
                <a:sym typeface="Lobster"/>
              </a:rPr>
              <a:t>Convolutional Neural Network:</a:t>
            </a:r>
            <a:r>
              <a:rPr lang="en-GB" sz="1400">
                <a:solidFill>
                  <a:srgbClr val="980000"/>
                </a:solidFill>
                <a:latin typeface="Lobster"/>
                <a:ea typeface="Lobster"/>
                <a:cs typeface="Lobster"/>
                <a:sym typeface="Lobster"/>
              </a:rPr>
              <a:t> </a:t>
            </a:r>
            <a:endParaRPr sz="1400">
              <a:solidFill>
                <a:srgbClr val="980000"/>
              </a:solidFill>
              <a:latin typeface="Lobster"/>
              <a:ea typeface="Lobster"/>
              <a:cs typeface="Lobster"/>
              <a:sym typeface="Lobster"/>
            </a:endParaRPr>
          </a:p>
          <a:p>
            <a:pPr indent="0" lvl="0" marL="457200" rtl="0" algn="l">
              <a:spcBef>
                <a:spcPts val="1200"/>
              </a:spcBef>
              <a:spcAft>
                <a:spcPts val="1200"/>
              </a:spcAft>
              <a:buNone/>
            </a:pPr>
            <a:r>
              <a:rPr lang="en-GB" sz="1500">
                <a:latin typeface="Comic Sans MS"/>
                <a:ea typeface="Comic Sans MS"/>
                <a:cs typeface="Comic Sans MS"/>
                <a:sym typeface="Comic Sans MS"/>
              </a:rPr>
              <a:t>Convolutional Neural Network, also known as CNN or ConvNet, is a class of neural network that specializes in processing data that has a grid-like topology, such as an image. A digital image is a binary representation of visual data. It contains a series of pixels arranged in a grid-like fashion that contains pixel values to denote how bright and what color each pixel should be.</a:t>
            </a:r>
            <a:endParaRPr sz="1500">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