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73" r:id="rId4"/>
    <p:sldId id="271" r:id="rId5"/>
    <p:sldId id="272" r:id="rId6"/>
    <p:sldId id="278" r:id="rId7"/>
    <p:sldId id="274" r:id="rId8"/>
    <p:sldId id="279" r:id="rId9"/>
    <p:sldId id="275" r:id="rId10"/>
    <p:sldId id="280" r:id="rId11"/>
    <p:sldId id="281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9c9397168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9c9397168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674176"/>
            <a:ext cx="5361300" cy="25967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Optimizing marketing </a:t>
            </a:r>
            <a:br>
              <a:rPr lang="en-US"/>
            </a:br>
            <a:r>
              <a:rPr lang="en-US"/>
              <a:t>campaign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 critical analysis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605350" y="3421425"/>
            <a:ext cx="58680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Shivani  Agrawal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7F91-DA62-1993-2930-EFC4E153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HOT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2A194-B5C0-7656-8EE8-A65D0743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671649"/>
            <a:ext cx="5181866" cy="97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C653D-BFBA-D221-01A5-BC7F0795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35" y="2776820"/>
            <a:ext cx="1981302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B9E-D7DE-6EE5-8A79-C2700162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E929D-91F4-1C70-E989-21E0DBB79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10277"/>
            <a:ext cx="7505700" cy="2448000"/>
          </a:xfrm>
        </p:spPr>
        <p:txBody>
          <a:bodyPr>
            <a:normAutofit/>
          </a:bodyPr>
          <a:lstStyle/>
          <a:p>
            <a:r>
              <a:rPr lang="en-IN" sz="1200" dirty="0">
                <a:latin typeface="+mn-lt"/>
              </a:rPr>
              <a:t>Keep using the same techniques as in 5</a:t>
            </a:r>
            <a:r>
              <a:rPr lang="en-IN" sz="1200" baseline="30000" dirty="0">
                <a:latin typeface="+mn-lt"/>
              </a:rPr>
              <a:t>th</a:t>
            </a:r>
            <a:r>
              <a:rPr lang="en-IN" sz="1200" dirty="0">
                <a:latin typeface="+mn-lt"/>
              </a:rPr>
              <a:t> campaign as it has the highest conversion rate.</a:t>
            </a:r>
          </a:p>
          <a:p>
            <a:r>
              <a:rPr lang="en-IN" sz="1200" dirty="0">
                <a:latin typeface="+mn-lt"/>
              </a:rPr>
              <a:t>Have a loyalty program for high income customers &gt; average as they are likely to convert</a:t>
            </a:r>
          </a:p>
          <a:p>
            <a:r>
              <a:rPr lang="en-IN" sz="1200" dirty="0">
                <a:latin typeface="+mn-lt"/>
              </a:rPr>
              <a:t>People with have a strong positive correlation with website visits. We might think promoting kids products on websites.</a:t>
            </a:r>
          </a:p>
          <a:p>
            <a:r>
              <a:rPr lang="en-IN" sz="1200" dirty="0">
                <a:latin typeface="+mn-lt"/>
              </a:rPr>
              <a:t> We must replicate campaign 3 if we have to focus on all the customers irrespective of income.</a:t>
            </a:r>
          </a:p>
          <a:p>
            <a:r>
              <a:rPr lang="en-IN" sz="1200" dirty="0">
                <a:latin typeface="+mn-lt"/>
              </a:rPr>
              <a:t>Revisit campaign 2 to understand what should be repeated</a:t>
            </a:r>
          </a:p>
          <a:p>
            <a:r>
              <a:rPr lang="en-IN" sz="1200" dirty="0">
                <a:latin typeface="+mn-lt"/>
              </a:rPr>
              <a:t>Very low customer complain, so keep customer services as is.</a:t>
            </a:r>
          </a:p>
          <a:p>
            <a:r>
              <a:rPr lang="en-IN" sz="1200" dirty="0">
                <a:latin typeface="+mn-lt"/>
              </a:rPr>
              <a:t>60% of our customers are married or couple, market couple oriented products</a:t>
            </a:r>
          </a:p>
          <a:p>
            <a:endParaRPr lang="en-IN" sz="1200" dirty="0">
              <a:latin typeface="+mn-lt"/>
            </a:endParaRPr>
          </a:p>
          <a:p>
            <a:endParaRPr lang="en-IN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985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lnSpc>
                <a:spcPct val="107000"/>
              </a:lnSpc>
              <a:spcAft>
                <a:spcPts val="500"/>
              </a:spcAft>
              <a:buNone/>
            </a:pPr>
            <a:r>
              <a:rPr lang="en-IN" sz="3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I: Data Understanding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F33B0-4314-7CCE-F5AC-6D3043E6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39" y="1609689"/>
            <a:ext cx="2157399" cy="5910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BBF80B-4A3B-C311-EDB8-0C9FEFFC06A7}"/>
              </a:ext>
            </a:extLst>
          </p:cNvPr>
          <p:cNvSpPr txBox="1"/>
          <p:nvPr/>
        </p:nvSpPr>
        <p:spPr>
          <a:xfrm>
            <a:off x="820688" y="2200758"/>
            <a:ext cx="2939190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000000"/>
                </a:solidFill>
                <a:effectLst/>
                <a:latin typeface="+mn-lt"/>
              </a:rPr>
              <a:t>Datatypes and missing variables:</a:t>
            </a:r>
          </a:p>
          <a:p>
            <a:pPr algn="l">
              <a:buFont typeface="+mj-lt"/>
              <a:buAutoNum type="arabicPeriod"/>
            </a:pPr>
            <a:endParaRPr lang="en-US" sz="10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+mn-lt"/>
              </a:rPr>
              <a:t>We have missing data for 3 variables: 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+mn-lt"/>
              </a:rPr>
              <a:t>birth (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+mn-lt"/>
              </a:rPr>
              <a:t>birth_year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+mn-lt"/>
              </a:rPr>
              <a:t>) for 34 customers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+mn-lt"/>
              </a:rPr>
              <a:t> income for 18 customers</a:t>
            </a:r>
            <a:endParaRPr lang="en-US" sz="1000" dirty="0">
              <a:latin typeface="+mn-lt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+mn-lt"/>
              </a:rPr>
              <a:t>customer_enrollment_date for 38 customers.</a:t>
            </a:r>
          </a:p>
          <a:p>
            <a:pPr algn="l"/>
            <a:endParaRPr lang="en-US" sz="1000" dirty="0">
              <a:latin typeface="+mn-lt"/>
            </a:endParaRPr>
          </a:p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+mn-lt"/>
              </a:rPr>
              <a:t>2. The data type of customer_complaint_status should be changed to bool as it states a yes or no answer.</a:t>
            </a:r>
          </a:p>
          <a:p>
            <a:pPr algn="l"/>
            <a:endParaRPr lang="en-US" sz="1000" dirty="0">
              <a:latin typeface="+mn-lt"/>
            </a:endParaRPr>
          </a:p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+mn-lt"/>
              </a:rPr>
              <a:t>3. The data type for the birth and income is float. An int type makes more sense.</a:t>
            </a:r>
          </a:p>
          <a:p>
            <a:pPr algn="l"/>
            <a:endParaRPr lang="en-US" sz="1000" dirty="0">
              <a:latin typeface="+mn-lt"/>
            </a:endParaRPr>
          </a:p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+mn-lt"/>
              </a:rPr>
              <a:t>4.The data type for customer_enrollment_date is a string, which should be modified to datetime.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70A05B-13CC-86DA-87C7-0BB7812B3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780" y="1507824"/>
            <a:ext cx="3024233" cy="30451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7DC7-815D-28AE-9D72-E192BE34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45600"/>
            <a:ext cx="7867652" cy="549247"/>
          </a:xfrm>
        </p:spPr>
        <p:txBody>
          <a:bodyPr>
            <a:normAutofit fontScale="90000"/>
          </a:bodyPr>
          <a:lstStyle/>
          <a:p>
            <a:r>
              <a:rPr lang="en-IN" dirty="0"/>
              <a:t>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B394B-3F64-0855-448C-F8F06866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57" y="707329"/>
            <a:ext cx="5010407" cy="403880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0003F4-D2F4-709C-5628-ED13B591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0" y="1394846"/>
            <a:ext cx="2685941" cy="3126353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1000" dirty="0">
                <a:latin typeface="+mn-lt"/>
              </a:rPr>
              <a:t>There are many columns having outliers, but most of them seem like natural outliers came from population.</a:t>
            </a:r>
          </a:p>
          <a:p>
            <a:endParaRPr lang="en-US" sz="1000" dirty="0">
              <a:latin typeface="+mn-lt"/>
            </a:endParaRPr>
          </a:p>
          <a:p>
            <a:r>
              <a:rPr lang="en-US" sz="1000" dirty="0">
                <a:latin typeface="+mn-lt"/>
              </a:rPr>
              <a:t>The outliers in </a:t>
            </a:r>
            <a:r>
              <a:rPr lang="en-US" sz="1000" dirty="0" err="1">
                <a:latin typeface="+mn-lt"/>
              </a:rPr>
              <a:t>birth_year</a:t>
            </a:r>
            <a:r>
              <a:rPr lang="en-US" sz="1000" dirty="0">
                <a:latin typeface="+mn-lt"/>
              </a:rPr>
              <a:t> seems like entry errors since it's impossible that people who was born before 1900 still alive. </a:t>
            </a:r>
          </a:p>
          <a:p>
            <a:endParaRPr lang="en-US" sz="1000" dirty="0">
              <a:latin typeface="+mn-lt"/>
            </a:endParaRPr>
          </a:p>
          <a:p>
            <a:r>
              <a:rPr lang="en-US" sz="1000" dirty="0">
                <a:latin typeface="+mn-lt"/>
              </a:rPr>
              <a:t>Therefore, I will remove the outliers in </a:t>
            </a:r>
            <a:r>
              <a:rPr lang="en-US" sz="1000" dirty="0" err="1">
                <a:latin typeface="+mn-lt"/>
              </a:rPr>
              <a:t>birth_year</a:t>
            </a:r>
            <a:r>
              <a:rPr lang="en-US" sz="1000" dirty="0">
                <a:latin typeface="+mn-lt"/>
              </a:rPr>
              <a:t>. There is one outlier in income with exceptionally high income&gt; 600K$ and some &gt;$100k. We will remove that customer considering such high income customers are not our target market.</a:t>
            </a:r>
            <a:endParaRPr lang="en-IN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766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6BA1-D9F4-F9BD-A31C-E9825BA3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544955"/>
          </a:xfrm>
        </p:spPr>
        <p:txBody>
          <a:bodyPr>
            <a:normAutofit fontScale="90000"/>
          </a:bodyPr>
          <a:lstStyle/>
          <a:p>
            <a:r>
              <a:rPr lang="en-IN" dirty="0"/>
              <a:t>DEALING WITH MISSING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731F-7C56-F3D6-535E-B76CF9FC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176" y="1390554"/>
            <a:ext cx="3078674" cy="3048095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1000" dirty="0"/>
              <a:t>Extent of missing values: Income has ~1.07% missing values, customer_enrollment_date and birth has 2% of missing values (which is okay).</a:t>
            </a:r>
          </a:p>
          <a:p>
            <a:pPr marL="146050" indent="0">
              <a:buNone/>
            </a:pPr>
            <a:endParaRPr lang="en-US" sz="1000" dirty="0"/>
          </a:p>
          <a:p>
            <a:pPr marL="146050" indent="0">
              <a:buNone/>
            </a:pPr>
            <a:r>
              <a:rPr lang="en-US" sz="1000" b="1" dirty="0"/>
              <a:t>Observations:</a:t>
            </a:r>
          </a:p>
          <a:p>
            <a:r>
              <a:rPr lang="en-US" sz="1000" dirty="0"/>
              <a:t> After treating outliers, the distribution for the income variable is close to normal distribution with very few extreme observations to the right.</a:t>
            </a:r>
          </a:p>
          <a:p>
            <a:r>
              <a:rPr lang="en-US" sz="1000" dirty="0"/>
              <a:t>We have replaced the missing values for the income variable with the median, and not mean, as the variable was slightly skewed to the right.</a:t>
            </a:r>
          </a:p>
          <a:p>
            <a:r>
              <a:rPr lang="en-US" sz="1000" dirty="0"/>
              <a:t>Missing values for birth-year and customer enrollment date was also replaced by median.</a:t>
            </a:r>
          </a:p>
          <a:p>
            <a:pPr marL="146050" indent="0">
              <a:buNone/>
            </a:pP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030AC-973F-B6CC-81A5-83808E24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396070"/>
            <a:ext cx="4221920" cy="150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B608C-F4DE-AC99-F0AB-1EC751ED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82" y="2908933"/>
            <a:ext cx="3292282" cy="16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1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28B7-6CA9-70F3-1E09-596DE558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DESCRIPTIVE ANALYSIS – Numerical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4284A-D5E7-F78E-26AC-70F516FD0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0008" y="1470831"/>
            <a:ext cx="3600812" cy="3005919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Mean Income of customers is dollar 51855. Also lowest income a customer has is dollar 2447 and highest income a customer has is dollar 98777 (excluding the outliers). Also a typical customer has income of dollar 51381 yearly. 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Average customer has 1 kid and maximum kids customers have is 3. 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Average recency or days since last purchase is 48 and maximum number of days a customer has waited since last purchase is 99 and minimum is 0. 50% of people wait at least 49 days to make next purchase. 25% of the people wait at least 24 days to make a next purchase.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All the people are enrolled after 2012, and since then, average purchase by a customer from catalogue is 2, from store is 6 and from website is 4.</a:t>
            </a:r>
            <a:endParaRPr lang="en-IN" sz="10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304DA7-8AC8-6884-FA6C-BCC0E2F3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0" y="1470831"/>
            <a:ext cx="4130098" cy="24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0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1881-A734-D13A-8EAA-C057383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551400"/>
          </a:xfrm>
        </p:spPr>
        <p:txBody>
          <a:bodyPr>
            <a:normAutofit fontScale="90000"/>
          </a:bodyPr>
          <a:lstStyle/>
          <a:p>
            <a:r>
              <a:rPr lang="en-IN" dirty="0"/>
              <a:t>DESCRIPTIVE ANALYSIS – Categorical </a:t>
            </a:r>
            <a:r>
              <a:rPr lang="en-IN" dirty="0" err="1"/>
              <a:t>Valyes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B0B86-AAC7-4B33-9ED1-E42524A8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19" y="1397000"/>
            <a:ext cx="2178162" cy="303856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746A21D-28F6-2D16-5D67-CBF0F1A4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188" y="1464481"/>
            <a:ext cx="3600812" cy="2097869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 In education, 2n cycle and Master means the same thing. We can combined these two categories.</a:t>
            </a:r>
          </a:p>
          <a:p>
            <a:pPr marL="146050" indent="0">
              <a:lnSpc>
                <a:spcPct val="100000"/>
              </a:lnSpc>
              <a:buNone/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There are many categories in marital status. We can combine the category 'Alone' with 'Single’. 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It is not clear from the data that what do the terms 'Absurd', and 'YOLO' actually mean. We can combine these categories to make a new category - 'Others’.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There are only 13 customers who complained in the last two years. (1670 * 0.008383)</a:t>
            </a:r>
            <a:endParaRPr lang="en-IN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32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9FB-F6E4-DFA3-FE06-808A3F4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741147"/>
            <a:ext cx="7505700" cy="428975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Observations on acceptance rate for each campaign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3A281-4B88-6400-3A12-D676C96D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99" y="1252591"/>
            <a:ext cx="2846199" cy="3353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0D843-7CB8-9E44-F190-BEC2A624CEAA}"/>
              </a:ext>
            </a:extLst>
          </p:cNvPr>
          <p:cNvSpPr txBox="1"/>
          <p:nvPr/>
        </p:nvSpPr>
        <p:spPr>
          <a:xfrm>
            <a:off x="4633992" y="1553991"/>
            <a:ext cx="3580109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+mn-lt"/>
              </a:rPr>
              <a:t>Observations: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+mn-lt"/>
              </a:rPr>
              <a:t>Campaign 5 has the highest acceptance rate which is around 8%.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+mn-lt"/>
              </a:rPr>
              <a:t> Campaigns 3,4 and 5 have a similar acceptance rate between 7-8%.</a:t>
            </a:r>
          </a:p>
        </p:txBody>
      </p:sp>
    </p:spTree>
    <p:extLst>
      <p:ext uri="{BB962C8B-B14F-4D97-AF65-F5344CB8AC3E}">
        <p14:creationId xmlns:p14="http://schemas.microsoft.com/office/powerpoint/2010/main" val="126753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9BDF-17A8-2714-5399-6D2BEA6D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545050"/>
          </a:xfrm>
        </p:spPr>
        <p:txBody>
          <a:bodyPr>
            <a:normAutofit fontScale="90000"/>
          </a:bodyPr>
          <a:lstStyle/>
          <a:p>
            <a:r>
              <a:rPr lang="en-IN" dirty="0"/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4C22A-2665-B952-858B-2453A3DB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54" y="435836"/>
            <a:ext cx="3857746" cy="371718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50EA3B-14E6-02D3-5418-1793C38F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188" y="1464481"/>
            <a:ext cx="3600812" cy="2015319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Strong positive correlation between all kind of purchases and income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Strong positive correlation between campaign 1 and campaign 5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Positive correlation between number of children and website visits per month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+mn-lt"/>
              </a:rPr>
              <a:t>Negative correlation between income and website visit per month, also between income and number of children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98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C732-032C-6B56-459C-ED7321D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INCOME &amp; TOTAL CAMPAIGN ACCEPTANCE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DAD3E-E7ED-5BB0-CBAD-7203214A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453343"/>
            <a:ext cx="3268116" cy="2236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A53C0-86FE-A72B-C7E6-F35AA56D4836}"/>
              </a:ext>
            </a:extLst>
          </p:cNvPr>
          <p:cNvSpPr txBox="1"/>
          <p:nvPr/>
        </p:nvSpPr>
        <p:spPr>
          <a:xfrm>
            <a:off x="888183" y="3681782"/>
            <a:ext cx="3268117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>
              <a:buFont typeface="+mj-lt"/>
              <a:buAutoNum type="arabicPeriod"/>
            </a:pPr>
            <a:r>
              <a:rPr lang="en-US" sz="1000" dirty="0">
                <a:latin typeface="Helvetica Neue"/>
              </a:rPr>
              <a:t>As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 income rises, the more likely to accept multiple campaign</a:t>
            </a:r>
          </a:p>
          <a:p>
            <a:pPr algn="l">
              <a:buFont typeface="+mj-lt"/>
              <a:buAutoNum type="arabicPeriod"/>
            </a:pPr>
            <a:endParaRPr lang="en-US" sz="1000" dirty="0">
              <a:latin typeface="Helvetica Neue"/>
            </a:endParaRPr>
          </a:p>
          <a:p>
            <a:pPr algn="l"/>
            <a:endParaRPr lang="en-US" sz="1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F6364-5F00-D3BD-7B3C-723C56AD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00" y="1264153"/>
            <a:ext cx="2852450" cy="2542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A9B5CA-CC2F-B824-321B-A7648E3AE8B7}"/>
              </a:ext>
            </a:extLst>
          </p:cNvPr>
          <p:cNvSpPr txBox="1"/>
          <p:nvPr/>
        </p:nvSpPr>
        <p:spPr>
          <a:xfrm>
            <a:off x="4848866" y="3865126"/>
            <a:ext cx="3268115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228600" indent="-228600" algn="l">
              <a:buAutoNum type="arabicPeriod"/>
            </a:pPr>
            <a:r>
              <a:rPr lang="en-US" sz="1000" dirty="0">
                <a:latin typeface="Helvetica Neue"/>
              </a:rPr>
              <a:t>Campaign 1, 4 and 5 are better suited to high income customers</a:t>
            </a:r>
          </a:p>
          <a:p>
            <a:pPr marL="228600" indent="-228600" algn="l">
              <a:buAutoNum type="arabicPeriod"/>
            </a:pPr>
            <a:r>
              <a:rPr lang="en-US" sz="1000" dirty="0">
                <a:latin typeface="Helvetica Neue"/>
              </a:rPr>
              <a:t>Only Campaign 3 has similar acceptance rate for both categories.</a:t>
            </a:r>
            <a:endParaRPr lang="en-US" sz="1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05427109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8624</TotalTime>
  <Words>791</Words>
  <Application>Microsoft Office PowerPoint</Application>
  <PresentationFormat>On-screen Show (16:9)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Nunito</vt:lpstr>
      <vt:lpstr>Segoe UI</vt:lpstr>
      <vt:lpstr>Helvetica Neue</vt:lpstr>
      <vt:lpstr>Arial</vt:lpstr>
      <vt:lpstr>Courier New</vt:lpstr>
      <vt:lpstr>Shift</vt:lpstr>
      <vt:lpstr>Optimizing marketing  campaign A critical analysis</vt:lpstr>
      <vt:lpstr>Part I: Data Understanding</vt:lpstr>
      <vt:lpstr>OUTLIERS</vt:lpstr>
      <vt:lpstr>DEALING WITH MISSING VALUES</vt:lpstr>
      <vt:lpstr>DESCRIPTIVE ANALYSIS – Numerical Values</vt:lpstr>
      <vt:lpstr>DESCRIPTIVE ANALYSIS – Categorical Valyes</vt:lpstr>
      <vt:lpstr>Observations on acceptance rate for each campaign</vt:lpstr>
      <vt:lpstr>CORRELATION</vt:lpstr>
      <vt:lpstr>INCOME &amp; TOTAL CAMPAIGN ACCEPTANCE</vt:lpstr>
      <vt:lpstr>ONE HOT ENCODING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Hulu - A critical analysis</dc:title>
  <cp:lastModifiedBy>Shivani Agrawal</cp:lastModifiedBy>
  <cp:revision>8</cp:revision>
  <dcterms:modified xsi:type="dcterms:W3CDTF">2023-04-05T14:03:21Z</dcterms:modified>
</cp:coreProperties>
</file>