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005" r:id="rId1"/>
  </p:sldMasterIdLst>
  <p:sldIdLst>
    <p:sldId id="257" r:id="rId2"/>
    <p:sldId id="256" r:id="rId3"/>
    <p:sldId id="258" r:id="rId4"/>
    <p:sldId id="261" r:id="rId5"/>
    <p:sldId id="264" r:id="rId6"/>
    <p:sldId id="266" r:id="rId7"/>
    <p:sldId id="265" r:id="rId8"/>
    <p:sldId id="267" r:id="rId9"/>
    <p:sldId id="268" r:id="rId10"/>
    <p:sldId id="272" r:id="rId11"/>
    <p:sldId id="270" r:id="rId12"/>
    <p:sldId id="271"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29" autoAdjust="0"/>
    <p:restoredTop sz="94660"/>
  </p:normalViewPr>
  <p:slideViewPr>
    <p:cSldViewPr snapToGrid="0">
      <p:cViewPr varScale="1">
        <p:scale>
          <a:sx n="62" d="100"/>
          <a:sy n="62" d="100"/>
        </p:scale>
        <p:origin x="4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j-lt"/>
                <a:ea typeface="+mn-ea"/>
                <a:cs typeface="+mn-cs"/>
              </a:defRPr>
            </a:pPr>
            <a:r>
              <a:rPr lang="en-US" sz="1600" b="1">
                <a:latin typeface="+mj-lt"/>
              </a:rPr>
              <a:t>Customer Net sales contribution</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j-lt"/>
              <a:ea typeface="+mn-ea"/>
              <a:cs typeface="+mn-cs"/>
            </a:defRPr>
          </a:pPr>
          <a:endParaRPr lang="en-US"/>
        </a:p>
      </c:txPr>
    </c:title>
    <c:autoTitleDeleted val="0"/>
    <c:plotArea>
      <c:layout/>
      <c:barChart>
        <c:barDir val="bar"/>
        <c:grouping val="stacked"/>
        <c:varyColors val="0"/>
        <c:ser>
          <c:idx val="0"/>
          <c:order val="0"/>
          <c:tx>
            <c:strRef>
              <c:f>'customer_share'!$B$1</c:f>
              <c:strCache>
                <c:ptCount val="1"/>
                <c:pt idx="0">
                  <c:v>net_sales_mln</c:v>
                </c:pt>
              </c:strCache>
            </c:strRef>
          </c:tx>
          <c:spPr>
            <a:solidFill>
              <a:schemeClr val="accent2">
                <a:lumMod val="75000"/>
              </a:schemeClr>
            </a:solidFill>
            <a:ln>
              <a:noFill/>
            </a:ln>
            <a:effectLst/>
          </c:spPr>
          <c:invertIfNegative val="0"/>
          <c:dLbls>
            <c:spPr>
              <a:noFill/>
              <a:ln>
                <a:noFill/>
              </a:ln>
              <a:effectLst>
                <a:outerShdw blurRad="50800" dist="50800" dir="5400000" algn="ctr" rotWithShape="0">
                  <a:schemeClr val="bg1"/>
                </a:outerShdw>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'customer_share'!$A$2:$A$6</c:f>
              <c:strCache>
                <c:ptCount val="5"/>
                <c:pt idx="0">
                  <c:v>Amazon </c:v>
                </c:pt>
                <c:pt idx="1">
                  <c:v>Atliq Exclusive</c:v>
                </c:pt>
                <c:pt idx="2">
                  <c:v>Atliq e Store</c:v>
                </c:pt>
                <c:pt idx="3">
                  <c:v>Sage</c:v>
                </c:pt>
                <c:pt idx="4">
                  <c:v>Flipkart</c:v>
                </c:pt>
              </c:strCache>
            </c:strRef>
          </c:cat>
          <c:val>
            <c:numRef>
              <c:f>'customer_share'!$B$2:$B$6</c:f>
              <c:numCache>
                <c:formatCode>General</c:formatCode>
                <c:ptCount val="5"/>
                <c:pt idx="0">
                  <c:v>109.03</c:v>
                </c:pt>
                <c:pt idx="1">
                  <c:v>79.92</c:v>
                </c:pt>
                <c:pt idx="2">
                  <c:v>70.31</c:v>
                </c:pt>
                <c:pt idx="3">
                  <c:v>27.07</c:v>
                </c:pt>
                <c:pt idx="4">
                  <c:v>25.25</c:v>
                </c:pt>
              </c:numCache>
            </c:numRef>
          </c:val>
          <c:extLst>
            <c:ext xmlns:c16="http://schemas.microsoft.com/office/drawing/2014/chart" uri="{C3380CC4-5D6E-409C-BE32-E72D297353CC}">
              <c16:uniqueId val="{00000000-E8CD-46EC-B229-0680E651A2A9}"/>
            </c:ext>
          </c:extLst>
        </c:ser>
        <c:dLbls>
          <c:showLegendKey val="0"/>
          <c:showVal val="0"/>
          <c:showCatName val="0"/>
          <c:showSerName val="0"/>
          <c:showPercent val="0"/>
          <c:showBubbleSize val="0"/>
        </c:dLbls>
        <c:gapWidth val="150"/>
        <c:overlap val="100"/>
        <c:axId val="932302415"/>
        <c:axId val="932301935"/>
      </c:barChart>
      <c:catAx>
        <c:axId val="932302415"/>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932301935"/>
        <c:crosses val="autoZero"/>
        <c:auto val="1"/>
        <c:lblAlgn val="ctr"/>
        <c:lblOffset val="100"/>
        <c:noMultiLvlLbl val="0"/>
      </c:catAx>
      <c:valAx>
        <c:axId val="932301935"/>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9323024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'market_share 11'!$A$2:$A$6</cx:f>
        <cx:lvl ptCount="5">
          <cx:pt idx="0">India</cx:pt>
          <cx:pt idx="1">USA</cx:pt>
          <cx:pt idx="2">South Korea</cx:pt>
          <cx:pt idx="3">Canada</cx:pt>
          <cx:pt idx="4">United Kingdom</cx:pt>
        </cx:lvl>
      </cx:strDim>
      <cx:numDim type="size">
        <cx:f>'market_share 11'!$B$2:$B$6</cx:f>
        <cx:lvl ptCount="5" formatCode="General">
          <cx:pt idx="0">210.66999999999999</cx:pt>
          <cx:pt idx="1">132.05000000000001</cx:pt>
          <cx:pt idx="2">64.010000000000005</cx:pt>
          <cx:pt idx="3">45.890000000000001</cx:pt>
          <cx:pt idx="4">44.729999999999997</cx:pt>
        </cx:lvl>
      </cx:numDim>
    </cx:data>
  </cx:chartData>
  <cx:chart>
    <cx:title pos="t" align="ctr" overlay="0">
      <cx:tx>
        <cx:txData>
          <cx:v>Market Net Sales </cx:v>
        </cx:txData>
      </cx:tx>
      <cx:txPr>
        <a:bodyPr spcFirstLastPara="1" vertOverflow="ellipsis" horzOverflow="overflow" wrap="square" lIns="0" tIns="0" rIns="0" bIns="0" anchor="ctr" anchorCtr="1"/>
        <a:lstStyle/>
        <a:p>
          <a:pPr algn="ctr" rtl="0">
            <a:defRPr/>
          </a:pPr>
          <a:r>
            <a:rPr lang="en-US" sz="1600" b="1" i="0" u="none" strike="noStrike" baseline="0">
              <a:solidFill>
                <a:srgbClr val="44546A"/>
              </a:solidFill>
              <a:latin typeface="Calibri" panose="020F0502020204030204"/>
            </a:rPr>
            <a:t>Market Net Sales </a:t>
          </a:r>
        </a:p>
      </cx:txPr>
    </cx:title>
    <cx:plotArea>
      <cx:plotAreaRegion>
        <cx:series layoutId="treemap" uniqueId="{9138E330-8762-45A5-95FD-966688377009}">
          <cx:tx>
            <cx:txData>
              <cx:f>'market_share 11'!$B$1</cx:f>
              <cx:v>net_sales_mln</cx:v>
            </cx:txData>
          </cx:tx>
          <cx:dataLabels pos="inEnd">
            <cx:visibility seriesName="0" categoryName="1" value="1"/>
            <cx:separator>, </cx:separator>
          </cx:dataLabels>
          <cx:dataId val="0"/>
          <cx:layoutPr>
            <cx:parentLabelLayout val="banner"/>
          </cx:layoutPr>
        </cx:series>
      </cx:plotAreaRegion>
    </cx:plotArea>
    <cx:legend pos="b"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3">
  <cs:axisTitle>
    <cs:lnRef idx="0"/>
    <cs:fillRef idx="0"/>
    <cs:effectRef idx="0"/>
    <cs:fontRef idx="minor">
      <a:schemeClr val="tx2"/>
    </cs:fontRef>
    <cs:spPr>
      <a:solidFill>
        <a:schemeClr val="bg1">
          <a:lumMod val="65000"/>
        </a:schemeClr>
      </a:solidFill>
      <a:ln>
        <a:solidFill>
          <a:schemeClr val="bg1"/>
        </a:solidFill>
      </a:ln>
    </cs:spPr>
    <cs:defRPr sz="9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cs:chartArea>
  <cs:dataLabel>
    <cs:lnRef idx="0"/>
    <cs:fillRef idx="0"/>
    <cs:effectRef idx="0"/>
    <cs:fontRef idx="minor">
      <a:schemeClr val="lt1"/>
    </cs:fontRef>
    <cs:defRPr sz="900"/>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2"/>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bg1"/>
        </a:solidFill>
      </a:ln>
    </cs:spPr>
  </cs:dataPoint>
  <cs:dataPoint3D>
    <cs:lnRef idx="0"/>
    <cs:fillRef idx="0">
      <cs:styleClr val="auto"/>
    </cs:fillRef>
    <cs:effectRef idx="0"/>
    <cs:fontRef idx="minor">
      <a:schemeClr val="tx2"/>
    </cs:fontRef>
    <cs:spPr>
      <a:solidFill>
        <a:schemeClr val="phClr"/>
      </a:solidFill>
    </cs:spPr>
  </cs:dataPoint3D>
  <cs:dataPointLine>
    <cs:lnRef idx="0">
      <cs:styleClr val="auto"/>
    </cs:lnRef>
    <cs:fillRef idx="0"/>
    <cs:effectRef idx="0"/>
    <cs:fontRef idx="minor">
      <a:schemeClr val="tx2"/>
    </cs:fontRef>
    <cs:spPr>
      <a:ln w="28575" cap="rnd">
        <a:solidFill>
          <a:schemeClr val="phClr"/>
        </a:solidFill>
        <a:round/>
      </a:ln>
    </cs:spPr>
  </cs:dataPointLine>
  <cs:dataPointMarker>
    <cs:lnRef idx="0"/>
    <cs:fillRef idx="0">
      <cs:styleClr val="auto"/>
    </cs:fillRef>
    <cs:effectRef idx="0"/>
    <cs:fontRef idx="minor">
      <a:schemeClr val="tx2"/>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2"/>
    </cs:fontRef>
    <cs:spPr>
      <a:ln w="2857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2"/>
    </cs:fontRef>
    <cs:defRPr sz="9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cs:seriesAxis>
  <cs:seriesLine>
    <cs:lnRef idx="0"/>
    <cs:fillRef idx="0"/>
    <cs:effectRef idx="0"/>
    <cs:fontRef idx="minor">
      <a:schemeClr val="tx2"/>
    </cs:fontRef>
    <cs:spPr>
      <a:ln w="9525" cap="flat">
        <a:solidFill>
          <a:srgbClr val="D9D9D9"/>
        </a:solidFill>
        <a:round/>
      </a:ln>
    </cs:spPr>
  </cs:seriesLine>
  <cs:title>
    <cs:lnRef idx="0"/>
    <cs:fillRef idx="0"/>
    <cs:effectRef idx="0"/>
    <cs:fontRef idx="minor">
      <a:schemeClr val="tx2"/>
    </cs:fontRef>
    <cs:defRPr sz="1600" b="1"/>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7E8DF-AF2A-FC76-F4CA-F4F892AE00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373F9CE-8AC7-C1DD-9B6F-E239480BA2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27B6AF7-35E5-9EBE-51D1-F26705948BBB}"/>
              </a:ext>
            </a:extLst>
          </p:cNvPr>
          <p:cNvSpPr>
            <a:spLocks noGrp="1"/>
          </p:cNvSpPr>
          <p:nvPr>
            <p:ph type="dt" sz="half" idx="10"/>
          </p:nvPr>
        </p:nvSpPr>
        <p:spPr/>
        <p:txBody>
          <a:bodyPr/>
          <a:lstStyle/>
          <a:p>
            <a:fld id="{2A1AD56C-3797-481C-9FD8-F767057CD5D8}" type="datetimeFigureOut">
              <a:rPr lang="en-IN" smtClean="0"/>
              <a:t>03-06-2024</a:t>
            </a:fld>
            <a:endParaRPr lang="en-IN"/>
          </a:p>
        </p:txBody>
      </p:sp>
      <p:sp>
        <p:nvSpPr>
          <p:cNvPr id="5" name="Footer Placeholder 4">
            <a:extLst>
              <a:ext uri="{FF2B5EF4-FFF2-40B4-BE49-F238E27FC236}">
                <a16:creationId xmlns:a16="http://schemas.microsoft.com/office/drawing/2014/main" id="{21016F87-A79F-437D-8AB6-B5022B3889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DE016F-F1E9-DA3F-746B-A11F4B338D90}"/>
              </a:ext>
            </a:extLst>
          </p:cNvPr>
          <p:cNvSpPr>
            <a:spLocks noGrp="1"/>
          </p:cNvSpPr>
          <p:nvPr>
            <p:ph type="sldNum" sz="quarter" idx="12"/>
          </p:nvPr>
        </p:nvSpPr>
        <p:spPr/>
        <p:txBody>
          <a:bodyPr/>
          <a:lstStyle/>
          <a:p>
            <a:fld id="{E3B544B1-0F62-4538-87CA-8902A4136841}" type="slidenum">
              <a:rPr lang="en-IN" smtClean="0"/>
              <a:t>‹#›</a:t>
            </a:fld>
            <a:endParaRPr lang="en-IN"/>
          </a:p>
        </p:txBody>
      </p:sp>
    </p:spTree>
    <p:extLst>
      <p:ext uri="{BB962C8B-B14F-4D97-AF65-F5344CB8AC3E}">
        <p14:creationId xmlns:p14="http://schemas.microsoft.com/office/powerpoint/2010/main" val="1011661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6DD85-F951-9FA2-E0D2-8BB09998FF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1AC8A1-70A0-8075-FD2D-3DF77CE429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184886-1C27-8757-D53B-13A3CDAE104E}"/>
              </a:ext>
            </a:extLst>
          </p:cNvPr>
          <p:cNvSpPr>
            <a:spLocks noGrp="1"/>
          </p:cNvSpPr>
          <p:nvPr>
            <p:ph type="dt" sz="half" idx="10"/>
          </p:nvPr>
        </p:nvSpPr>
        <p:spPr/>
        <p:txBody>
          <a:bodyPr/>
          <a:lstStyle/>
          <a:p>
            <a:fld id="{2A1AD56C-3797-481C-9FD8-F767057CD5D8}" type="datetimeFigureOut">
              <a:rPr lang="en-IN" smtClean="0"/>
              <a:t>03-06-2024</a:t>
            </a:fld>
            <a:endParaRPr lang="en-IN"/>
          </a:p>
        </p:txBody>
      </p:sp>
      <p:sp>
        <p:nvSpPr>
          <p:cNvPr id="5" name="Footer Placeholder 4">
            <a:extLst>
              <a:ext uri="{FF2B5EF4-FFF2-40B4-BE49-F238E27FC236}">
                <a16:creationId xmlns:a16="http://schemas.microsoft.com/office/drawing/2014/main" id="{CF9A196B-FBAF-AAA5-0AED-FBD310AD11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9B4273-0AD2-F335-C0FA-25CD974D0894}"/>
              </a:ext>
            </a:extLst>
          </p:cNvPr>
          <p:cNvSpPr>
            <a:spLocks noGrp="1"/>
          </p:cNvSpPr>
          <p:nvPr>
            <p:ph type="sldNum" sz="quarter" idx="12"/>
          </p:nvPr>
        </p:nvSpPr>
        <p:spPr/>
        <p:txBody>
          <a:bodyPr/>
          <a:lstStyle/>
          <a:p>
            <a:fld id="{E3B544B1-0F62-4538-87CA-8902A4136841}" type="slidenum">
              <a:rPr lang="en-IN" smtClean="0"/>
              <a:t>‹#›</a:t>
            </a:fld>
            <a:endParaRPr lang="en-IN"/>
          </a:p>
        </p:txBody>
      </p:sp>
    </p:spTree>
    <p:extLst>
      <p:ext uri="{BB962C8B-B14F-4D97-AF65-F5344CB8AC3E}">
        <p14:creationId xmlns:p14="http://schemas.microsoft.com/office/powerpoint/2010/main" val="447595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32B46F-39B7-9003-FFEA-17D7C93BD2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B56877-1DC6-B601-E6FB-CB4A370EBA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490ADE-2E57-B592-1F3F-59C4DDEBB4BF}"/>
              </a:ext>
            </a:extLst>
          </p:cNvPr>
          <p:cNvSpPr>
            <a:spLocks noGrp="1"/>
          </p:cNvSpPr>
          <p:nvPr>
            <p:ph type="dt" sz="half" idx="10"/>
          </p:nvPr>
        </p:nvSpPr>
        <p:spPr/>
        <p:txBody>
          <a:bodyPr/>
          <a:lstStyle/>
          <a:p>
            <a:fld id="{2A1AD56C-3797-481C-9FD8-F767057CD5D8}" type="datetimeFigureOut">
              <a:rPr lang="en-IN" smtClean="0"/>
              <a:t>03-06-2024</a:t>
            </a:fld>
            <a:endParaRPr lang="en-IN"/>
          </a:p>
        </p:txBody>
      </p:sp>
      <p:sp>
        <p:nvSpPr>
          <p:cNvPr id="5" name="Footer Placeholder 4">
            <a:extLst>
              <a:ext uri="{FF2B5EF4-FFF2-40B4-BE49-F238E27FC236}">
                <a16:creationId xmlns:a16="http://schemas.microsoft.com/office/drawing/2014/main" id="{180986E1-5683-A9EF-6510-4C7E463E11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1E2AA1-F455-7C9B-764E-A41A103ADDD8}"/>
              </a:ext>
            </a:extLst>
          </p:cNvPr>
          <p:cNvSpPr>
            <a:spLocks noGrp="1"/>
          </p:cNvSpPr>
          <p:nvPr>
            <p:ph type="sldNum" sz="quarter" idx="12"/>
          </p:nvPr>
        </p:nvSpPr>
        <p:spPr/>
        <p:txBody>
          <a:bodyPr/>
          <a:lstStyle/>
          <a:p>
            <a:fld id="{E3B544B1-0F62-4538-87CA-8902A4136841}" type="slidenum">
              <a:rPr lang="en-IN" smtClean="0"/>
              <a:t>‹#›</a:t>
            </a:fld>
            <a:endParaRPr lang="en-IN"/>
          </a:p>
        </p:txBody>
      </p:sp>
    </p:spTree>
    <p:extLst>
      <p:ext uri="{BB962C8B-B14F-4D97-AF65-F5344CB8AC3E}">
        <p14:creationId xmlns:p14="http://schemas.microsoft.com/office/powerpoint/2010/main" val="3102791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25116-0FC6-4D38-2F46-69D657101E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1B04E4-E049-86D1-C588-C196CD4C6B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63AF37-AD34-8D45-9510-9C5B5D72995F}"/>
              </a:ext>
            </a:extLst>
          </p:cNvPr>
          <p:cNvSpPr>
            <a:spLocks noGrp="1"/>
          </p:cNvSpPr>
          <p:nvPr>
            <p:ph type="dt" sz="half" idx="10"/>
          </p:nvPr>
        </p:nvSpPr>
        <p:spPr/>
        <p:txBody>
          <a:bodyPr/>
          <a:lstStyle/>
          <a:p>
            <a:fld id="{2A1AD56C-3797-481C-9FD8-F767057CD5D8}" type="datetimeFigureOut">
              <a:rPr lang="en-IN" smtClean="0"/>
              <a:t>03-06-2024</a:t>
            </a:fld>
            <a:endParaRPr lang="en-IN"/>
          </a:p>
        </p:txBody>
      </p:sp>
      <p:sp>
        <p:nvSpPr>
          <p:cNvPr id="5" name="Footer Placeholder 4">
            <a:extLst>
              <a:ext uri="{FF2B5EF4-FFF2-40B4-BE49-F238E27FC236}">
                <a16:creationId xmlns:a16="http://schemas.microsoft.com/office/drawing/2014/main" id="{5DB81C84-DE96-D6FC-8383-EE81C467AB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0F4A9B-8E16-D9C4-4F4A-3E52C0BF6313}"/>
              </a:ext>
            </a:extLst>
          </p:cNvPr>
          <p:cNvSpPr>
            <a:spLocks noGrp="1"/>
          </p:cNvSpPr>
          <p:nvPr>
            <p:ph type="sldNum" sz="quarter" idx="12"/>
          </p:nvPr>
        </p:nvSpPr>
        <p:spPr/>
        <p:txBody>
          <a:bodyPr/>
          <a:lstStyle/>
          <a:p>
            <a:fld id="{E3B544B1-0F62-4538-87CA-8902A4136841}" type="slidenum">
              <a:rPr lang="en-IN" smtClean="0"/>
              <a:t>‹#›</a:t>
            </a:fld>
            <a:endParaRPr lang="en-IN"/>
          </a:p>
        </p:txBody>
      </p:sp>
    </p:spTree>
    <p:extLst>
      <p:ext uri="{BB962C8B-B14F-4D97-AF65-F5344CB8AC3E}">
        <p14:creationId xmlns:p14="http://schemas.microsoft.com/office/powerpoint/2010/main" val="2510583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B52C9-52EB-267A-70EC-97EA3E838A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BE0583F-2A63-B33F-5E7D-7D39EEF91D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55C782-D830-AAFC-ECFD-97111AE1AD4A}"/>
              </a:ext>
            </a:extLst>
          </p:cNvPr>
          <p:cNvSpPr>
            <a:spLocks noGrp="1"/>
          </p:cNvSpPr>
          <p:nvPr>
            <p:ph type="dt" sz="half" idx="10"/>
          </p:nvPr>
        </p:nvSpPr>
        <p:spPr/>
        <p:txBody>
          <a:bodyPr/>
          <a:lstStyle/>
          <a:p>
            <a:fld id="{2A1AD56C-3797-481C-9FD8-F767057CD5D8}" type="datetimeFigureOut">
              <a:rPr lang="en-IN" smtClean="0"/>
              <a:t>03-06-2024</a:t>
            </a:fld>
            <a:endParaRPr lang="en-IN"/>
          </a:p>
        </p:txBody>
      </p:sp>
      <p:sp>
        <p:nvSpPr>
          <p:cNvPr id="5" name="Footer Placeholder 4">
            <a:extLst>
              <a:ext uri="{FF2B5EF4-FFF2-40B4-BE49-F238E27FC236}">
                <a16:creationId xmlns:a16="http://schemas.microsoft.com/office/drawing/2014/main" id="{5102DD06-0E2F-C61D-313E-D0D23CBBF2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DBD73A-0430-B275-796A-DF8ADE08A202}"/>
              </a:ext>
            </a:extLst>
          </p:cNvPr>
          <p:cNvSpPr>
            <a:spLocks noGrp="1"/>
          </p:cNvSpPr>
          <p:nvPr>
            <p:ph type="sldNum" sz="quarter" idx="12"/>
          </p:nvPr>
        </p:nvSpPr>
        <p:spPr/>
        <p:txBody>
          <a:bodyPr/>
          <a:lstStyle/>
          <a:p>
            <a:fld id="{E3B544B1-0F62-4538-87CA-8902A4136841}" type="slidenum">
              <a:rPr lang="en-IN" smtClean="0"/>
              <a:t>‹#›</a:t>
            </a:fld>
            <a:endParaRPr lang="en-IN"/>
          </a:p>
        </p:txBody>
      </p:sp>
    </p:spTree>
    <p:extLst>
      <p:ext uri="{BB962C8B-B14F-4D97-AF65-F5344CB8AC3E}">
        <p14:creationId xmlns:p14="http://schemas.microsoft.com/office/powerpoint/2010/main" val="112456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386D7-4006-B9B3-A742-CB6434C295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A26CA9-524A-9E8B-574B-EBFD7F7934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79C34A1-8EFC-0010-A8EE-E566C6287A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476792-712F-2F76-B687-116D63041FF3}"/>
              </a:ext>
            </a:extLst>
          </p:cNvPr>
          <p:cNvSpPr>
            <a:spLocks noGrp="1"/>
          </p:cNvSpPr>
          <p:nvPr>
            <p:ph type="dt" sz="half" idx="10"/>
          </p:nvPr>
        </p:nvSpPr>
        <p:spPr/>
        <p:txBody>
          <a:bodyPr/>
          <a:lstStyle/>
          <a:p>
            <a:fld id="{2A1AD56C-3797-481C-9FD8-F767057CD5D8}" type="datetimeFigureOut">
              <a:rPr lang="en-IN" smtClean="0"/>
              <a:t>03-06-2024</a:t>
            </a:fld>
            <a:endParaRPr lang="en-IN"/>
          </a:p>
        </p:txBody>
      </p:sp>
      <p:sp>
        <p:nvSpPr>
          <p:cNvPr id="6" name="Footer Placeholder 5">
            <a:extLst>
              <a:ext uri="{FF2B5EF4-FFF2-40B4-BE49-F238E27FC236}">
                <a16:creationId xmlns:a16="http://schemas.microsoft.com/office/drawing/2014/main" id="{CFE9435B-3FA4-CD87-9D09-FB945340D1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E6F804-7D20-CFB2-B175-907FDA1F7045}"/>
              </a:ext>
            </a:extLst>
          </p:cNvPr>
          <p:cNvSpPr>
            <a:spLocks noGrp="1"/>
          </p:cNvSpPr>
          <p:nvPr>
            <p:ph type="sldNum" sz="quarter" idx="12"/>
          </p:nvPr>
        </p:nvSpPr>
        <p:spPr/>
        <p:txBody>
          <a:bodyPr/>
          <a:lstStyle/>
          <a:p>
            <a:fld id="{E3B544B1-0F62-4538-87CA-8902A4136841}" type="slidenum">
              <a:rPr lang="en-IN" smtClean="0"/>
              <a:t>‹#›</a:t>
            </a:fld>
            <a:endParaRPr lang="en-IN"/>
          </a:p>
        </p:txBody>
      </p:sp>
    </p:spTree>
    <p:extLst>
      <p:ext uri="{BB962C8B-B14F-4D97-AF65-F5344CB8AC3E}">
        <p14:creationId xmlns:p14="http://schemas.microsoft.com/office/powerpoint/2010/main" val="136150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35B66-4A49-38FE-5351-FBC2EA62C7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42F6F5-9E67-CE2A-ACF6-211C668F98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EFD24A-495E-4CB5-7000-35E7AB82A6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00BC3A7-8601-54C2-2AC7-AE0EF645EB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6B739A-BE30-0A19-F6EC-DF8BAC6EC5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EE8818-6D48-B6AF-1676-C89685609737}"/>
              </a:ext>
            </a:extLst>
          </p:cNvPr>
          <p:cNvSpPr>
            <a:spLocks noGrp="1"/>
          </p:cNvSpPr>
          <p:nvPr>
            <p:ph type="dt" sz="half" idx="10"/>
          </p:nvPr>
        </p:nvSpPr>
        <p:spPr/>
        <p:txBody>
          <a:bodyPr/>
          <a:lstStyle/>
          <a:p>
            <a:fld id="{2A1AD56C-3797-481C-9FD8-F767057CD5D8}" type="datetimeFigureOut">
              <a:rPr lang="en-IN" smtClean="0"/>
              <a:t>03-06-2024</a:t>
            </a:fld>
            <a:endParaRPr lang="en-IN"/>
          </a:p>
        </p:txBody>
      </p:sp>
      <p:sp>
        <p:nvSpPr>
          <p:cNvPr id="8" name="Footer Placeholder 7">
            <a:extLst>
              <a:ext uri="{FF2B5EF4-FFF2-40B4-BE49-F238E27FC236}">
                <a16:creationId xmlns:a16="http://schemas.microsoft.com/office/drawing/2014/main" id="{9781AFDE-4D91-34F4-4498-023BDB3E2A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2820206-9A78-67C4-8910-1C887217B03B}"/>
              </a:ext>
            </a:extLst>
          </p:cNvPr>
          <p:cNvSpPr>
            <a:spLocks noGrp="1"/>
          </p:cNvSpPr>
          <p:nvPr>
            <p:ph type="sldNum" sz="quarter" idx="12"/>
          </p:nvPr>
        </p:nvSpPr>
        <p:spPr/>
        <p:txBody>
          <a:bodyPr/>
          <a:lstStyle/>
          <a:p>
            <a:fld id="{E3B544B1-0F62-4538-87CA-8902A4136841}" type="slidenum">
              <a:rPr lang="en-IN" smtClean="0"/>
              <a:t>‹#›</a:t>
            </a:fld>
            <a:endParaRPr lang="en-IN"/>
          </a:p>
        </p:txBody>
      </p:sp>
    </p:spTree>
    <p:extLst>
      <p:ext uri="{BB962C8B-B14F-4D97-AF65-F5344CB8AC3E}">
        <p14:creationId xmlns:p14="http://schemas.microsoft.com/office/powerpoint/2010/main" val="2899472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35E37-71DE-2F8F-F014-4E6D9BC778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593FCAB-68CA-6DB0-E6C1-24616B30C0EA}"/>
              </a:ext>
            </a:extLst>
          </p:cNvPr>
          <p:cNvSpPr>
            <a:spLocks noGrp="1"/>
          </p:cNvSpPr>
          <p:nvPr>
            <p:ph type="dt" sz="half" idx="10"/>
          </p:nvPr>
        </p:nvSpPr>
        <p:spPr/>
        <p:txBody>
          <a:bodyPr/>
          <a:lstStyle/>
          <a:p>
            <a:fld id="{2A1AD56C-3797-481C-9FD8-F767057CD5D8}" type="datetimeFigureOut">
              <a:rPr lang="en-IN" smtClean="0"/>
              <a:t>03-06-2024</a:t>
            </a:fld>
            <a:endParaRPr lang="en-IN"/>
          </a:p>
        </p:txBody>
      </p:sp>
      <p:sp>
        <p:nvSpPr>
          <p:cNvPr id="4" name="Footer Placeholder 3">
            <a:extLst>
              <a:ext uri="{FF2B5EF4-FFF2-40B4-BE49-F238E27FC236}">
                <a16:creationId xmlns:a16="http://schemas.microsoft.com/office/drawing/2014/main" id="{C48D6042-59FB-4615-F911-D9573D47C8D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F67BFE-71D3-1C86-D4B3-556FAD6CBA64}"/>
              </a:ext>
            </a:extLst>
          </p:cNvPr>
          <p:cNvSpPr>
            <a:spLocks noGrp="1"/>
          </p:cNvSpPr>
          <p:nvPr>
            <p:ph type="sldNum" sz="quarter" idx="12"/>
          </p:nvPr>
        </p:nvSpPr>
        <p:spPr/>
        <p:txBody>
          <a:bodyPr/>
          <a:lstStyle/>
          <a:p>
            <a:fld id="{E3B544B1-0F62-4538-87CA-8902A4136841}" type="slidenum">
              <a:rPr lang="en-IN" smtClean="0"/>
              <a:t>‹#›</a:t>
            </a:fld>
            <a:endParaRPr lang="en-IN"/>
          </a:p>
        </p:txBody>
      </p:sp>
    </p:spTree>
    <p:extLst>
      <p:ext uri="{BB962C8B-B14F-4D97-AF65-F5344CB8AC3E}">
        <p14:creationId xmlns:p14="http://schemas.microsoft.com/office/powerpoint/2010/main" val="3895871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68A791-7396-802A-2A41-C3C24D88B796}"/>
              </a:ext>
            </a:extLst>
          </p:cNvPr>
          <p:cNvSpPr>
            <a:spLocks noGrp="1"/>
          </p:cNvSpPr>
          <p:nvPr>
            <p:ph type="dt" sz="half" idx="10"/>
          </p:nvPr>
        </p:nvSpPr>
        <p:spPr/>
        <p:txBody>
          <a:bodyPr/>
          <a:lstStyle/>
          <a:p>
            <a:fld id="{2A1AD56C-3797-481C-9FD8-F767057CD5D8}" type="datetimeFigureOut">
              <a:rPr lang="en-IN" smtClean="0"/>
              <a:t>03-06-2024</a:t>
            </a:fld>
            <a:endParaRPr lang="en-IN"/>
          </a:p>
        </p:txBody>
      </p:sp>
      <p:sp>
        <p:nvSpPr>
          <p:cNvPr id="3" name="Footer Placeholder 2">
            <a:extLst>
              <a:ext uri="{FF2B5EF4-FFF2-40B4-BE49-F238E27FC236}">
                <a16:creationId xmlns:a16="http://schemas.microsoft.com/office/drawing/2014/main" id="{54E4F0EC-B6FB-A87C-B0FD-BD042A9E77A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64C53E4-5152-444E-825E-FEDF2A433FA9}"/>
              </a:ext>
            </a:extLst>
          </p:cNvPr>
          <p:cNvSpPr>
            <a:spLocks noGrp="1"/>
          </p:cNvSpPr>
          <p:nvPr>
            <p:ph type="sldNum" sz="quarter" idx="12"/>
          </p:nvPr>
        </p:nvSpPr>
        <p:spPr/>
        <p:txBody>
          <a:bodyPr/>
          <a:lstStyle/>
          <a:p>
            <a:fld id="{E3B544B1-0F62-4538-87CA-8902A4136841}" type="slidenum">
              <a:rPr lang="en-IN" smtClean="0"/>
              <a:t>‹#›</a:t>
            </a:fld>
            <a:endParaRPr lang="en-IN"/>
          </a:p>
        </p:txBody>
      </p:sp>
    </p:spTree>
    <p:extLst>
      <p:ext uri="{BB962C8B-B14F-4D97-AF65-F5344CB8AC3E}">
        <p14:creationId xmlns:p14="http://schemas.microsoft.com/office/powerpoint/2010/main" val="2915352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EC8A6-F2F6-58A1-AFE3-3736A852C2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2E45E6-F184-6F9E-560E-F918AE9652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D61AB0F-115F-434C-0ECE-A79112B018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683E0F-7DFD-D4A2-83E7-81DC03FC7A2E}"/>
              </a:ext>
            </a:extLst>
          </p:cNvPr>
          <p:cNvSpPr>
            <a:spLocks noGrp="1"/>
          </p:cNvSpPr>
          <p:nvPr>
            <p:ph type="dt" sz="half" idx="10"/>
          </p:nvPr>
        </p:nvSpPr>
        <p:spPr/>
        <p:txBody>
          <a:bodyPr/>
          <a:lstStyle/>
          <a:p>
            <a:fld id="{2A1AD56C-3797-481C-9FD8-F767057CD5D8}" type="datetimeFigureOut">
              <a:rPr lang="en-IN" smtClean="0"/>
              <a:t>03-06-2024</a:t>
            </a:fld>
            <a:endParaRPr lang="en-IN"/>
          </a:p>
        </p:txBody>
      </p:sp>
      <p:sp>
        <p:nvSpPr>
          <p:cNvPr id="6" name="Footer Placeholder 5">
            <a:extLst>
              <a:ext uri="{FF2B5EF4-FFF2-40B4-BE49-F238E27FC236}">
                <a16:creationId xmlns:a16="http://schemas.microsoft.com/office/drawing/2014/main" id="{BF883E03-6805-8EFC-7F72-85E20A966A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FE2D7E-6D9E-ECA2-94BB-7570C87F98A6}"/>
              </a:ext>
            </a:extLst>
          </p:cNvPr>
          <p:cNvSpPr>
            <a:spLocks noGrp="1"/>
          </p:cNvSpPr>
          <p:nvPr>
            <p:ph type="sldNum" sz="quarter" idx="12"/>
          </p:nvPr>
        </p:nvSpPr>
        <p:spPr/>
        <p:txBody>
          <a:bodyPr/>
          <a:lstStyle/>
          <a:p>
            <a:fld id="{E3B544B1-0F62-4538-87CA-8902A4136841}" type="slidenum">
              <a:rPr lang="en-IN" smtClean="0"/>
              <a:t>‹#›</a:t>
            </a:fld>
            <a:endParaRPr lang="en-IN"/>
          </a:p>
        </p:txBody>
      </p:sp>
    </p:spTree>
    <p:extLst>
      <p:ext uri="{BB962C8B-B14F-4D97-AF65-F5344CB8AC3E}">
        <p14:creationId xmlns:p14="http://schemas.microsoft.com/office/powerpoint/2010/main" val="2087041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B49E3-09C7-8629-2B0C-363E5DF331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5F86DFE-D066-48A3-D391-41C48E9234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16E1E32-1F45-F5DF-6B93-17147D48EA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963B8B-8273-8DC3-5DC6-388FF51A9A6D}"/>
              </a:ext>
            </a:extLst>
          </p:cNvPr>
          <p:cNvSpPr>
            <a:spLocks noGrp="1"/>
          </p:cNvSpPr>
          <p:nvPr>
            <p:ph type="dt" sz="half" idx="10"/>
          </p:nvPr>
        </p:nvSpPr>
        <p:spPr/>
        <p:txBody>
          <a:bodyPr/>
          <a:lstStyle/>
          <a:p>
            <a:fld id="{2A1AD56C-3797-481C-9FD8-F767057CD5D8}" type="datetimeFigureOut">
              <a:rPr lang="en-IN" smtClean="0"/>
              <a:t>03-06-2024</a:t>
            </a:fld>
            <a:endParaRPr lang="en-IN"/>
          </a:p>
        </p:txBody>
      </p:sp>
      <p:sp>
        <p:nvSpPr>
          <p:cNvPr id="6" name="Footer Placeholder 5">
            <a:extLst>
              <a:ext uri="{FF2B5EF4-FFF2-40B4-BE49-F238E27FC236}">
                <a16:creationId xmlns:a16="http://schemas.microsoft.com/office/drawing/2014/main" id="{69821D28-D54C-9A45-BF58-CD2D276B9F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A37866-49E4-CDF9-45D1-61369AB97958}"/>
              </a:ext>
            </a:extLst>
          </p:cNvPr>
          <p:cNvSpPr>
            <a:spLocks noGrp="1"/>
          </p:cNvSpPr>
          <p:nvPr>
            <p:ph type="sldNum" sz="quarter" idx="12"/>
          </p:nvPr>
        </p:nvSpPr>
        <p:spPr/>
        <p:txBody>
          <a:bodyPr/>
          <a:lstStyle/>
          <a:p>
            <a:fld id="{E3B544B1-0F62-4538-87CA-8902A4136841}" type="slidenum">
              <a:rPr lang="en-IN" smtClean="0"/>
              <a:t>‹#›</a:t>
            </a:fld>
            <a:endParaRPr lang="en-IN"/>
          </a:p>
        </p:txBody>
      </p:sp>
    </p:spTree>
    <p:extLst>
      <p:ext uri="{BB962C8B-B14F-4D97-AF65-F5344CB8AC3E}">
        <p14:creationId xmlns:p14="http://schemas.microsoft.com/office/powerpoint/2010/main" val="2146352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796854-C7A8-22FF-0B12-40852F14E0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9EC4AD-F558-EEBA-35D6-CAE1415514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A78D20-27E3-E4EE-F7F5-902479986B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AD56C-3797-481C-9FD8-F767057CD5D8}" type="datetimeFigureOut">
              <a:rPr lang="en-IN" smtClean="0"/>
              <a:t>03-06-2024</a:t>
            </a:fld>
            <a:endParaRPr lang="en-IN"/>
          </a:p>
        </p:txBody>
      </p:sp>
      <p:sp>
        <p:nvSpPr>
          <p:cNvPr id="5" name="Footer Placeholder 4">
            <a:extLst>
              <a:ext uri="{FF2B5EF4-FFF2-40B4-BE49-F238E27FC236}">
                <a16:creationId xmlns:a16="http://schemas.microsoft.com/office/drawing/2014/main" id="{EDAA801D-86FF-4892-B779-F672B50F94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B57D303-A451-C47C-E6C9-1A6C658289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B544B1-0F62-4538-87CA-8902A4136841}" type="slidenum">
              <a:rPr lang="en-IN" smtClean="0"/>
              <a:t>‹#›</a:t>
            </a:fld>
            <a:endParaRPr lang="en-IN"/>
          </a:p>
        </p:txBody>
      </p:sp>
    </p:spTree>
    <p:extLst>
      <p:ext uri="{BB962C8B-B14F-4D97-AF65-F5344CB8AC3E}">
        <p14:creationId xmlns:p14="http://schemas.microsoft.com/office/powerpoint/2010/main" val="911280902"/>
      </p:ext>
    </p:extLst>
  </p:cSld>
  <p:clrMap bg1="lt1" tx1="dk1" bg2="lt2" tx2="dk2" accent1="accent1" accent2="accent2" accent3="accent3" accent4="accent4" accent5="accent5" accent6="accent6" hlink="hlink" folHlink="folHlink"/>
  <p:sldLayoutIdLst>
    <p:sldLayoutId id="2147485006" r:id="rId1"/>
    <p:sldLayoutId id="2147485007" r:id="rId2"/>
    <p:sldLayoutId id="2147485008" r:id="rId3"/>
    <p:sldLayoutId id="2147485009" r:id="rId4"/>
    <p:sldLayoutId id="2147485010" r:id="rId5"/>
    <p:sldLayoutId id="2147485011" r:id="rId6"/>
    <p:sldLayoutId id="2147485012" r:id="rId7"/>
    <p:sldLayoutId id="2147485013" r:id="rId8"/>
    <p:sldLayoutId id="2147485014" r:id="rId9"/>
    <p:sldLayoutId id="2147485015" r:id="rId10"/>
    <p:sldLayoutId id="214748501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4/relationships/chartEx" Target="../charts/chartEx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C06B3-9BD3-BCFD-46BD-58D1F864BC2D}"/>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77D63AFD-0FA6-8CD8-4FDE-DD1DDAD4A3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802" y="121931"/>
            <a:ext cx="11974645" cy="661413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TextBox 5">
            <a:extLst>
              <a:ext uri="{FF2B5EF4-FFF2-40B4-BE49-F238E27FC236}">
                <a16:creationId xmlns:a16="http://schemas.microsoft.com/office/drawing/2014/main" id="{500EFEB5-D05F-7CD6-D174-E3B3D931AFBE}"/>
              </a:ext>
            </a:extLst>
          </p:cNvPr>
          <p:cNvSpPr txBox="1"/>
          <p:nvPr/>
        </p:nvSpPr>
        <p:spPr>
          <a:xfrm>
            <a:off x="4376791" y="442574"/>
            <a:ext cx="6392239" cy="646331"/>
          </a:xfrm>
          <a:prstGeom prst="rect">
            <a:avLst/>
          </a:prstGeom>
          <a:noFill/>
        </p:spPr>
        <p:txBody>
          <a:bodyPr wrap="square" rtlCol="0">
            <a:spAutoFit/>
          </a:bodyPr>
          <a:lstStyle/>
          <a:p>
            <a:pPr algn="ctr"/>
            <a:r>
              <a:rPr lang="en-US" sz="3600" b="1" dirty="0" err="1"/>
              <a:t>AtliQ</a:t>
            </a:r>
            <a:r>
              <a:rPr lang="en-US" sz="3600" b="1" dirty="0"/>
              <a:t> Hardware Sales &amp; Finance  </a:t>
            </a:r>
            <a:endParaRPr lang="en-IN" sz="3600" b="1" dirty="0"/>
          </a:p>
        </p:txBody>
      </p:sp>
      <p:pic>
        <p:nvPicPr>
          <p:cNvPr id="8" name="Picture 7">
            <a:extLst>
              <a:ext uri="{FF2B5EF4-FFF2-40B4-BE49-F238E27FC236}">
                <a16:creationId xmlns:a16="http://schemas.microsoft.com/office/drawing/2014/main" id="{83C85181-A2CE-2A5B-D852-5639AAEA65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2970" y="121931"/>
            <a:ext cx="835053" cy="817164"/>
          </a:xfrm>
          <a:prstGeom prst="rect">
            <a:avLst/>
          </a:prstGeom>
        </p:spPr>
      </p:pic>
      <p:sp>
        <p:nvSpPr>
          <p:cNvPr id="9" name="TextBox 8">
            <a:extLst>
              <a:ext uri="{FF2B5EF4-FFF2-40B4-BE49-F238E27FC236}">
                <a16:creationId xmlns:a16="http://schemas.microsoft.com/office/drawing/2014/main" id="{CE0309F4-9BAF-8945-CAC9-E8D3F64ADEE6}"/>
              </a:ext>
            </a:extLst>
          </p:cNvPr>
          <p:cNvSpPr txBox="1"/>
          <p:nvPr/>
        </p:nvSpPr>
        <p:spPr>
          <a:xfrm>
            <a:off x="9350340" y="2712378"/>
            <a:ext cx="2988924" cy="369332"/>
          </a:xfrm>
          <a:prstGeom prst="rect">
            <a:avLst/>
          </a:prstGeom>
          <a:noFill/>
        </p:spPr>
        <p:txBody>
          <a:bodyPr wrap="square" rtlCol="0">
            <a:spAutoFit/>
          </a:bodyPr>
          <a:lstStyle/>
          <a:p>
            <a:r>
              <a:rPr lang="en-US" dirty="0"/>
              <a:t>Presented By Shivani </a:t>
            </a:r>
            <a:endParaRPr lang="en-IN" dirty="0"/>
          </a:p>
        </p:txBody>
      </p:sp>
    </p:spTree>
    <p:extLst>
      <p:ext uri="{BB962C8B-B14F-4D97-AF65-F5344CB8AC3E}">
        <p14:creationId xmlns:p14="http://schemas.microsoft.com/office/powerpoint/2010/main" val="1948911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cx1="http://schemas.microsoft.com/office/drawing/2015/9/8/chartex">
        <mc:Choice Requires="cx1">
          <p:graphicFrame>
            <p:nvGraphicFramePr>
              <p:cNvPr id="2" name="Chart 1">
                <a:extLst>
                  <a:ext uri="{FF2B5EF4-FFF2-40B4-BE49-F238E27FC236}">
                    <a16:creationId xmlns:a16="http://schemas.microsoft.com/office/drawing/2014/main" id="{F767FC3A-1559-6247-B315-81D1B4D86A28}"/>
                  </a:ext>
                </a:extLst>
              </p:cNvPr>
              <p:cNvGraphicFramePr/>
              <p:nvPr>
                <p:extLst>
                  <p:ext uri="{D42A27DB-BD31-4B8C-83A1-F6EECF244321}">
                    <p14:modId xmlns:p14="http://schemas.microsoft.com/office/powerpoint/2010/main" val="3124971743"/>
                  </p:ext>
                </p:extLst>
              </p:nvPr>
            </p:nvGraphicFramePr>
            <p:xfrm>
              <a:off x="1705510" y="863030"/>
              <a:ext cx="8507002" cy="5198724"/>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2" name="Chart 1">
                <a:extLst>
                  <a:ext uri="{FF2B5EF4-FFF2-40B4-BE49-F238E27FC236}">
                    <a16:creationId xmlns:a16="http://schemas.microsoft.com/office/drawing/2014/main" id="{F767FC3A-1559-6247-B315-81D1B4D86A28}"/>
                  </a:ext>
                </a:extLst>
              </p:cNvPr>
              <p:cNvPicPr>
                <a:picLocks noGrp="1" noRot="1" noChangeAspect="1" noMove="1" noResize="1" noEditPoints="1" noAdjustHandles="1" noChangeArrowheads="1" noChangeShapeType="1"/>
              </p:cNvPicPr>
              <p:nvPr/>
            </p:nvPicPr>
            <p:blipFill>
              <a:blip r:embed="rId3"/>
              <a:stretch>
                <a:fillRect/>
              </a:stretch>
            </p:blipFill>
            <p:spPr>
              <a:xfrm>
                <a:off x="1705510" y="863030"/>
                <a:ext cx="8507002" cy="5198724"/>
              </a:xfrm>
              <a:prstGeom prst="rect">
                <a:avLst/>
              </a:prstGeom>
            </p:spPr>
          </p:pic>
        </mc:Fallback>
      </mc:AlternateContent>
      <p:sp>
        <p:nvSpPr>
          <p:cNvPr id="3" name="TextBox 2">
            <a:extLst>
              <a:ext uri="{FF2B5EF4-FFF2-40B4-BE49-F238E27FC236}">
                <a16:creationId xmlns:a16="http://schemas.microsoft.com/office/drawing/2014/main" id="{93684002-8266-CDCC-C813-6E39D03E3285}"/>
              </a:ext>
            </a:extLst>
          </p:cNvPr>
          <p:cNvSpPr txBox="1"/>
          <p:nvPr/>
        </p:nvSpPr>
        <p:spPr>
          <a:xfrm>
            <a:off x="1253447" y="339047"/>
            <a:ext cx="5486400" cy="400110"/>
          </a:xfrm>
          <a:prstGeom prst="rect">
            <a:avLst/>
          </a:prstGeom>
          <a:noFill/>
        </p:spPr>
        <p:txBody>
          <a:bodyPr wrap="square" rtlCol="0">
            <a:spAutoFit/>
          </a:bodyPr>
          <a:lstStyle/>
          <a:p>
            <a:r>
              <a:rPr lang="en-US" sz="2000" b="1" dirty="0"/>
              <a:t>Top 5 Market Net sales(in millions) for FY 2021</a:t>
            </a:r>
            <a:endParaRPr lang="en-IN" sz="2000" b="1" dirty="0"/>
          </a:p>
        </p:txBody>
      </p:sp>
    </p:spTree>
    <p:extLst>
      <p:ext uri="{BB962C8B-B14F-4D97-AF65-F5344CB8AC3E}">
        <p14:creationId xmlns:p14="http://schemas.microsoft.com/office/powerpoint/2010/main" val="1543948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CDC25-453F-90A2-2A68-6344C0018764}"/>
              </a:ext>
            </a:extLst>
          </p:cNvPr>
          <p:cNvSpPr>
            <a:spLocks noGrp="1"/>
          </p:cNvSpPr>
          <p:nvPr>
            <p:ph type="title"/>
          </p:nvPr>
        </p:nvSpPr>
        <p:spPr>
          <a:xfrm>
            <a:off x="838200" y="256854"/>
            <a:ext cx="7781818" cy="616449"/>
          </a:xfrm>
        </p:spPr>
        <p:txBody>
          <a:bodyPr>
            <a:normAutofit/>
          </a:bodyPr>
          <a:lstStyle/>
          <a:p>
            <a:r>
              <a:rPr lang="en-US" sz="2000" b="1" dirty="0">
                <a:latin typeface="+mn-lt"/>
              </a:rPr>
              <a:t>Net Sales % share by Customers</a:t>
            </a:r>
            <a:endParaRPr lang="en-IN" sz="2000" b="1" dirty="0">
              <a:latin typeface="+mn-lt"/>
            </a:endParaRPr>
          </a:p>
        </p:txBody>
      </p:sp>
      <p:pic>
        <p:nvPicPr>
          <p:cNvPr id="8" name="Picture 7">
            <a:extLst>
              <a:ext uri="{FF2B5EF4-FFF2-40B4-BE49-F238E27FC236}">
                <a16:creationId xmlns:a16="http://schemas.microsoft.com/office/drawing/2014/main" id="{9701BB58-565F-980E-A6AC-12317395AD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668" y="873303"/>
            <a:ext cx="6305039" cy="3694789"/>
          </a:xfrm>
          <a:prstGeom prst="rect">
            <a:avLst/>
          </a:prstGeom>
        </p:spPr>
      </p:pic>
      <p:pic>
        <p:nvPicPr>
          <p:cNvPr id="10" name="Picture 9">
            <a:extLst>
              <a:ext uri="{FF2B5EF4-FFF2-40B4-BE49-F238E27FC236}">
                <a16:creationId xmlns:a16="http://schemas.microsoft.com/office/drawing/2014/main" id="{4F00D260-6863-34D3-0C58-76850F7797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9832" y="1580810"/>
            <a:ext cx="3391373" cy="4086795"/>
          </a:xfrm>
          <a:prstGeom prst="rect">
            <a:avLst/>
          </a:prstGeom>
        </p:spPr>
      </p:pic>
      <p:pic>
        <p:nvPicPr>
          <p:cNvPr id="12" name="Picture 11">
            <a:extLst>
              <a:ext uri="{FF2B5EF4-FFF2-40B4-BE49-F238E27FC236}">
                <a16:creationId xmlns:a16="http://schemas.microsoft.com/office/drawing/2014/main" id="{15CD65C8-B572-4FA9-9CC6-B19E87BEDC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74257" y="0"/>
            <a:ext cx="723900" cy="681038"/>
          </a:xfrm>
          <a:prstGeom prst="rect">
            <a:avLst/>
          </a:prstGeom>
        </p:spPr>
      </p:pic>
    </p:spTree>
    <p:extLst>
      <p:ext uri="{BB962C8B-B14F-4D97-AF65-F5344CB8AC3E}">
        <p14:creationId xmlns:p14="http://schemas.microsoft.com/office/powerpoint/2010/main" val="3287888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2D90492-5F71-2F58-6B53-90F04ED7F8EC}"/>
              </a:ext>
            </a:extLst>
          </p:cNvPr>
          <p:cNvGraphicFramePr>
            <a:graphicFrameLocks/>
          </p:cNvGraphicFramePr>
          <p:nvPr>
            <p:extLst>
              <p:ext uri="{D42A27DB-BD31-4B8C-83A1-F6EECF244321}">
                <p14:modId xmlns:p14="http://schemas.microsoft.com/office/powerpoint/2010/main" val="2916887776"/>
              </p:ext>
            </p:extLst>
          </p:nvPr>
        </p:nvGraphicFramePr>
        <p:xfrm>
          <a:off x="1952091" y="965771"/>
          <a:ext cx="7582328" cy="4746659"/>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423E27C8-954C-09E8-0936-1899EF97FA75}"/>
              </a:ext>
            </a:extLst>
          </p:cNvPr>
          <p:cNvSpPr txBox="1"/>
          <p:nvPr/>
        </p:nvSpPr>
        <p:spPr>
          <a:xfrm>
            <a:off x="1586256" y="378682"/>
            <a:ext cx="4002885" cy="400110"/>
          </a:xfrm>
          <a:prstGeom prst="rect">
            <a:avLst/>
          </a:prstGeom>
          <a:noFill/>
        </p:spPr>
        <p:txBody>
          <a:bodyPr wrap="square" rtlCol="0">
            <a:spAutoFit/>
          </a:bodyPr>
          <a:lstStyle/>
          <a:p>
            <a:r>
              <a:rPr lang="en-US" b="1" dirty="0"/>
              <a:t>Top 5 </a:t>
            </a:r>
            <a:r>
              <a:rPr lang="en-US" sz="2000" b="1" dirty="0"/>
              <a:t>Customer</a:t>
            </a:r>
            <a:r>
              <a:rPr lang="en-US" b="1" dirty="0"/>
              <a:t> Net Sales for FY 2021</a:t>
            </a:r>
            <a:endParaRPr lang="en-IN" b="1" dirty="0"/>
          </a:p>
        </p:txBody>
      </p:sp>
      <p:pic>
        <p:nvPicPr>
          <p:cNvPr id="5" name="Picture 4">
            <a:extLst>
              <a:ext uri="{FF2B5EF4-FFF2-40B4-BE49-F238E27FC236}">
                <a16:creationId xmlns:a16="http://schemas.microsoft.com/office/drawing/2014/main" id="{2085A33D-BDB6-2C62-EF78-546C31206A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7821" y="0"/>
            <a:ext cx="864313" cy="813137"/>
          </a:xfrm>
          <a:prstGeom prst="rect">
            <a:avLst/>
          </a:prstGeom>
        </p:spPr>
      </p:pic>
    </p:spTree>
    <p:extLst>
      <p:ext uri="{BB962C8B-B14F-4D97-AF65-F5344CB8AC3E}">
        <p14:creationId xmlns:p14="http://schemas.microsoft.com/office/powerpoint/2010/main" val="4132637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854A95-A97E-37B4-130E-BE727CE8A5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941" y="695934"/>
            <a:ext cx="7144747" cy="4315427"/>
          </a:xfrm>
          <a:prstGeom prst="rect">
            <a:avLst/>
          </a:prstGeom>
        </p:spPr>
      </p:pic>
      <p:pic>
        <p:nvPicPr>
          <p:cNvPr id="5" name="Picture 4">
            <a:extLst>
              <a:ext uri="{FF2B5EF4-FFF2-40B4-BE49-F238E27FC236}">
                <a16:creationId xmlns:a16="http://schemas.microsoft.com/office/drawing/2014/main" id="{A28E0CCE-762E-C0A6-DF20-4B9D7A72FE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7809" y="2853647"/>
            <a:ext cx="2314898" cy="3467584"/>
          </a:xfrm>
          <a:prstGeom prst="rect">
            <a:avLst/>
          </a:prstGeom>
        </p:spPr>
      </p:pic>
      <p:sp>
        <p:nvSpPr>
          <p:cNvPr id="6" name="TextBox 5">
            <a:extLst>
              <a:ext uri="{FF2B5EF4-FFF2-40B4-BE49-F238E27FC236}">
                <a16:creationId xmlns:a16="http://schemas.microsoft.com/office/drawing/2014/main" id="{288EBD46-A3D1-D229-FC58-23EDF90B047D}"/>
              </a:ext>
            </a:extLst>
          </p:cNvPr>
          <p:cNvSpPr txBox="1"/>
          <p:nvPr/>
        </p:nvSpPr>
        <p:spPr>
          <a:xfrm>
            <a:off x="698643" y="246580"/>
            <a:ext cx="6236413" cy="400110"/>
          </a:xfrm>
          <a:prstGeom prst="rect">
            <a:avLst/>
          </a:prstGeom>
          <a:noFill/>
        </p:spPr>
        <p:txBody>
          <a:bodyPr wrap="square" rtlCol="0">
            <a:spAutoFit/>
          </a:bodyPr>
          <a:lstStyle/>
          <a:p>
            <a:r>
              <a:rPr lang="en-US" sz="2000" b="1" dirty="0"/>
              <a:t>Net Sales % share by Region -APAC</a:t>
            </a:r>
            <a:endParaRPr lang="en-IN" sz="2000" b="1" dirty="0"/>
          </a:p>
        </p:txBody>
      </p:sp>
    </p:spTree>
    <p:extLst>
      <p:ext uri="{BB962C8B-B14F-4D97-AF65-F5344CB8AC3E}">
        <p14:creationId xmlns:p14="http://schemas.microsoft.com/office/powerpoint/2010/main" val="281687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C6D75-4390-DD8D-9D7F-A12EACDC1C61}"/>
              </a:ext>
            </a:extLst>
          </p:cNvPr>
          <p:cNvSpPr>
            <a:spLocks noGrp="1"/>
          </p:cNvSpPr>
          <p:nvPr>
            <p:ph type="ctrTitle"/>
          </p:nvPr>
        </p:nvSpPr>
        <p:spPr>
          <a:xfrm>
            <a:off x="1191802" y="1050445"/>
            <a:ext cx="8739883" cy="377664"/>
          </a:xfrm>
        </p:spPr>
        <p:txBody>
          <a:bodyPr>
            <a:normAutofit/>
          </a:bodyPr>
          <a:lstStyle/>
          <a:p>
            <a:r>
              <a:rPr lang="en-US" sz="1800" b="1" dirty="0"/>
              <a:t>About </a:t>
            </a:r>
            <a:r>
              <a:rPr lang="en-US" sz="1800" b="1" dirty="0" err="1"/>
              <a:t>AtliQ</a:t>
            </a:r>
            <a:r>
              <a:rPr lang="en-US" sz="1800" b="1" dirty="0"/>
              <a:t> Hardware </a:t>
            </a:r>
            <a:r>
              <a:rPr lang="en-US" sz="2000" b="1" dirty="0"/>
              <a:t>and</a:t>
            </a:r>
            <a:r>
              <a:rPr lang="en-US" sz="1800" b="1" dirty="0"/>
              <a:t> Problem Statement </a:t>
            </a:r>
            <a:endParaRPr lang="en-IN" sz="1800" b="1" dirty="0"/>
          </a:p>
        </p:txBody>
      </p:sp>
      <p:sp>
        <p:nvSpPr>
          <p:cNvPr id="3" name="Subtitle 2">
            <a:extLst>
              <a:ext uri="{FF2B5EF4-FFF2-40B4-BE49-F238E27FC236}">
                <a16:creationId xmlns:a16="http://schemas.microsoft.com/office/drawing/2014/main" id="{E48F63C4-3686-D0BD-5419-4E06F3081598}"/>
              </a:ext>
            </a:extLst>
          </p:cNvPr>
          <p:cNvSpPr>
            <a:spLocks noGrp="1"/>
          </p:cNvSpPr>
          <p:nvPr>
            <p:ph type="subTitle" idx="1"/>
          </p:nvPr>
        </p:nvSpPr>
        <p:spPr>
          <a:xfrm>
            <a:off x="1191802" y="2219218"/>
            <a:ext cx="8739883" cy="3588337"/>
          </a:xfrm>
        </p:spPr>
        <p:txBody>
          <a:bodyPr>
            <a:normAutofit/>
          </a:bodyPr>
          <a:lstStyle/>
          <a:p>
            <a:pPr marL="342900" indent="-342900" algn="l">
              <a:buFont typeface="Wingdings" panose="05000000000000000000" pitchFamily="2" charset="2"/>
              <a:buChar char="v"/>
            </a:pPr>
            <a:r>
              <a:rPr lang="en-US" sz="1600" dirty="0" err="1">
                <a:latin typeface="Calibri" panose="020F0502020204030204" pitchFamily="34" charset="0"/>
                <a:ea typeface="Calibri" panose="020F0502020204030204" pitchFamily="34" charset="0"/>
                <a:cs typeface="Calibri" panose="020F0502020204030204" pitchFamily="34" charset="0"/>
              </a:rPr>
              <a:t>AtliQ</a:t>
            </a:r>
            <a:r>
              <a:rPr lang="en-US" sz="1600" dirty="0">
                <a:latin typeface="Calibri" panose="020F0502020204030204" pitchFamily="34" charset="0"/>
                <a:ea typeface="Calibri" panose="020F0502020204030204" pitchFamily="34" charset="0"/>
                <a:cs typeface="Calibri" panose="020F0502020204030204" pitchFamily="34" charset="0"/>
              </a:rPr>
              <a:t> hardware(imaginary Company) is a leading company which specializes in PCs, printers, mouse and other accessories across the globe.</a:t>
            </a:r>
          </a:p>
          <a:p>
            <a:pPr algn="l"/>
            <a:endParaRPr lang="en-US" sz="1600" dirty="0">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Wingdings" panose="05000000000000000000" pitchFamily="2" charset="2"/>
              <a:buChar char="v"/>
            </a:pPr>
            <a:r>
              <a:rPr lang="en-US" sz="1600" dirty="0">
                <a:latin typeface="Calibri" panose="020F0502020204030204" pitchFamily="34" charset="0"/>
                <a:ea typeface="Calibri" panose="020F0502020204030204" pitchFamily="34" charset="0"/>
                <a:cs typeface="Calibri" panose="020F0502020204030204" pitchFamily="34" charset="0"/>
              </a:rPr>
              <a:t>Due to increased size of excel files in company led to performance problems that results in inefficiency and loss of data. Business owners decided to assemble a team of data analysts where they decided to built database. They used MYSQL as their database management systems because its free and robust. These insights from data will help company in taking data-driven decision and optimize the overall business problems.</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1A9BC0E3-680D-48D4-F179-28C1C0E1DB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9486" y="146317"/>
            <a:ext cx="766432" cy="750013"/>
          </a:xfrm>
          <a:prstGeom prst="rect">
            <a:avLst/>
          </a:prstGeom>
        </p:spPr>
      </p:pic>
    </p:spTree>
    <p:extLst>
      <p:ext uri="{BB962C8B-B14F-4D97-AF65-F5344CB8AC3E}">
        <p14:creationId xmlns:p14="http://schemas.microsoft.com/office/powerpoint/2010/main" val="2516767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0C27D-F927-9C68-B60C-7D4AD968F1B7}"/>
              </a:ext>
            </a:extLst>
          </p:cNvPr>
          <p:cNvSpPr>
            <a:spLocks noGrp="1"/>
          </p:cNvSpPr>
          <p:nvPr>
            <p:ph type="title"/>
          </p:nvPr>
        </p:nvSpPr>
        <p:spPr>
          <a:xfrm>
            <a:off x="1087348" y="1078787"/>
            <a:ext cx="8919681" cy="421241"/>
          </a:xfrm>
        </p:spPr>
        <p:txBody>
          <a:bodyPr>
            <a:normAutofit/>
          </a:bodyPr>
          <a:lstStyle/>
          <a:p>
            <a:pPr algn="ctr"/>
            <a:r>
              <a:rPr lang="en-US" sz="2000" b="1" dirty="0"/>
              <a:t>Project Overview </a:t>
            </a:r>
            <a:endParaRPr lang="en-IN" sz="2000" b="1" dirty="0"/>
          </a:p>
        </p:txBody>
      </p:sp>
      <p:sp>
        <p:nvSpPr>
          <p:cNvPr id="3" name="Content Placeholder 2">
            <a:extLst>
              <a:ext uri="{FF2B5EF4-FFF2-40B4-BE49-F238E27FC236}">
                <a16:creationId xmlns:a16="http://schemas.microsoft.com/office/drawing/2014/main" id="{5AD55D1A-641A-5040-4F07-59F8E58C05F6}"/>
              </a:ext>
            </a:extLst>
          </p:cNvPr>
          <p:cNvSpPr>
            <a:spLocks noGrp="1"/>
          </p:cNvSpPr>
          <p:nvPr>
            <p:ph idx="1"/>
          </p:nvPr>
        </p:nvSpPr>
        <p:spPr>
          <a:xfrm>
            <a:off x="838200" y="2291137"/>
            <a:ext cx="9045539" cy="2989780"/>
          </a:xfrm>
        </p:spPr>
        <p:txBody>
          <a:bodyPr>
            <a:normAutofit/>
          </a:bodyPr>
          <a:lstStyle/>
          <a:p>
            <a:pPr>
              <a:buFont typeface="Wingdings" panose="05000000000000000000" pitchFamily="2" charset="2"/>
              <a:buChar char="Ø"/>
            </a:pPr>
            <a:r>
              <a:rPr lang="en-US" sz="1600" dirty="0"/>
              <a:t> </a:t>
            </a:r>
            <a:r>
              <a:rPr lang="en-US" sz="1800" dirty="0"/>
              <a:t>This project focuses to analyze and extract meaningful insights from database. The database contains information abouts sales, product, customer, market and regions for </a:t>
            </a:r>
            <a:r>
              <a:rPr lang="en-US" sz="1800" dirty="0" err="1"/>
              <a:t>AtliQ</a:t>
            </a:r>
            <a:r>
              <a:rPr lang="en-US" sz="1800" dirty="0"/>
              <a:t> hardware. I aimed to addressed the questions from business owner related to sales report, market analysis, consumer preferences, revenue and supply chain forecasting.</a:t>
            </a:r>
            <a:endParaRPr lang="en-IN" sz="1800" dirty="0"/>
          </a:p>
        </p:txBody>
      </p:sp>
      <p:pic>
        <p:nvPicPr>
          <p:cNvPr id="5" name="Picture 4">
            <a:extLst>
              <a:ext uri="{FF2B5EF4-FFF2-40B4-BE49-F238E27FC236}">
                <a16:creationId xmlns:a16="http://schemas.microsoft.com/office/drawing/2014/main" id="{7C17E810-8FF0-9641-C339-8FBBB7F532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1951" y="71919"/>
            <a:ext cx="736893" cy="721107"/>
          </a:xfrm>
          <a:prstGeom prst="rect">
            <a:avLst/>
          </a:prstGeom>
        </p:spPr>
      </p:pic>
    </p:spTree>
    <p:extLst>
      <p:ext uri="{BB962C8B-B14F-4D97-AF65-F5344CB8AC3E}">
        <p14:creationId xmlns:p14="http://schemas.microsoft.com/office/powerpoint/2010/main" val="3215370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CC9F5-820D-C660-8DF2-9C50FEB35E8A}"/>
              </a:ext>
            </a:extLst>
          </p:cNvPr>
          <p:cNvSpPr>
            <a:spLocks noGrp="1"/>
          </p:cNvSpPr>
          <p:nvPr>
            <p:ph type="title"/>
          </p:nvPr>
        </p:nvSpPr>
        <p:spPr>
          <a:xfrm>
            <a:off x="838200" y="365126"/>
            <a:ext cx="8328491" cy="497904"/>
          </a:xfrm>
        </p:spPr>
        <p:txBody>
          <a:bodyPr>
            <a:normAutofit/>
          </a:bodyPr>
          <a:lstStyle/>
          <a:p>
            <a:pPr algn="ctr"/>
            <a:r>
              <a:rPr lang="en-US" sz="2000" b="1" dirty="0" err="1"/>
              <a:t>AtliQ</a:t>
            </a:r>
            <a:r>
              <a:rPr lang="en-US" sz="2000" b="1" dirty="0"/>
              <a:t> Hardware Business Model </a:t>
            </a:r>
            <a:endParaRPr lang="en-IN" sz="2000" b="1" dirty="0"/>
          </a:p>
        </p:txBody>
      </p:sp>
      <p:pic>
        <p:nvPicPr>
          <p:cNvPr id="4" name="Picture 3">
            <a:extLst>
              <a:ext uri="{FF2B5EF4-FFF2-40B4-BE49-F238E27FC236}">
                <a16:creationId xmlns:a16="http://schemas.microsoft.com/office/drawing/2014/main" id="{0B013211-D0FC-CE6F-C0B7-1549B5D10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2775" y="20941"/>
            <a:ext cx="703438" cy="688369"/>
          </a:xfrm>
          <a:prstGeom prst="rect">
            <a:avLst/>
          </a:prstGeom>
        </p:spPr>
      </p:pic>
      <p:sp>
        <p:nvSpPr>
          <p:cNvPr id="5" name="Rectangle: Rounded Corners 4">
            <a:extLst>
              <a:ext uri="{FF2B5EF4-FFF2-40B4-BE49-F238E27FC236}">
                <a16:creationId xmlns:a16="http://schemas.microsoft.com/office/drawing/2014/main" id="{13AA0A43-2631-A977-6E04-3772D4F07575}"/>
              </a:ext>
            </a:extLst>
          </p:cNvPr>
          <p:cNvSpPr/>
          <p:nvPr/>
        </p:nvSpPr>
        <p:spPr>
          <a:xfrm>
            <a:off x="643847" y="1347636"/>
            <a:ext cx="2263738" cy="35998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Customers</a:t>
            </a:r>
            <a:endParaRPr lang="en-IN" dirty="0"/>
          </a:p>
        </p:txBody>
      </p:sp>
      <p:sp>
        <p:nvSpPr>
          <p:cNvPr id="12" name="Rectangle: Rounded Corners 11">
            <a:extLst>
              <a:ext uri="{FF2B5EF4-FFF2-40B4-BE49-F238E27FC236}">
                <a16:creationId xmlns:a16="http://schemas.microsoft.com/office/drawing/2014/main" id="{F17B290C-DB80-FBEA-3027-5C083E3A1662}"/>
              </a:ext>
            </a:extLst>
          </p:cNvPr>
          <p:cNvSpPr/>
          <p:nvPr/>
        </p:nvSpPr>
        <p:spPr>
          <a:xfrm>
            <a:off x="1139576" y="3055688"/>
            <a:ext cx="1143858" cy="325029"/>
          </a:xfrm>
          <a:prstGeom prst="roundRect">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dk1"/>
                </a:solidFill>
              </a:rPr>
              <a:t> Staples</a:t>
            </a:r>
            <a:endParaRPr lang="en-IN" sz="1400" dirty="0">
              <a:solidFill>
                <a:schemeClr val="dk1"/>
              </a:solidFill>
            </a:endParaRPr>
          </a:p>
        </p:txBody>
      </p:sp>
      <p:sp>
        <p:nvSpPr>
          <p:cNvPr id="13" name="Rectangle: Rounded Corners 12">
            <a:extLst>
              <a:ext uri="{FF2B5EF4-FFF2-40B4-BE49-F238E27FC236}">
                <a16:creationId xmlns:a16="http://schemas.microsoft.com/office/drawing/2014/main" id="{ED3B6B31-5652-EEB1-684B-59537B6AE057}"/>
              </a:ext>
            </a:extLst>
          </p:cNvPr>
          <p:cNvSpPr/>
          <p:nvPr/>
        </p:nvSpPr>
        <p:spPr>
          <a:xfrm>
            <a:off x="1131230" y="3577531"/>
            <a:ext cx="1152204" cy="325029"/>
          </a:xfrm>
          <a:prstGeom prst="roundRect">
            <a:avLst>
              <a:gd name="adj" fmla="val 50000"/>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 Flipkart</a:t>
            </a:r>
            <a:endParaRPr lang="en-IN" sz="1400" dirty="0"/>
          </a:p>
        </p:txBody>
      </p:sp>
      <p:sp>
        <p:nvSpPr>
          <p:cNvPr id="15" name="Rectangle: Rounded Corners 14">
            <a:extLst>
              <a:ext uri="{FF2B5EF4-FFF2-40B4-BE49-F238E27FC236}">
                <a16:creationId xmlns:a16="http://schemas.microsoft.com/office/drawing/2014/main" id="{714ED1C0-0123-9ADA-FF89-1CE4F8DF26E0}"/>
              </a:ext>
            </a:extLst>
          </p:cNvPr>
          <p:cNvSpPr/>
          <p:nvPr/>
        </p:nvSpPr>
        <p:spPr>
          <a:xfrm>
            <a:off x="1139576" y="2093022"/>
            <a:ext cx="1135513" cy="325029"/>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 </a:t>
            </a: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CROMA</a:t>
            </a:r>
            <a:r>
              <a:rPr lang="en-US" sz="1200" dirty="0">
                <a:solidFill>
                  <a:schemeClr val="tx1"/>
                </a:solidFill>
              </a:rPr>
              <a:t> </a:t>
            </a:r>
            <a:endParaRPr lang="en-IN" sz="1200" dirty="0">
              <a:solidFill>
                <a:schemeClr val="tx1"/>
              </a:solidFill>
            </a:endParaRPr>
          </a:p>
        </p:txBody>
      </p:sp>
      <p:sp>
        <p:nvSpPr>
          <p:cNvPr id="16" name="Rectangle: Rounded Corners 15">
            <a:extLst>
              <a:ext uri="{FF2B5EF4-FFF2-40B4-BE49-F238E27FC236}">
                <a16:creationId xmlns:a16="http://schemas.microsoft.com/office/drawing/2014/main" id="{0C36E9BA-58F7-BBAE-0534-3B80E7CA0D8B}"/>
              </a:ext>
            </a:extLst>
          </p:cNvPr>
          <p:cNvSpPr/>
          <p:nvPr/>
        </p:nvSpPr>
        <p:spPr>
          <a:xfrm>
            <a:off x="1131230" y="2590380"/>
            <a:ext cx="1143859" cy="325029"/>
          </a:xfrm>
          <a:prstGeom prst="roundRect">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dk1"/>
                </a:solidFill>
              </a:rPr>
              <a:t>   BestBuy </a:t>
            </a:r>
            <a:endParaRPr lang="en-IN" sz="1400" dirty="0">
              <a:solidFill>
                <a:schemeClr val="dk1"/>
              </a:solidFill>
            </a:endParaRPr>
          </a:p>
        </p:txBody>
      </p:sp>
      <p:sp>
        <p:nvSpPr>
          <p:cNvPr id="28" name="Rectangle: Rounded Corners 27">
            <a:extLst>
              <a:ext uri="{FF2B5EF4-FFF2-40B4-BE49-F238E27FC236}">
                <a16:creationId xmlns:a16="http://schemas.microsoft.com/office/drawing/2014/main" id="{CED47571-708D-D831-011F-9524B27B590F}"/>
              </a:ext>
            </a:extLst>
          </p:cNvPr>
          <p:cNvSpPr/>
          <p:nvPr/>
        </p:nvSpPr>
        <p:spPr>
          <a:xfrm>
            <a:off x="3349375" y="1347635"/>
            <a:ext cx="3986375" cy="359983"/>
          </a:xfrm>
          <a:prstGeom prst="roundRect">
            <a:avLst>
              <a:gd name="adj" fmla="val 17124"/>
            </a:avLst>
          </a:prstGeom>
          <a:solidFill>
            <a:schemeClr val="accent2">
              <a:lumMod val="60000"/>
              <a:lumOff val="40000"/>
            </a:schemeClr>
          </a:solidFill>
          <a:ln>
            <a:solidFill>
              <a:schemeClr val="accent5">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Customer Platforms</a:t>
            </a:r>
            <a:endParaRPr lang="en-IN" dirty="0"/>
          </a:p>
        </p:txBody>
      </p:sp>
      <p:sp>
        <p:nvSpPr>
          <p:cNvPr id="29" name="Rectangle: Rounded Corners 28">
            <a:extLst>
              <a:ext uri="{FF2B5EF4-FFF2-40B4-BE49-F238E27FC236}">
                <a16:creationId xmlns:a16="http://schemas.microsoft.com/office/drawing/2014/main" id="{1ECB329A-E9A3-99DB-90A1-E0F160EA7824}"/>
              </a:ext>
            </a:extLst>
          </p:cNvPr>
          <p:cNvSpPr/>
          <p:nvPr/>
        </p:nvSpPr>
        <p:spPr>
          <a:xfrm>
            <a:off x="8219326" y="1347636"/>
            <a:ext cx="3328827" cy="35998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Customer Channels </a:t>
            </a:r>
            <a:endParaRPr lang="en-IN" dirty="0"/>
          </a:p>
        </p:txBody>
      </p:sp>
      <p:cxnSp>
        <p:nvCxnSpPr>
          <p:cNvPr id="31" name="Straight Arrow Connector 30">
            <a:extLst>
              <a:ext uri="{FF2B5EF4-FFF2-40B4-BE49-F238E27FC236}">
                <a16:creationId xmlns:a16="http://schemas.microsoft.com/office/drawing/2014/main" id="{782A60CA-EB79-27F0-A982-22D7EB5057D6}"/>
              </a:ext>
            </a:extLst>
          </p:cNvPr>
          <p:cNvCxnSpPr>
            <a:cxnSpLocks/>
          </p:cNvCxnSpPr>
          <p:nvPr/>
        </p:nvCxnSpPr>
        <p:spPr>
          <a:xfrm flipH="1">
            <a:off x="4368548" y="1707620"/>
            <a:ext cx="696612" cy="5479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791AAF7F-8157-948F-530E-E635631A626C}"/>
              </a:ext>
            </a:extLst>
          </p:cNvPr>
          <p:cNvCxnSpPr>
            <a:cxnSpLocks/>
          </p:cNvCxnSpPr>
          <p:nvPr/>
        </p:nvCxnSpPr>
        <p:spPr>
          <a:xfrm>
            <a:off x="5065160" y="1707620"/>
            <a:ext cx="883576" cy="570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C1420D0A-71F2-092D-ACF4-BB936FA4E88B}"/>
              </a:ext>
            </a:extLst>
          </p:cNvPr>
          <p:cNvSpPr/>
          <p:nvPr/>
        </p:nvSpPr>
        <p:spPr>
          <a:xfrm>
            <a:off x="3554858" y="2338231"/>
            <a:ext cx="1376738" cy="252149"/>
          </a:xfrm>
          <a:prstGeom prst="rect">
            <a:avLst/>
          </a:prstGeom>
          <a:solidFill>
            <a:schemeClr val="accent5">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Brick &amp; Mortar</a:t>
            </a:r>
            <a:endParaRPr lang="en-IN" sz="1400" dirty="0"/>
          </a:p>
        </p:txBody>
      </p:sp>
      <p:sp>
        <p:nvSpPr>
          <p:cNvPr id="39" name="Rectangle 38">
            <a:extLst>
              <a:ext uri="{FF2B5EF4-FFF2-40B4-BE49-F238E27FC236}">
                <a16:creationId xmlns:a16="http://schemas.microsoft.com/office/drawing/2014/main" id="{4A6C42E2-4366-B391-0427-FF65F9963D68}"/>
              </a:ext>
            </a:extLst>
          </p:cNvPr>
          <p:cNvSpPr/>
          <p:nvPr/>
        </p:nvSpPr>
        <p:spPr>
          <a:xfrm>
            <a:off x="5589144" y="2338231"/>
            <a:ext cx="1453578" cy="271598"/>
          </a:xfrm>
          <a:prstGeom prst="rect">
            <a:avLst/>
          </a:prstGeom>
          <a:solidFill>
            <a:schemeClr val="accent5">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E </a:t>
            </a:r>
            <a:r>
              <a:rPr lang="en-US" dirty="0"/>
              <a:t>- </a:t>
            </a:r>
            <a:r>
              <a:rPr lang="en-US" sz="1400" dirty="0"/>
              <a:t>Commerce</a:t>
            </a:r>
            <a:r>
              <a:rPr lang="en-US" dirty="0"/>
              <a:t> </a:t>
            </a:r>
            <a:endParaRPr lang="en-IN" dirty="0"/>
          </a:p>
        </p:txBody>
      </p:sp>
      <p:sp>
        <p:nvSpPr>
          <p:cNvPr id="44" name="Flowchart: Terminator 43">
            <a:extLst>
              <a:ext uri="{FF2B5EF4-FFF2-40B4-BE49-F238E27FC236}">
                <a16:creationId xmlns:a16="http://schemas.microsoft.com/office/drawing/2014/main" id="{2722F2BD-D8A5-2793-BABE-9414C0A59B85}"/>
              </a:ext>
            </a:extLst>
          </p:cNvPr>
          <p:cNvSpPr/>
          <p:nvPr/>
        </p:nvSpPr>
        <p:spPr>
          <a:xfrm>
            <a:off x="3457894" y="2811714"/>
            <a:ext cx="1117961" cy="252148"/>
          </a:xfrm>
          <a:prstGeom prst="flowChartTerminator">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CROMA</a:t>
            </a:r>
            <a:endParaRPr lang="en-IN" sz="1400" dirty="0"/>
          </a:p>
        </p:txBody>
      </p:sp>
      <p:sp>
        <p:nvSpPr>
          <p:cNvPr id="45" name="Flowchart: Terminator 44">
            <a:extLst>
              <a:ext uri="{FF2B5EF4-FFF2-40B4-BE49-F238E27FC236}">
                <a16:creationId xmlns:a16="http://schemas.microsoft.com/office/drawing/2014/main" id="{1499AC46-2AC7-73FD-9430-7E134A5A991A}"/>
              </a:ext>
            </a:extLst>
          </p:cNvPr>
          <p:cNvSpPr/>
          <p:nvPr/>
        </p:nvSpPr>
        <p:spPr>
          <a:xfrm>
            <a:off x="3457894" y="3208728"/>
            <a:ext cx="1117961" cy="252149"/>
          </a:xfrm>
          <a:prstGeom prst="flowChartTerminator">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BEST BUY</a:t>
            </a:r>
            <a:endParaRPr lang="en-IN" sz="1400" dirty="0"/>
          </a:p>
        </p:txBody>
      </p:sp>
      <p:sp>
        <p:nvSpPr>
          <p:cNvPr id="46" name="Flowchart: Terminator 45">
            <a:extLst>
              <a:ext uri="{FF2B5EF4-FFF2-40B4-BE49-F238E27FC236}">
                <a16:creationId xmlns:a16="http://schemas.microsoft.com/office/drawing/2014/main" id="{9B0E39C7-9E26-938E-917D-6CB59F2FEE97}"/>
              </a:ext>
            </a:extLst>
          </p:cNvPr>
          <p:cNvSpPr/>
          <p:nvPr/>
        </p:nvSpPr>
        <p:spPr>
          <a:xfrm>
            <a:off x="5816460" y="2822379"/>
            <a:ext cx="1023565" cy="271598"/>
          </a:xfrm>
          <a:prstGeom prst="flowChartTerminator">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Amazon</a:t>
            </a:r>
            <a:endParaRPr lang="en-IN" sz="1400" dirty="0"/>
          </a:p>
        </p:txBody>
      </p:sp>
      <p:sp>
        <p:nvSpPr>
          <p:cNvPr id="47" name="Flowchart: Terminator 46">
            <a:extLst>
              <a:ext uri="{FF2B5EF4-FFF2-40B4-BE49-F238E27FC236}">
                <a16:creationId xmlns:a16="http://schemas.microsoft.com/office/drawing/2014/main" id="{EC0B0B20-E1ED-6A63-C2A0-0DC08DD4BF67}"/>
              </a:ext>
            </a:extLst>
          </p:cNvPr>
          <p:cNvSpPr/>
          <p:nvPr/>
        </p:nvSpPr>
        <p:spPr>
          <a:xfrm>
            <a:off x="5816460" y="3210337"/>
            <a:ext cx="1023565" cy="278794"/>
          </a:xfrm>
          <a:prstGeom prst="flowChartTerminator">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Flipkart</a:t>
            </a:r>
            <a:endParaRPr lang="en-IN" sz="1400" dirty="0"/>
          </a:p>
        </p:txBody>
      </p:sp>
      <p:sp>
        <p:nvSpPr>
          <p:cNvPr id="49" name="Oval 48">
            <a:extLst>
              <a:ext uri="{FF2B5EF4-FFF2-40B4-BE49-F238E27FC236}">
                <a16:creationId xmlns:a16="http://schemas.microsoft.com/office/drawing/2014/main" id="{4CA39199-EF17-BB75-2E94-6373AA06AEDC}"/>
              </a:ext>
            </a:extLst>
          </p:cNvPr>
          <p:cNvSpPr/>
          <p:nvPr/>
        </p:nvSpPr>
        <p:spPr>
          <a:xfrm>
            <a:off x="8990744" y="1819001"/>
            <a:ext cx="2126751" cy="41257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Retailer</a:t>
            </a:r>
            <a:endParaRPr lang="en-IN" dirty="0"/>
          </a:p>
        </p:txBody>
      </p:sp>
      <p:sp>
        <p:nvSpPr>
          <p:cNvPr id="50" name="Oval 49">
            <a:extLst>
              <a:ext uri="{FF2B5EF4-FFF2-40B4-BE49-F238E27FC236}">
                <a16:creationId xmlns:a16="http://schemas.microsoft.com/office/drawing/2014/main" id="{0DF07ED4-F89D-F1DB-2C36-7DA223FF9F90}"/>
              </a:ext>
            </a:extLst>
          </p:cNvPr>
          <p:cNvSpPr/>
          <p:nvPr/>
        </p:nvSpPr>
        <p:spPr>
          <a:xfrm>
            <a:off x="8990744" y="3188236"/>
            <a:ext cx="2126751" cy="47906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Direct </a:t>
            </a:r>
            <a:endParaRPr lang="en-IN" dirty="0"/>
          </a:p>
        </p:txBody>
      </p:sp>
      <p:sp>
        <p:nvSpPr>
          <p:cNvPr id="51" name="Oval 50">
            <a:extLst>
              <a:ext uri="{FF2B5EF4-FFF2-40B4-BE49-F238E27FC236}">
                <a16:creationId xmlns:a16="http://schemas.microsoft.com/office/drawing/2014/main" id="{761C59C5-780A-0A57-5C48-172DDC9223E0}"/>
              </a:ext>
            </a:extLst>
          </p:cNvPr>
          <p:cNvSpPr/>
          <p:nvPr/>
        </p:nvSpPr>
        <p:spPr>
          <a:xfrm>
            <a:off x="9226187" y="4735956"/>
            <a:ext cx="2126751" cy="47906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Neptune </a:t>
            </a:r>
            <a:endParaRPr lang="en-IN" dirty="0"/>
          </a:p>
        </p:txBody>
      </p:sp>
      <p:sp>
        <p:nvSpPr>
          <p:cNvPr id="52" name="Flowchart: Terminator 51">
            <a:extLst>
              <a:ext uri="{FF2B5EF4-FFF2-40B4-BE49-F238E27FC236}">
                <a16:creationId xmlns:a16="http://schemas.microsoft.com/office/drawing/2014/main" id="{C045B127-B552-2054-74F2-7E015E06A4FB}"/>
              </a:ext>
            </a:extLst>
          </p:cNvPr>
          <p:cNvSpPr/>
          <p:nvPr/>
        </p:nvSpPr>
        <p:spPr>
          <a:xfrm>
            <a:off x="10289562" y="2525537"/>
            <a:ext cx="1212349" cy="335083"/>
          </a:xfrm>
          <a:prstGeom prst="flowChartTerminator">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Croma </a:t>
            </a:r>
            <a:endParaRPr lang="en-IN" sz="1200" dirty="0">
              <a:solidFill>
                <a:schemeClr val="tx1"/>
              </a:solidFill>
            </a:endParaRPr>
          </a:p>
        </p:txBody>
      </p:sp>
      <p:sp>
        <p:nvSpPr>
          <p:cNvPr id="53" name="Flowchart: Terminator 52">
            <a:extLst>
              <a:ext uri="{FF2B5EF4-FFF2-40B4-BE49-F238E27FC236}">
                <a16:creationId xmlns:a16="http://schemas.microsoft.com/office/drawing/2014/main" id="{866107A5-D343-9B50-5849-BAEC79EFDD49}"/>
              </a:ext>
            </a:extLst>
          </p:cNvPr>
          <p:cNvSpPr/>
          <p:nvPr/>
        </p:nvSpPr>
        <p:spPr>
          <a:xfrm>
            <a:off x="8671390" y="2594792"/>
            <a:ext cx="1212349" cy="304406"/>
          </a:xfrm>
          <a:prstGeom prst="flowChartTerminator">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Amazon</a:t>
            </a:r>
            <a:endParaRPr lang="en-IN" sz="1200" dirty="0">
              <a:solidFill>
                <a:schemeClr val="tx1"/>
              </a:solidFill>
            </a:endParaRPr>
          </a:p>
        </p:txBody>
      </p:sp>
      <p:sp>
        <p:nvSpPr>
          <p:cNvPr id="54" name="Flowchart: Terminator 53">
            <a:extLst>
              <a:ext uri="{FF2B5EF4-FFF2-40B4-BE49-F238E27FC236}">
                <a16:creationId xmlns:a16="http://schemas.microsoft.com/office/drawing/2014/main" id="{F31DEB7C-0B5E-DD6B-4372-5BABEF53A0C0}"/>
              </a:ext>
            </a:extLst>
          </p:cNvPr>
          <p:cNvSpPr/>
          <p:nvPr/>
        </p:nvSpPr>
        <p:spPr>
          <a:xfrm>
            <a:off x="7992431" y="4021638"/>
            <a:ext cx="1891308" cy="369598"/>
          </a:xfrm>
          <a:prstGeom prst="flowChartTerminator">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AtliQ</a:t>
            </a:r>
            <a:r>
              <a:rPr lang="en-US" sz="1200" dirty="0">
                <a:solidFill>
                  <a:schemeClr val="tx1"/>
                </a:solidFill>
              </a:rPr>
              <a:t> hardware E-store </a:t>
            </a:r>
            <a:endParaRPr lang="en-IN" sz="1200" dirty="0">
              <a:solidFill>
                <a:schemeClr val="tx1"/>
              </a:solidFill>
            </a:endParaRPr>
          </a:p>
        </p:txBody>
      </p:sp>
      <p:sp>
        <p:nvSpPr>
          <p:cNvPr id="55" name="Flowchart: Terminator 54">
            <a:extLst>
              <a:ext uri="{FF2B5EF4-FFF2-40B4-BE49-F238E27FC236}">
                <a16:creationId xmlns:a16="http://schemas.microsoft.com/office/drawing/2014/main" id="{18F1BD76-1027-84C9-E734-91EDF7327FC7}"/>
              </a:ext>
            </a:extLst>
          </p:cNvPr>
          <p:cNvSpPr/>
          <p:nvPr/>
        </p:nvSpPr>
        <p:spPr>
          <a:xfrm>
            <a:off x="10102858" y="3990320"/>
            <a:ext cx="1891308" cy="349321"/>
          </a:xfrm>
          <a:prstGeom prst="flowChartTerminator">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AtliQ</a:t>
            </a:r>
            <a:r>
              <a:rPr lang="en-US" sz="1200" dirty="0">
                <a:solidFill>
                  <a:schemeClr val="tx1"/>
                </a:solidFill>
              </a:rPr>
              <a:t> hardware Exclusive</a:t>
            </a:r>
            <a:endParaRPr lang="en-IN" sz="1200" dirty="0">
              <a:solidFill>
                <a:schemeClr val="tx1"/>
              </a:solidFill>
            </a:endParaRPr>
          </a:p>
        </p:txBody>
      </p:sp>
      <p:cxnSp>
        <p:nvCxnSpPr>
          <p:cNvPr id="67" name="Connector: Curved 66">
            <a:extLst>
              <a:ext uri="{FF2B5EF4-FFF2-40B4-BE49-F238E27FC236}">
                <a16:creationId xmlns:a16="http://schemas.microsoft.com/office/drawing/2014/main" id="{FBDBF0A7-38D7-8D58-1DD9-0A2B527DFE67}"/>
              </a:ext>
            </a:extLst>
          </p:cNvPr>
          <p:cNvCxnSpPr>
            <a:cxnSpLocks/>
          </p:cNvCxnSpPr>
          <p:nvPr/>
        </p:nvCxnSpPr>
        <p:spPr>
          <a:xfrm rot="16200000" flipH="1">
            <a:off x="722995" y="1855919"/>
            <a:ext cx="509725" cy="334011"/>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69" name="Connector: Curved 68">
            <a:extLst>
              <a:ext uri="{FF2B5EF4-FFF2-40B4-BE49-F238E27FC236}">
                <a16:creationId xmlns:a16="http://schemas.microsoft.com/office/drawing/2014/main" id="{E67B9F44-3AF4-4CBF-F148-10E157C39B3C}"/>
              </a:ext>
            </a:extLst>
          </p:cNvPr>
          <p:cNvCxnSpPr>
            <a:cxnSpLocks/>
            <a:endCxn id="16" idx="1"/>
          </p:cNvCxnSpPr>
          <p:nvPr/>
        </p:nvCxnSpPr>
        <p:spPr>
          <a:xfrm rot="16200000" flipH="1">
            <a:off x="522998" y="2144663"/>
            <a:ext cx="896086" cy="320378"/>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71" name="Connector: Curved 70">
            <a:extLst>
              <a:ext uri="{FF2B5EF4-FFF2-40B4-BE49-F238E27FC236}">
                <a16:creationId xmlns:a16="http://schemas.microsoft.com/office/drawing/2014/main" id="{D842F857-5276-2748-AE99-300A2A5CFFC4}"/>
              </a:ext>
            </a:extLst>
          </p:cNvPr>
          <p:cNvCxnSpPr>
            <a:cxnSpLocks/>
            <a:endCxn id="12" idx="1"/>
          </p:cNvCxnSpPr>
          <p:nvPr/>
        </p:nvCxnSpPr>
        <p:spPr>
          <a:xfrm rot="16200000" flipH="1">
            <a:off x="229684" y="2308311"/>
            <a:ext cx="1486952" cy="332832"/>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73" name="Connector: Curved 72">
            <a:extLst>
              <a:ext uri="{FF2B5EF4-FFF2-40B4-BE49-F238E27FC236}">
                <a16:creationId xmlns:a16="http://schemas.microsoft.com/office/drawing/2014/main" id="{294CFC3E-71AA-29E3-6D43-F3835B277407}"/>
              </a:ext>
            </a:extLst>
          </p:cNvPr>
          <p:cNvCxnSpPr>
            <a:cxnSpLocks/>
            <a:endCxn id="13" idx="1"/>
          </p:cNvCxnSpPr>
          <p:nvPr/>
        </p:nvCxnSpPr>
        <p:spPr>
          <a:xfrm rot="16200000" flipH="1">
            <a:off x="34816" y="2643632"/>
            <a:ext cx="1859994" cy="332834"/>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62795D9B-622E-7877-EB07-19C85438F3A2}"/>
              </a:ext>
            </a:extLst>
          </p:cNvPr>
          <p:cNvCxnSpPr>
            <a:cxnSpLocks/>
            <a:stCxn id="49" idx="4"/>
          </p:cNvCxnSpPr>
          <p:nvPr/>
        </p:nvCxnSpPr>
        <p:spPr>
          <a:xfrm flipH="1">
            <a:off x="9575515" y="2231578"/>
            <a:ext cx="478605" cy="270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C9CB9326-C3D9-5D7B-1E47-CDFB50B96E2A}"/>
              </a:ext>
            </a:extLst>
          </p:cNvPr>
          <p:cNvCxnSpPr>
            <a:stCxn id="49" idx="4"/>
          </p:cNvCxnSpPr>
          <p:nvPr/>
        </p:nvCxnSpPr>
        <p:spPr>
          <a:xfrm>
            <a:off x="10054120" y="2231578"/>
            <a:ext cx="528262" cy="2327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BF54F6D3-22FF-ACBF-CDF9-BF62D39C189A}"/>
              </a:ext>
            </a:extLst>
          </p:cNvPr>
          <p:cNvCxnSpPr>
            <a:cxnSpLocks/>
            <a:stCxn id="50" idx="4"/>
          </p:cNvCxnSpPr>
          <p:nvPr/>
        </p:nvCxnSpPr>
        <p:spPr>
          <a:xfrm flipH="1">
            <a:off x="9400854" y="3667305"/>
            <a:ext cx="653266" cy="2352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A5FE5DB8-F3C0-A0D1-616F-9D71BB4677C8}"/>
              </a:ext>
            </a:extLst>
          </p:cNvPr>
          <p:cNvCxnSpPr>
            <a:cxnSpLocks/>
            <a:stCxn id="50" idx="4"/>
          </p:cNvCxnSpPr>
          <p:nvPr/>
        </p:nvCxnSpPr>
        <p:spPr>
          <a:xfrm>
            <a:off x="10054120" y="3667305"/>
            <a:ext cx="733745" cy="2352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76501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BA144-66CD-AAA2-5DB1-C17E9B0AD737}"/>
              </a:ext>
            </a:extLst>
          </p:cNvPr>
          <p:cNvSpPr>
            <a:spLocks noGrp="1"/>
          </p:cNvSpPr>
          <p:nvPr>
            <p:ph type="title"/>
          </p:nvPr>
        </p:nvSpPr>
        <p:spPr>
          <a:xfrm>
            <a:off x="838200" y="365125"/>
            <a:ext cx="7874285" cy="559549"/>
          </a:xfrm>
        </p:spPr>
        <p:txBody>
          <a:bodyPr>
            <a:normAutofit/>
          </a:bodyPr>
          <a:lstStyle/>
          <a:p>
            <a:pPr algn="ctr"/>
            <a:r>
              <a:rPr lang="en-US" sz="2000" b="1" dirty="0"/>
              <a:t>Database</a:t>
            </a:r>
            <a:r>
              <a:rPr lang="en-US" sz="2000" dirty="0"/>
              <a:t> </a:t>
            </a:r>
            <a:endParaRPr lang="en-IN" sz="2000" dirty="0"/>
          </a:p>
        </p:txBody>
      </p:sp>
      <p:sp>
        <p:nvSpPr>
          <p:cNvPr id="3" name="Cylinder 2">
            <a:extLst>
              <a:ext uri="{FF2B5EF4-FFF2-40B4-BE49-F238E27FC236}">
                <a16:creationId xmlns:a16="http://schemas.microsoft.com/office/drawing/2014/main" id="{F464B6DD-F835-3725-FF05-EDF9EF84010D}"/>
              </a:ext>
            </a:extLst>
          </p:cNvPr>
          <p:cNvSpPr/>
          <p:nvPr/>
        </p:nvSpPr>
        <p:spPr>
          <a:xfrm>
            <a:off x="838199" y="2609637"/>
            <a:ext cx="1194051" cy="1581680"/>
          </a:xfrm>
          <a:prstGeom prst="can">
            <a:avLst>
              <a:gd name="adj" fmla="val 41348"/>
            </a:avLst>
          </a:prstGeom>
          <a:solidFill>
            <a:schemeClr val="tx1">
              <a:lumMod val="75000"/>
              <a:lumOff val="2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bg1"/>
                </a:solidFill>
              </a:rPr>
              <a:t>Database</a:t>
            </a:r>
            <a:endParaRPr lang="en-IN" dirty="0">
              <a:solidFill>
                <a:schemeClr val="bg1"/>
              </a:solidFill>
            </a:endParaRPr>
          </a:p>
        </p:txBody>
      </p:sp>
      <p:sp>
        <p:nvSpPr>
          <p:cNvPr id="6" name="Rectangle 5">
            <a:extLst>
              <a:ext uri="{FF2B5EF4-FFF2-40B4-BE49-F238E27FC236}">
                <a16:creationId xmlns:a16="http://schemas.microsoft.com/office/drawing/2014/main" id="{FEB65857-69C1-D1E2-B19E-CD656784FC94}"/>
              </a:ext>
            </a:extLst>
          </p:cNvPr>
          <p:cNvSpPr/>
          <p:nvPr/>
        </p:nvSpPr>
        <p:spPr>
          <a:xfrm>
            <a:off x="2167847" y="2969231"/>
            <a:ext cx="61645" cy="2363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Arrow Connector 7">
            <a:extLst>
              <a:ext uri="{FF2B5EF4-FFF2-40B4-BE49-F238E27FC236}">
                <a16:creationId xmlns:a16="http://schemas.microsoft.com/office/drawing/2014/main" id="{F2FE78B5-8268-D99C-80EC-800312D81638}"/>
              </a:ext>
            </a:extLst>
          </p:cNvPr>
          <p:cNvCxnSpPr>
            <a:cxnSpLocks/>
          </p:cNvCxnSpPr>
          <p:nvPr/>
        </p:nvCxnSpPr>
        <p:spPr>
          <a:xfrm flipV="1">
            <a:off x="2032250" y="3633394"/>
            <a:ext cx="659579" cy="139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FC1EE9D2-AAC4-6494-338E-62E4B3154A1D}"/>
              </a:ext>
            </a:extLst>
          </p:cNvPr>
          <p:cNvSpPr/>
          <p:nvPr/>
        </p:nvSpPr>
        <p:spPr>
          <a:xfrm>
            <a:off x="2862369" y="3499130"/>
            <a:ext cx="1469204" cy="349321"/>
          </a:xfrm>
          <a:prstGeom prst="rect">
            <a:avLst/>
          </a:prstGeom>
          <a:solidFill>
            <a:schemeClr val="accent2">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gdb0041</a:t>
            </a:r>
            <a:endParaRPr lang="en-IN" dirty="0"/>
          </a:p>
        </p:txBody>
      </p:sp>
      <p:cxnSp>
        <p:nvCxnSpPr>
          <p:cNvPr id="14" name="Straight Arrow Connector 13">
            <a:extLst>
              <a:ext uri="{FF2B5EF4-FFF2-40B4-BE49-F238E27FC236}">
                <a16:creationId xmlns:a16="http://schemas.microsoft.com/office/drawing/2014/main" id="{5A7F57AF-CF86-1193-F84F-219EC10D668D}"/>
              </a:ext>
            </a:extLst>
          </p:cNvPr>
          <p:cNvCxnSpPr>
            <a:cxnSpLocks/>
          </p:cNvCxnSpPr>
          <p:nvPr/>
        </p:nvCxnSpPr>
        <p:spPr>
          <a:xfrm flipV="1">
            <a:off x="4381017" y="2387934"/>
            <a:ext cx="1397072" cy="12454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39421E43-3858-0A6F-6EEF-1327A9857A70}"/>
              </a:ext>
            </a:extLst>
          </p:cNvPr>
          <p:cNvCxnSpPr>
            <a:cxnSpLocks/>
          </p:cNvCxnSpPr>
          <p:nvPr/>
        </p:nvCxnSpPr>
        <p:spPr>
          <a:xfrm>
            <a:off x="4331573" y="3648883"/>
            <a:ext cx="1591478" cy="6765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ED09F830-1706-1C53-8BF3-24F92B177A4E}"/>
              </a:ext>
            </a:extLst>
          </p:cNvPr>
          <p:cNvSpPr txBox="1"/>
          <p:nvPr/>
        </p:nvSpPr>
        <p:spPr>
          <a:xfrm>
            <a:off x="5923051" y="1897062"/>
            <a:ext cx="1397072" cy="369332"/>
          </a:xfrm>
          <a:prstGeom prst="rect">
            <a:avLst/>
          </a:prstGeom>
          <a:noFill/>
        </p:spPr>
        <p:txBody>
          <a:bodyPr wrap="square" rtlCol="0">
            <a:spAutoFit/>
          </a:bodyPr>
          <a:lstStyle/>
          <a:p>
            <a:r>
              <a:rPr lang="en-US" dirty="0"/>
              <a:t>Dimension</a:t>
            </a:r>
            <a:endParaRPr lang="en-IN" dirty="0"/>
          </a:p>
        </p:txBody>
      </p:sp>
      <p:sp>
        <p:nvSpPr>
          <p:cNvPr id="18" name="TextBox 17">
            <a:extLst>
              <a:ext uri="{FF2B5EF4-FFF2-40B4-BE49-F238E27FC236}">
                <a16:creationId xmlns:a16="http://schemas.microsoft.com/office/drawing/2014/main" id="{5426C99B-72EC-6A45-2428-E06A45DEBF28}"/>
              </a:ext>
            </a:extLst>
          </p:cNvPr>
          <p:cNvSpPr txBox="1"/>
          <p:nvPr/>
        </p:nvSpPr>
        <p:spPr>
          <a:xfrm>
            <a:off x="5923051" y="4191317"/>
            <a:ext cx="775700" cy="646331"/>
          </a:xfrm>
          <a:prstGeom prst="rect">
            <a:avLst/>
          </a:prstGeom>
          <a:noFill/>
        </p:spPr>
        <p:txBody>
          <a:bodyPr wrap="square" rtlCol="0">
            <a:spAutoFit/>
          </a:bodyPr>
          <a:lstStyle/>
          <a:p>
            <a:r>
              <a:rPr lang="en-US" dirty="0"/>
              <a:t>Fact</a:t>
            </a:r>
          </a:p>
          <a:p>
            <a:endParaRPr lang="en-IN" dirty="0"/>
          </a:p>
        </p:txBody>
      </p:sp>
      <p:sp>
        <p:nvSpPr>
          <p:cNvPr id="20" name="TextBox 19">
            <a:extLst>
              <a:ext uri="{FF2B5EF4-FFF2-40B4-BE49-F238E27FC236}">
                <a16:creationId xmlns:a16="http://schemas.microsoft.com/office/drawing/2014/main" id="{1B82E145-3309-D0CA-E9C0-5A7A5ABAD7C1}"/>
              </a:ext>
            </a:extLst>
          </p:cNvPr>
          <p:cNvSpPr txBox="1"/>
          <p:nvPr/>
        </p:nvSpPr>
        <p:spPr>
          <a:xfrm>
            <a:off x="7411948" y="1485287"/>
            <a:ext cx="2332234" cy="923330"/>
          </a:xfrm>
          <a:prstGeom prst="rect">
            <a:avLst/>
          </a:prstGeom>
          <a:noFill/>
        </p:spPr>
        <p:txBody>
          <a:bodyPr wrap="square" rtlCol="0">
            <a:spAutoFit/>
          </a:bodyPr>
          <a:lstStyle/>
          <a:p>
            <a:r>
              <a:rPr lang="en-US" dirty="0" err="1"/>
              <a:t>dim_customer</a:t>
            </a:r>
            <a:endParaRPr lang="en-US" dirty="0"/>
          </a:p>
          <a:p>
            <a:r>
              <a:rPr lang="en-US" dirty="0" err="1"/>
              <a:t>dim_product</a:t>
            </a:r>
            <a:r>
              <a:rPr lang="en-US" dirty="0"/>
              <a:t> </a:t>
            </a:r>
          </a:p>
          <a:p>
            <a:r>
              <a:rPr lang="en-US" dirty="0" err="1"/>
              <a:t>dim_date</a:t>
            </a:r>
            <a:endParaRPr lang="en-IN" dirty="0"/>
          </a:p>
        </p:txBody>
      </p:sp>
      <p:sp>
        <p:nvSpPr>
          <p:cNvPr id="21" name="Double Bracket 20">
            <a:extLst>
              <a:ext uri="{FF2B5EF4-FFF2-40B4-BE49-F238E27FC236}">
                <a16:creationId xmlns:a16="http://schemas.microsoft.com/office/drawing/2014/main" id="{9274A40B-34B0-8D54-FA2D-2721FF58C302}"/>
              </a:ext>
            </a:extLst>
          </p:cNvPr>
          <p:cNvSpPr/>
          <p:nvPr/>
        </p:nvSpPr>
        <p:spPr>
          <a:xfrm>
            <a:off x="7335748" y="1464604"/>
            <a:ext cx="1746607" cy="92333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2" name="TextBox 21">
            <a:extLst>
              <a:ext uri="{FF2B5EF4-FFF2-40B4-BE49-F238E27FC236}">
                <a16:creationId xmlns:a16="http://schemas.microsoft.com/office/drawing/2014/main" id="{2C04C4CD-65B3-0533-AF65-0BDFE1B4FD4B}"/>
              </a:ext>
            </a:extLst>
          </p:cNvPr>
          <p:cNvSpPr txBox="1"/>
          <p:nvPr/>
        </p:nvSpPr>
        <p:spPr>
          <a:xfrm>
            <a:off x="7058347" y="3821986"/>
            <a:ext cx="3739792" cy="2031325"/>
          </a:xfrm>
          <a:prstGeom prst="rect">
            <a:avLst/>
          </a:prstGeom>
          <a:noFill/>
        </p:spPr>
        <p:txBody>
          <a:bodyPr wrap="square" rtlCol="0">
            <a:spAutoFit/>
          </a:bodyPr>
          <a:lstStyle/>
          <a:p>
            <a:r>
              <a:rPr lang="en-US" dirty="0" err="1"/>
              <a:t>fact_forecast_monthly</a:t>
            </a:r>
            <a:r>
              <a:rPr lang="en-US" dirty="0"/>
              <a:t> </a:t>
            </a:r>
          </a:p>
          <a:p>
            <a:r>
              <a:rPr lang="en-US" dirty="0" err="1"/>
              <a:t>fact_sales_monthly</a:t>
            </a:r>
            <a:r>
              <a:rPr lang="en-US" dirty="0"/>
              <a:t> </a:t>
            </a:r>
          </a:p>
          <a:p>
            <a:r>
              <a:rPr lang="en-US" dirty="0" err="1"/>
              <a:t>fact_freight_cost</a:t>
            </a:r>
            <a:r>
              <a:rPr lang="en-US" dirty="0"/>
              <a:t> </a:t>
            </a:r>
          </a:p>
          <a:p>
            <a:r>
              <a:rPr lang="en-US" dirty="0" err="1"/>
              <a:t>fact_manufacturing_cost</a:t>
            </a:r>
            <a:endParaRPr lang="en-US" dirty="0"/>
          </a:p>
          <a:p>
            <a:r>
              <a:rPr lang="en-US" dirty="0" err="1"/>
              <a:t>fact_post_invoice_deductions</a:t>
            </a:r>
            <a:endParaRPr lang="en-US" dirty="0"/>
          </a:p>
          <a:p>
            <a:r>
              <a:rPr lang="en-US" dirty="0" err="1"/>
              <a:t>fact_pre_invoice_deductions</a:t>
            </a:r>
            <a:endParaRPr lang="en-US" dirty="0"/>
          </a:p>
          <a:p>
            <a:endParaRPr lang="en-IN" dirty="0"/>
          </a:p>
        </p:txBody>
      </p:sp>
      <p:pic>
        <p:nvPicPr>
          <p:cNvPr id="28" name="Picture 27">
            <a:extLst>
              <a:ext uri="{FF2B5EF4-FFF2-40B4-BE49-F238E27FC236}">
                <a16:creationId xmlns:a16="http://schemas.microsoft.com/office/drawing/2014/main" id="{E042F496-5576-E570-63A8-6E91722A5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0" y="4224"/>
            <a:ext cx="654700" cy="640675"/>
          </a:xfrm>
          <a:prstGeom prst="rect">
            <a:avLst/>
          </a:prstGeom>
        </p:spPr>
      </p:pic>
      <p:cxnSp>
        <p:nvCxnSpPr>
          <p:cNvPr id="35" name="Straight Connector 34">
            <a:extLst>
              <a:ext uri="{FF2B5EF4-FFF2-40B4-BE49-F238E27FC236}">
                <a16:creationId xmlns:a16="http://schemas.microsoft.com/office/drawing/2014/main" id="{EEDB5266-368B-9162-1F3C-4891ED8AE3A0}"/>
              </a:ext>
            </a:extLst>
          </p:cNvPr>
          <p:cNvCxnSpPr>
            <a:cxnSpLocks/>
          </p:cNvCxnSpPr>
          <p:nvPr/>
        </p:nvCxnSpPr>
        <p:spPr>
          <a:xfrm flipH="1">
            <a:off x="6924782" y="4325420"/>
            <a:ext cx="33391"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Double Bracket 51">
            <a:extLst>
              <a:ext uri="{FF2B5EF4-FFF2-40B4-BE49-F238E27FC236}">
                <a16:creationId xmlns:a16="http://schemas.microsoft.com/office/drawing/2014/main" id="{4DD0D72F-03C9-9102-D271-7A41BA55DF0F}"/>
              </a:ext>
            </a:extLst>
          </p:cNvPr>
          <p:cNvSpPr/>
          <p:nvPr/>
        </p:nvSpPr>
        <p:spPr>
          <a:xfrm>
            <a:off x="6827177" y="3506446"/>
            <a:ext cx="3477803" cy="2031325"/>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1191293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C73E26-9846-F8CA-4060-331FE0129634}"/>
              </a:ext>
            </a:extLst>
          </p:cNvPr>
          <p:cNvSpPr txBox="1"/>
          <p:nvPr/>
        </p:nvSpPr>
        <p:spPr>
          <a:xfrm>
            <a:off x="852756" y="133564"/>
            <a:ext cx="8527550" cy="369332"/>
          </a:xfrm>
          <a:prstGeom prst="rect">
            <a:avLst/>
          </a:prstGeom>
          <a:noFill/>
        </p:spPr>
        <p:txBody>
          <a:bodyPr wrap="square" rtlCol="0">
            <a:spAutoFit/>
          </a:bodyPr>
          <a:lstStyle/>
          <a:p>
            <a:r>
              <a:rPr lang="en-US" b="1" dirty="0"/>
              <a:t>Croma India product wise sales report for fiscal year 2021</a:t>
            </a:r>
            <a:endParaRPr lang="en-IN" b="1" dirty="0"/>
          </a:p>
        </p:txBody>
      </p:sp>
      <p:pic>
        <p:nvPicPr>
          <p:cNvPr id="4" name="Picture 3">
            <a:extLst>
              <a:ext uri="{FF2B5EF4-FFF2-40B4-BE49-F238E27FC236}">
                <a16:creationId xmlns:a16="http://schemas.microsoft.com/office/drawing/2014/main" id="{98882C69-658B-D845-270B-7AB873954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675" y="502896"/>
            <a:ext cx="5301465" cy="2979814"/>
          </a:xfrm>
          <a:prstGeom prst="rect">
            <a:avLst/>
          </a:prstGeom>
        </p:spPr>
      </p:pic>
      <p:pic>
        <p:nvPicPr>
          <p:cNvPr id="6" name="Picture 5">
            <a:extLst>
              <a:ext uri="{FF2B5EF4-FFF2-40B4-BE49-F238E27FC236}">
                <a16:creationId xmlns:a16="http://schemas.microsoft.com/office/drawing/2014/main" id="{AAAE3372-921F-F321-5CCC-D252E7C543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674" y="3521440"/>
            <a:ext cx="7798085" cy="3219709"/>
          </a:xfrm>
          <a:prstGeom prst="rect">
            <a:avLst/>
          </a:prstGeom>
        </p:spPr>
      </p:pic>
      <p:pic>
        <p:nvPicPr>
          <p:cNvPr id="8" name="Picture 7">
            <a:extLst>
              <a:ext uri="{FF2B5EF4-FFF2-40B4-BE49-F238E27FC236}">
                <a16:creationId xmlns:a16="http://schemas.microsoft.com/office/drawing/2014/main" id="{C5A98A35-4FFE-4D3E-770F-AA3FB34154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87955" y="57045"/>
            <a:ext cx="906425" cy="852755"/>
          </a:xfrm>
          <a:prstGeom prst="rect">
            <a:avLst/>
          </a:prstGeom>
        </p:spPr>
      </p:pic>
    </p:spTree>
    <p:extLst>
      <p:ext uri="{BB962C8B-B14F-4D97-AF65-F5344CB8AC3E}">
        <p14:creationId xmlns:p14="http://schemas.microsoft.com/office/powerpoint/2010/main" val="1013707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2C5D8-D73D-C7A2-8E5C-D4299D01BA85}"/>
              </a:ext>
            </a:extLst>
          </p:cNvPr>
          <p:cNvSpPr>
            <a:spLocks noGrp="1"/>
          </p:cNvSpPr>
          <p:nvPr>
            <p:ph type="title"/>
          </p:nvPr>
        </p:nvSpPr>
        <p:spPr>
          <a:xfrm>
            <a:off x="838200" y="365125"/>
            <a:ext cx="9641440" cy="528727"/>
          </a:xfrm>
        </p:spPr>
        <p:txBody>
          <a:bodyPr>
            <a:normAutofit/>
          </a:bodyPr>
          <a:lstStyle/>
          <a:p>
            <a:r>
              <a:rPr lang="en-US" sz="2000" b="1" dirty="0">
                <a:latin typeface="+mn-lt"/>
              </a:rPr>
              <a:t>Gross Monthly Total sales for Croma</a:t>
            </a:r>
            <a:endParaRPr lang="en-IN" sz="2000" b="1" dirty="0">
              <a:latin typeface="+mn-lt"/>
            </a:endParaRPr>
          </a:p>
        </p:txBody>
      </p:sp>
      <p:pic>
        <p:nvPicPr>
          <p:cNvPr id="4" name="Picture 3">
            <a:extLst>
              <a:ext uri="{FF2B5EF4-FFF2-40B4-BE49-F238E27FC236}">
                <a16:creationId xmlns:a16="http://schemas.microsoft.com/office/drawing/2014/main" id="{FBFDDFC1-A9EA-F1CF-2280-C21C2EE8A9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893853"/>
            <a:ext cx="6520826" cy="2661006"/>
          </a:xfrm>
          <a:prstGeom prst="rect">
            <a:avLst/>
          </a:prstGeom>
        </p:spPr>
      </p:pic>
      <p:pic>
        <p:nvPicPr>
          <p:cNvPr id="6" name="Picture 5">
            <a:extLst>
              <a:ext uri="{FF2B5EF4-FFF2-40B4-BE49-F238E27FC236}">
                <a16:creationId xmlns:a16="http://schemas.microsoft.com/office/drawing/2014/main" id="{9D8E3E6E-C11F-0E14-5509-4EAE1020C7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0163" y="2387511"/>
            <a:ext cx="2943636" cy="3829584"/>
          </a:xfrm>
          <a:prstGeom prst="rect">
            <a:avLst/>
          </a:prstGeom>
        </p:spPr>
      </p:pic>
      <p:pic>
        <p:nvPicPr>
          <p:cNvPr id="9" name="Picture 8">
            <a:extLst>
              <a:ext uri="{FF2B5EF4-FFF2-40B4-BE49-F238E27FC236}">
                <a16:creationId xmlns:a16="http://schemas.microsoft.com/office/drawing/2014/main" id="{91F1F09B-C0F8-DEA9-2004-CC207EC6C4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63323" y="15803"/>
            <a:ext cx="818927" cy="801384"/>
          </a:xfrm>
          <a:prstGeom prst="rect">
            <a:avLst/>
          </a:prstGeom>
        </p:spPr>
      </p:pic>
    </p:spTree>
    <p:extLst>
      <p:ext uri="{BB962C8B-B14F-4D97-AF65-F5344CB8AC3E}">
        <p14:creationId xmlns:p14="http://schemas.microsoft.com/office/powerpoint/2010/main" val="2155328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9152-508F-509F-8A31-F34640274149}"/>
              </a:ext>
            </a:extLst>
          </p:cNvPr>
          <p:cNvSpPr>
            <a:spLocks noGrp="1"/>
          </p:cNvSpPr>
          <p:nvPr>
            <p:ph type="title"/>
          </p:nvPr>
        </p:nvSpPr>
        <p:spPr>
          <a:xfrm>
            <a:off x="838200" y="277402"/>
            <a:ext cx="8953072" cy="626724"/>
          </a:xfrm>
        </p:spPr>
        <p:txBody>
          <a:bodyPr>
            <a:normAutofit/>
          </a:bodyPr>
          <a:lstStyle/>
          <a:p>
            <a:r>
              <a:rPr lang="en-US" sz="1800" b="1" dirty="0">
                <a:latin typeface="+mn-lt"/>
              </a:rPr>
              <a:t>Yearly sales report for Croma India</a:t>
            </a:r>
            <a:endParaRPr lang="en-IN" sz="1800" b="1" dirty="0">
              <a:latin typeface="+mn-lt"/>
            </a:endParaRPr>
          </a:p>
        </p:txBody>
      </p:sp>
      <p:pic>
        <p:nvPicPr>
          <p:cNvPr id="4" name="Picture 3">
            <a:extLst>
              <a:ext uri="{FF2B5EF4-FFF2-40B4-BE49-F238E27FC236}">
                <a16:creationId xmlns:a16="http://schemas.microsoft.com/office/drawing/2014/main" id="{546BDF1C-D8DF-4C2B-339B-9B8E15C6FF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837" y="829268"/>
            <a:ext cx="7783011" cy="3000794"/>
          </a:xfrm>
          <a:prstGeom prst="rect">
            <a:avLst/>
          </a:prstGeom>
        </p:spPr>
      </p:pic>
      <p:pic>
        <p:nvPicPr>
          <p:cNvPr id="6" name="Picture 5">
            <a:extLst>
              <a:ext uri="{FF2B5EF4-FFF2-40B4-BE49-F238E27FC236}">
                <a16:creationId xmlns:a16="http://schemas.microsoft.com/office/drawing/2014/main" id="{03E4CA8D-518D-AA93-BF5F-4FE12BF26A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8259" y="3997610"/>
            <a:ext cx="2953162" cy="2314898"/>
          </a:xfrm>
          <a:prstGeom prst="rect">
            <a:avLst/>
          </a:prstGeom>
        </p:spPr>
      </p:pic>
      <p:pic>
        <p:nvPicPr>
          <p:cNvPr id="8" name="Picture 7">
            <a:extLst>
              <a:ext uri="{FF2B5EF4-FFF2-40B4-BE49-F238E27FC236}">
                <a16:creationId xmlns:a16="http://schemas.microsoft.com/office/drawing/2014/main" id="{CB1374BA-E33B-7723-E81E-CC2DE24B97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66584" y="52360"/>
            <a:ext cx="939158" cy="883550"/>
          </a:xfrm>
          <a:prstGeom prst="rect">
            <a:avLst/>
          </a:prstGeom>
        </p:spPr>
      </p:pic>
    </p:spTree>
    <p:extLst>
      <p:ext uri="{BB962C8B-B14F-4D97-AF65-F5344CB8AC3E}">
        <p14:creationId xmlns:p14="http://schemas.microsoft.com/office/powerpoint/2010/main" val="812004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3775E-F965-9CDD-87F5-447F7C67E6A3}"/>
              </a:ext>
            </a:extLst>
          </p:cNvPr>
          <p:cNvSpPr>
            <a:spLocks noGrp="1"/>
          </p:cNvSpPr>
          <p:nvPr>
            <p:ph type="title"/>
          </p:nvPr>
        </p:nvSpPr>
        <p:spPr>
          <a:xfrm>
            <a:off x="838200" y="365126"/>
            <a:ext cx="10515600" cy="518792"/>
          </a:xfrm>
        </p:spPr>
        <p:txBody>
          <a:bodyPr>
            <a:normAutofit/>
          </a:bodyPr>
          <a:lstStyle/>
          <a:p>
            <a:r>
              <a:rPr lang="en-US" sz="2000" b="1" dirty="0">
                <a:latin typeface="+mn-lt"/>
              </a:rPr>
              <a:t>Top Market &amp; customer for financial year 2021</a:t>
            </a:r>
            <a:endParaRPr lang="en-IN" sz="2000" b="1" dirty="0">
              <a:latin typeface="+mn-lt"/>
            </a:endParaRPr>
          </a:p>
        </p:txBody>
      </p:sp>
      <p:pic>
        <p:nvPicPr>
          <p:cNvPr id="4" name="Picture 3">
            <a:extLst>
              <a:ext uri="{FF2B5EF4-FFF2-40B4-BE49-F238E27FC236}">
                <a16:creationId xmlns:a16="http://schemas.microsoft.com/office/drawing/2014/main" id="{9A488C0A-6A43-F22B-03BF-6798B3936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35302"/>
            <a:ext cx="5257800" cy="2502375"/>
          </a:xfrm>
          <a:prstGeom prst="rect">
            <a:avLst/>
          </a:prstGeom>
        </p:spPr>
      </p:pic>
      <p:pic>
        <p:nvPicPr>
          <p:cNvPr id="6" name="Picture 5">
            <a:extLst>
              <a:ext uri="{FF2B5EF4-FFF2-40B4-BE49-F238E27FC236}">
                <a16:creationId xmlns:a16="http://schemas.microsoft.com/office/drawing/2014/main" id="{1AD178CD-633D-4EE2-B203-68E3DB6A6C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369" y="4181582"/>
            <a:ext cx="2827572" cy="2168106"/>
          </a:xfrm>
          <a:prstGeom prst="rect">
            <a:avLst/>
          </a:prstGeom>
        </p:spPr>
      </p:pic>
      <p:sp>
        <p:nvSpPr>
          <p:cNvPr id="8" name="TextBox 7">
            <a:extLst>
              <a:ext uri="{FF2B5EF4-FFF2-40B4-BE49-F238E27FC236}">
                <a16:creationId xmlns:a16="http://schemas.microsoft.com/office/drawing/2014/main" id="{35D706E7-9531-E42F-53B2-B66851948536}"/>
              </a:ext>
            </a:extLst>
          </p:cNvPr>
          <p:cNvSpPr txBox="1"/>
          <p:nvPr/>
        </p:nvSpPr>
        <p:spPr>
          <a:xfrm>
            <a:off x="2815120" y="883917"/>
            <a:ext cx="893852" cy="369529"/>
          </a:xfrm>
          <a:prstGeom prst="rect">
            <a:avLst/>
          </a:prstGeom>
          <a:noFill/>
        </p:spPr>
        <p:txBody>
          <a:bodyPr wrap="square" rtlCol="0">
            <a:spAutoFit/>
          </a:bodyPr>
          <a:lstStyle/>
          <a:p>
            <a:r>
              <a:rPr lang="en-US" dirty="0"/>
              <a:t>Market</a:t>
            </a:r>
            <a:endParaRPr lang="en-IN" dirty="0"/>
          </a:p>
        </p:txBody>
      </p:sp>
      <p:sp>
        <p:nvSpPr>
          <p:cNvPr id="9" name="TextBox 8">
            <a:extLst>
              <a:ext uri="{FF2B5EF4-FFF2-40B4-BE49-F238E27FC236}">
                <a16:creationId xmlns:a16="http://schemas.microsoft.com/office/drawing/2014/main" id="{75FE363F-4B91-B359-A5E5-9C860BEEDE0A}"/>
              </a:ext>
            </a:extLst>
          </p:cNvPr>
          <p:cNvSpPr txBox="1"/>
          <p:nvPr/>
        </p:nvSpPr>
        <p:spPr>
          <a:xfrm>
            <a:off x="7952197" y="883917"/>
            <a:ext cx="2044557" cy="369529"/>
          </a:xfrm>
          <a:prstGeom prst="rect">
            <a:avLst/>
          </a:prstGeom>
          <a:noFill/>
        </p:spPr>
        <p:txBody>
          <a:bodyPr wrap="square" rtlCol="0">
            <a:spAutoFit/>
          </a:bodyPr>
          <a:lstStyle/>
          <a:p>
            <a:r>
              <a:rPr lang="en-US" dirty="0"/>
              <a:t>Customer </a:t>
            </a:r>
            <a:endParaRPr lang="en-IN" dirty="0"/>
          </a:p>
        </p:txBody>
      </p:sp>
      <p:pic>
        <p:nvPicPr>
          <p:cNvPr id="11" name="Picture 10">
            <a:extLst>
              <a:ext uri="{FF2B5EF4-FFF2-40B4-BE49-F238E27FC236}">
                <a16:creationId xmlns:a16="http://schemas.microsoft.com/office/drawing/2014/main" id="{28B6AF69-238F-AA44-B386-909C9C0F74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4498" y="4356243"/>
            <a:ext cx="3084093" cy="1755287"/>
          </a:xfrm>
          <a:prstGeom prst="rect">
            <a:avLst/>
          </a:prstGeom>
        </p:spPr>
      </p:pic>
      <p:pic>
        <p:nvPicPr>
          <p:cNvPr id="13" name="Picture 12">
            <a:extLst>
              <a:ext uri="{FF2B5EF4-FFF2-40B4-BE49-F238E27FC236}">
                <a16:creationId xmlns:a16="http://schemas.microsoft.com/office/drawing/2014/main" id="{7D776190-5944-1D08-5A58-AC55A27304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699" y="1344010"/>
            <a:ext cx="5048955" cy="2728067"/>
          </a:xfrm>
          <a:prstGeom prst="rect">
            <a:avLst/>
          </a:prstGeom>
        </p:spPr>
      </p:pic>
      <p:pic>
        <p:nvPicPr>
          <p:cNvPr id="15" name="Picture 14">
            <a:extLst>
              <a:ext uri="{FF2B5EF4-FFF2-40B4-BE49-F238E27FC236}">
                <a16:creationId xmlns:a16="http://schemas.microsoft.com/office/drawing/2014/main" id="{41FCF389-041A-A2F2-8E5D-3BF9D9F0BB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53800" y="47125"/>
            <a:ext cx="723900" cy="681038"/>
          </a:xfrm>
          <a:prstGeom prst="rect">
            <a:avLst/>
          </a:prstGeom>
        </p:spPr>
      </p:pic>
    </p:spTree>
    <p:extLst>
      <p:ext uri="{BB962C8B-B14F-4D97-AF65-F5344CB8AC3E}">
        <p14:creationId xmlns:p14="http://schemas.microsoft.com/office/powerpoint/2010/main" val="2884887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733</TotalTime>
  <Words>329</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PowerPoint Presentation</vt:lpstr>
      <vt:lpstr>About AtliQ Hardware and Problem Statement </vt:lpstr>
      <vt:lpstr>Project Overview </vt:lpstr>
      <vt:lpstr>AtliQ Hardware Business Model </vt:lpstr>
      <vt:lpstr>Database </vt:lpstr>
      <vt:lpstr>PowerPoint Presentation</vt:lpstr>
      <vt:lpstr>Gross Monthly Total sales for Croma</vt:lpstr>
      <vt:lpstr>Yearly sales report for Croma India</vt:lpstr>
      <vt:lpstr>Top Market &amp; customer for financial year 2021</vt:lpstr>
      <vt:lpstr>PowerPoint Presentation</vt:lpstr>
      <vt:lpstr>Net Sales % share by Customers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Sarita Panday</dc:creator>
  <cp:lastModifiedBy>Sarita Panday</cp:lastModifiedBy>
  <cp:revision>5</cp:revision>
  <dcterms:created xsi:type="dcterms:W3CDTF">2024-05-07T07:48:17Z</dcterms:created>
  <dcterms:modified xsi:type="dcterms:W3CDTF">2024-06-03T11:41:35Z</dcterms:modified>
</cp:coreProperties>
</file>