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6" r:id="rId1"/>
  </p:sldMasterIdLst>
  <p:notesMasterIdLst>
    <p:notesMasterId r:id="rId36"/>
  </p:notesMasterIdLst>
  <p:sldIdLst>
    <p:sldId id="256" r:id="rId2"/>
    <p:sldId id="292" r:id="rId3"/>
    <p:sldId id="293" r:id="rId4"/>
    <p:sldId id="258" r:id="rId5"/>
    <p:sldId id="295" r:id="rId6"/>
    <p:sldId id="313" r:id="rId7"/>
    <p:sldId id="280" r:id="rId8"/>
    <p:sldId id="297" r:id="rId9"/>
    <p:sldId id="299" r:id="rId10"/>
    <p:sldId id="298" r:id="rId11"/>
    <p:sldId id="263" r:id="rId12"/>
    <p:sldId id="308" r:id="rId13"/>
    <p:sldId id="309" r:id="rId14"/>
    <p:sldId id="310" r:id="rId15"/>
    <p:sldId id="277" r:id="rId16"/>
    <p:sldId id="278" r:id="rId17"/>
    <p:sldId id="279" r:id="rId18"/>
    <p:sldId id="281" r:id="rId19"/>
    <p:sldId id="282" r:id="rId20"/>
    <p:sldId id="283" r:id="rId21"/>
    <p:sldId id="284" r:id="rId22"/>
    <p:sldId id="286" r:id="rId23"/>
    <p:sldId id="300" r:id="rId24"/>
    <p:sldId id="287" r:id="rId25"/>
    <p:sldId id="301" r:id="rId26"/>
    <p:sldId id="288" r:id="rId27"/>
    <p:sldId id="302" r:id="rId28"/>
    <p:sldId id="289" r:id="rId29"/>
    <p:sldId id="290" r:id="rId30"/>
    <p:sldId id="303" r:id="rId31"/>
    <p:sldId id="304" r:id="rId32"/>
    <p:sldId id="305" r:id="rId33"/>
    <p:sldId id="314" r:id="rId34"/>
    <p:sldId id="31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49B765-2BA2-4D8F-97AD-0F73A8D033B4}">
          <p14:sldIdLst>
            <p14:sldId id="256"/>
            <p14:sldId id="292"/>
            <p14:sldId id="293"/>
            <p14:sldId id="258"/>
            <p14:sldId id="295"/>
            <p14:sldId id="313"/>
            <p14:sldId id="280"/>
            <p14:sldId id="297"/>
            <p14:sldId id="299"/>
            <p14:sldId id="298"/>
            <p14:sldId id="263"/>
            <p14:sldId id="308"/>
            <p14:sldId id="309"/>
            <p14:sldId id="310"/>
            <p14:sldId id="277"/>
            <p14:sldId id="278"/>
            <p14:sldId id="279"/>
            <p14:sldId id="281"/>
            <p14:sldId id="282"/>
            <p14:sldId id="283"/>
            <p14:sldId id="284"/>
            <p14:sldId id="286"/>
            <p14:sldId id="300"/>
            <p14:sldId id="287"/>
            <p14:sldId id="301"/>
            <p14:sldId id="288"/>
            <p14:sldId id="302"/>
            <p14:sldId id="289"/>
            <p14:sldId id="290"/>
            <p14:sldId id="303"/>
            <p14:sldId id="304"/>
            <p14:sldId id="305"/>
            <p14:sldId id="314"/>
            <p14:sldId id="312"/>
          </p14:sldIdLst>
        </p14:section>
        <p14:section name="Untitled Section" id="{A34E993C-7DCA-4097-8972-A3FAE98B16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41" autoAdjust="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9B9A6-1F25-429C-AB3A-19167A18AA81}" type="datetimeFigureOut">
              <a:rPr lang="en-US" smtClean="0"/>
              <a:t>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A239F-CF61-45D3-91D5-F50BDEE81C2F}"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6A239F-CF61-45D3-91D5-F50BDEE81C2F}" type="slidenum">
              <a:rPr lang="en-US" smtClean="0"/>
              <a:t>5</a:t>
            </a:fld>
            <a:endParaRPr lang="en-US" dirty="0"/>
          </a:p>
        </p:txBody>
      </p:sp>
    </p:spTree>
    <p:extLst>
      <p:ext uri="{BB962C8B-B14F-4D97-AF65-F5344CB8AC3E}">
        <p14:creationId xmlns:p14="http://schemas.microsoft.com/office/powerpoint/2010/main" val="3779743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6A239F-CF61-45D3-91D5-F50BDEE81C2F}" type="slidenum">
              <a:rPr lang="en-US" smtClean="0"/>
              <a:t>6</a:t>
            </a:fld>
            <a:endParaRPr lang="en-US" dirty="0"/>
          </a:p>
        </p:txBody>
      </p:sp>
    </p:spTree>
    <p:extLst>
      <p:ext uri="{BB962C8B-B14F-4D97-AF65-F5344CB8AC3E}">
        <p14:creationId xmlns:p14="http://schemas.microsoft.com/office/powerpoint/2010/main" val="2686571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A239F-CF61-45D3-91D5-F50BDEE81C2F}" type="slidenum">
              <a:rPr lang="en-US" smtClean="0"/>
              <a:t>8</a:t>
            </a:fld>
            <a:endParaRPr lang="en-US" dirty="0"/>
          </a:p>
        </p:txBody>
      </p:sp>
    </p:spTree>
    <p:extLst>
      <p:ext uri="{BB962C8B-B14F-4D97-AF65-F5344CB8AC3E}">
        <p14:creationId xmlns:p14="http://schemas.microsoft.com/office/powerpoint/2010/main" val="74514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307075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162608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794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4011655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8750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300994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4027125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1703066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600" lvl="0" indent="-457200">
              <a:spcBef>
                <a:spcPts val="0"/>
              </a:spcBef>
              <a:spcAft>
                <a:spcPts val="0"/>
              </a:spcAft>
              <a:buSzPts val="1800"/>
              <a:buChar char="●"/>
              <a:defRPr/>
            </a:lvl1pPr>
            <a:lvl2pPr marL="1219200" lvl="1" indent="-423545">
              <a:spcBef>
                <a:spcPts val="2135"/>
              </a:spcBef>
              <a:spcAft>
                <a:spcPts val="0"/>
              </a:spcAft>
              <a:buSzPts val="1400"/>
              <a:buChar char="○"/>
              <a:defRPr/>
            </a:lvl2pPr>
            <a:lvl3pPr marL="1828800" lvl="2" indent="-423545">
              <a:spcBef>
                <a:spcPts val="2135"/>
              </a:spcBef>
              <a:spcAft>
                <a:spcPts val="0"/>
              </a:spcAft>
              <a:buSzPts val="1400"/>
              <a:buChar char="■"/>
              <a:defRPr/>
            </a:lvl3pPr>
            <a:lvl4pPr marL="2438400" lvl="3" indent="-423545">
              <a:spcBef>
                <a:spcPts val="2135"/>
              </a:spcBef>
              <a:spcAft>
                <a:spcPts val="0"/>
              </a:spcAft>
              <a:buSzPts val="1400"/>
              <a:buChar char="●"/>
              <a:defRPr/>
            </a:lvl4pPr>
            <a:lvl5pPr marL="3048000" lvl="4" indent="-423545">
              <a:spcBef>
                <a:spcPts val="2135"/>
              </a:spcBef>
              <a:spcAft>
                <a:spcPts val="0"/>
              </a:spcAft>
              <a:buSzPts val="1400"/>
              <a:buChar char="○"/>
              <a:defRPr/>
            </a:lvl5pPr>
            <a:lvl6pPr marL="3657600" lvl="5" indent="-423545">
              <a:spcBef>
                <a:spcPts val="2135"/>
              </a:spcBef>
              <a:spcAft>
                <a:spcPts val="0"/>
              </a:spcAft>
              <a:buSzPts val="1400"/>
              <a:buChar char="■"/>
              <a:defRPr/>
            </a:lvl6pPr>
            <a:lvl7pPr marL="4267200" lvl="6" indent="-423545">
              <a:spcBef>
                <a:spcPts val="2135"/>
              </a:spcBef>
              <a:spcAft>
                <a:spcPts val="0"/>
              </a:spcAft>
              <a:buSzPts val="1400"/>
              <a:buChar char="●"/>
              <a:defRPr/>
            </a:lvl7pPr>
            <a:lvl8pPr marL="4876800" lvl="7" indent="-423545">
              <a:spcBef>
                <a:spcPts val="2135"/>
              </a:spcBef>
              <a:spcAft>
                <a:spcPts val="0"/>
              </a:spcAft>
              <a:buSzPts val="1400"/>
              <a:buChar char="○"/>
              <a:defRPr/>
            </a:lvl8pPr>
            <a:lvl9pPr marL="5486400" lvl="8" indent="-423545">
              <a:spcBef>
                <a:spcPts val="2135"/>
              </a:spcBef>
              <a:spcAft>
                <a:spcPts val="2135"/>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dirty="0"/>
          </a:p>
        </p:txBody>
      </p:sp>
    </p:spTree>
    <p:extLst>
      <p:ext uri="{BB962C8B-B14F-4D97-AF65-F5344CB8AC3E}">
        <p14:creationId xmlns:p14="http://schemas.microsoft.com/office/powerpoint/2010/main" val="43103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9304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278193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348730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164366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217256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21109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126269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8B1B0C-2CCA-4481-88E8-977308F75982}" type="datetimeFigureOut">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A045510-9295-4B27-9134-13C13771A412}" type="slidenum">
              <a:rPr lang="en-IN" smtClean="0"/>
              <a:t>‹#›</a:t>
            </a:fld>
            <a:endParaRPr lang="en-IN" dirty="0"/>
          </a:p>
        </p:txBody>
      </p:sp>
    </p:spTree>
    <p:extLst>
      <p:ext uri="{BB962C8B-B14F-4D97-AF65-F5344CB8AC3E}">
        <p14:creationId xmlns:p14="http://schemas.microsoft.com/office/powerpoint/2010/main" val="286778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8B1B0C-2CCA-4481-88E8-977308F75982}" type="datetimeFigureOut">
              <a:rPr lang="en-IN" smtClean="0"/>
              <a:t>07-12-2024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045510-9295-4B27-9134-13C13771A412}" type="slidenum">
              <a:rPr lang="en-IN" smtClean="0"/>
              <a:t>‹#›</a:t>
            </a:fld>
            <a:endParaRPr lang="en-IN" dirty="0"/>
          </a:p>
        </p:txBody>
      </p:sp>
    </p:spTree>
    <p:extLst>
      <p:ext uri="{BB962C8B-B14F-4D97-AF65-F5344CB8AC3E}">
        <p14:creationId xmlns:p14="http://schemas.microsoft.com/office/powerpoint/2010/main" val="602761026"/>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opencvmlpython/crop-yield-dataset%202017?select=NewCropTrainFinal.csv"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hyperlink" Target="https://www.sciencedirect.com/topics/earth-and-planetary-sciences/crop-yield" TargetMode="External"/><Relationship Id="rId5" Type="http://schemas.openxmlformats.org/officeDocument/2006/relationships/hyperlink" Target="https://www.semanticscholar.org/paper/Medical-Handwritten-Prescription-Recognition-Using-Achkar-Ghayad/3fff5b7c44431728c6cd36b7a164697c02d83acc" TargetMode="External"/><Relationship Id="rId4" Type="http://schemas.openxmlformats.org/officeDocument/2006/relationships/hyperlink" Target="https://www.ncbi.nlm.nih.gov/pmc/articles/PMC950926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0" y="339869"/>
            <a:ext cx="12192000" cy="1453452"/>
          </a:xfrm>
          <a:prstGeom prst="rect">
            <a:avLst/>
          </a:prstGeom>
          <a:noFill/>
          <a:ln>
            <a:noFill/>
          </a:ln>
        </p:spPr>
        <p:txBody>
          <a:bodyPr spcFirstLastPara="1" wrap="square" lIns="121900" tIns="121900" rIns="121900" bIns="121900" anchor="t" anchorCtr="0">
            <a:noAutofit/>
          </a:bodyPr>
          <a:lstStyle/>
          <a:p>
            <a:pPr algn="ctr">
              <a:lnSpc>
                <a:spcPct val="150000"/>
              </a:lnSpc>
            </a:pPr>
            <a:r>
              <a:rPr lang="en-GB" sz="2135" b="1" dirty="0">
                <a:latin typeface="Times New Roman" panose="02020603050405020304"/>
                <a:ea typeface="Times New Roman" panose="02020603050405020304"/>
                <a:cs typeface="Times New Roman" panose="02020603050405020304"/>
                <a:sym typeface="Times New Roman" panose="02020603050405020304"/>
              </a:rPr>
              <a:t>Gokaraju Rangaraju Institute of Engineering and Technology</a:t>
            </a:r>
            <a:endParaRPr sz="2135" b="1" dirty="0">
              <a:latin typeface="Times New Roman" panose="02020603050405020304"/>
              <a:ea typeface="Times New Roman" panose="02020603050405020304"/>
              <a:cs typeface="Times New Roman" panose="02020603050405020304"/>
              <a:sym typeface="Times New Roman" panose="02020603050405020304"/>
            </a:endParaRPr>
          </a:p>
          <a:p>
            <a:pPr algn="ctr">
              <a:lnSpc>
                <a:spcPct val="150000"/>
              </a:lnSpc>
            </a:pPr>
            <a:r>
              <a:rPr lang="en-GB" sz="2400" b="1" dirty="0">
                <a:latin typeface="Times New Roman" panose="02020603050405020304"/>
                <a:ea typeface="Times New Roman" panose="02020603050405020304"/>
                <a:cs typeface="Times New Roman" panose="02020603050405020304"/>
                <a:sym typeface="Times New Roman" panose="02020603050405020304"/>
              </a:rPr>
              <a:t>(Autonomous)</a:t>
            </a:r>
            <a:br>
              <a:rPr lang="en-GB" sz="2400" b="1" dirty="0">
                <a:latin typeface="Times New Roman" panose="02020603050405020304"/>
                <a:ea typeface="Times New Roman" panose="02020603050405020304"/>
                <a:cs typeface="Times New Roman" panose="02020603050405020304"/>
                <a:sym typeface="Times New Roman" panose="02020603050405020304"/>
              </a:rPr>
            </a:br>
            <a:r>
              <a:rPr lang="en-GB" sz="2400" b="1" dirty="0">
                <a:latin typeface="Times New Roman" panose="02020603050405020304"/>
                <a:ea typeface="Times New Roman" panose="02020603050405020304"/>
                <a:cs typeface="Times New Roman" panose="02020603050405020304"/>
                <a:sym typeface="Times New Roman" panose="02020603050405020304"/>
              </a:rPr>
              <a:t>Department of Informatio</a:t>
            </a:r>
            <a:r>
              <a:rPr lang="en-IN" sz="2400" b="1" dirty="0">
                <a:latin typeface="Times New Roman" panose="02020603050405020304"/>
                <a:ea typeface="Times New Roman" panose="02020603050405020304"/>
                <a:cs typeface="Times New Roman" panose="02020603050405020304"/>
                <a:sym typeface="Times New Roman" panose="02020603050405020304"/>
              </a:rPr>
              <a:t>n </a:t>
            </a:r>
            <a:r>
              <a:rPr lang="en-GB" sz="2400" b="1" dirty="0">
                <a:latin typeface="Times New Roman" panose="02020603050405020304"/>
                <a:ea typeface="Times New Roman" panose="02020603050405020304"/>
                <a:cs typeface="Times New Roman" panose="02020603050405020304"/>
                <a:sym typeface="Times New Roman" panose="02020603050405020304"/>
              </a:rPr>
              <a:t>Technology</a:t>
            </a:r>
            <a:endParaRPr sz="24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55" name="Shape 55"/>
          <p:cNvPicPr preferRelativeResize="0"/>
          <p:nvPr/>
        </p:nvPicPr>
        <p:blipFill>
          <a:blip r:embed="rId3"/>
          <a:stretch>
            <a:fillRect/>
          </a:stretch>
        </p:blipFill>
        <p:spPr>
          <a:xfrm>
            <a:off x="475336" y="364242"/>
            <a:ext cx="1363299" cy="1189161"/>
          </a:xfrm>
          <a:prstGeom prst="rect">
            <a:avLst/>
          </a:prstGeom>
          <a:noFill/>
          <a:ln>
            <a:noFill/>
          </a:ln>
        </p:spPr>
      </p:pic>
      <p:sp>
        <p:nvSpPr>
          <p:cNvPr id="56" name="Shape 56"/>
          <p:cNvSpPr txBox="1"/>
          <p:nvPr/>
        </p:nvSpPr>
        <p:spPr>
          <a:xfrm>
            <a:off x="-475335" y="1817694"/>
            <a:ext cx="12191999" cy="1715956"/>
          </a:xfrm>
          <a:prstGeom prst="rect">
            <a:avLst/>
          </a:prstGeom>
          <a:noFill/>
          <a:ln>
            <a:noFill/>
          </a:ln>
        </p:spPr>
        <p:txBody>
          <a:bodyPr spcFirstLastPara="1" wrap="square" lIns="121900" tIns="121900" rIns="121900" bIns="121900" anchor="t" anchorCtr="0">
            <a:noAutofit/>
          </a:bodyPr>
          <a:lstStyle/>
          <a:p>
            <a:pPr algn="ctr">
              <a:lnSpc>
                <a:spcPct val="150000"/>
              </a:lnSpc>
            </a:pPr>
            <a:r>
              <a:rPr lang="en-IN" sz="2400" b="1" i="1" dirty="0">
                <a:latin typeface="Times New Roman" panose="02020603050405020304" pitchFamily="18" charset="0"/>
                <a:cs typeface="Times New Roman" panose="02020603050405020304" pitchFamily="18" charset="0"/>
              </a:rPr>
              <a:t>A Major Project on</a:t>
            </a:r>
          </a:p>
          <a:p>
            <a:pPr algn="ctr">
              <a:lnSpc>
                <a:spcPct val="150000"/>
              </a:lnSpc>
            </a:pPr>
            <a:r>
              <a:rPr lang="en-IN" sz="3200" b="1" dirty="0">
                <a:latin typeface="Times New Roman" panose="02020603050405020304" pitchFamily="18" charset="0"/>
                <a:cs typeface="Times New Roman" panose="02020603050405020304" pitchFamily="18" charset="0"/>
              </a:rPr>
              <a:t>AGRICULTURE YIELD PREDICTION SYSTEM USING MACHINE LEARNING ALGORITHMS</a:t>
            </a:r>
          </a:p>
        </p:txBody>
      </p:sp>
      <p:sp>
        <p:nvSpPr>
          <p:cNvPr id="57" name="Shape 57"/>
          <p:cNvSpPr txBox="1"/>
          <p:nvPr/>
        </p:nvSpPr>
        <p:spPr>
          <a:xfrm>
            <a:off x="475336" y="4465888"/>
            <a:ext cx="3320000" cy="1882400"/>
          </a:xfrm>
          <a:prstGeom prst="rect">
            <a:avLst/>
          </a:prstGeom>
          <a:noFill/>
          <a:ln>
            <a:noFill/>
          </a:ln>
        </p:spPr>
        <p:txBody>
          <a:bodyPr spcFirstLastPara="1" wrap="square" lIns="121900" tIns="121900" rIns="121900" bIns="121900" anchor="t" anchorCtr="0">
            <a:noAutofit/>
          </a:bodyPr>
          <a:lstStyle/>
          <a:p>
            <a:pPr>
              <a:lnSpc>
                <a:spcPct val="150000"/>
              </a:lnSpc>
            </a:pPr>
            <a:r>
              <a:rPr lang="en-GB" sz="2400" b="1" dirty="0">
                <a:latin typeface="Times New Roman" panose="02020603050405020304" pitchFamily="18" charset="0"/>
                <a:cs typeface="Times New Roman" panose="02020603050405020304" pitchFamily="18" charset="0"/>
              </a:rPr>
              <a:t>Guide</a:t>
            </a:r>
            <a:endParaRPr sz="2400" b="1" dirty="0">
              <a:latin typeface="Times New Roman" panose="02020603050405020304" pitchFamily="18" charset="0"/>
              <a:cs typeface="Times New Roman" panose="02020603050405020304" pitchFamily="18" charset="0"/>
            </a:endParaRPr>
          </a:p>
          <a:p>
            <a:pPr>
              <a:lnSpc>
                <a:spcPct val="150000"/>
              </a:lnSpc>
            </a:pPr>
            <a:r>
              <a:rPr sz="2400" dirty="0">
                <a:latin typeface="Times New Roman" panose="02020603050405020304" pitchFamily="18" charset="0"/>
                <a:cs typeface="Times New Roman" panose="02020603050405020304" pitchFamily="18" charset="0"/>
              </a:rPr>
              <a:t>J. ALEKHYA</a:t>
            </a:r>
          </a:p>
        </p:txBody>
      </p:sp>
      <p:sp>
        <p:nvSpPr>
          <p:cNvPr id="58" name="Shape 58"/>
          <p:cNvSpPr txBox="1"/>
          <p:nvPr/>
        </p:nvSpPr>
        <p:spPr>
          <a:xfrm>
            <a:off x="6644044" y="4235882"/>
            <a:ext cx="5072620" cy="2282249"/>
          </a:xfrm>
          <a:prstGeom prst="rect">
            <a:avLst/>
          </a:prstGeom>
          <a:noFill/>
          <a:ln>
            <a:noFill/>
          </a:ln>
        </p:spPr>
        <p:txBody>
          <a:bodyPr spcFirstLastPara="1" wrap="square" lIns="121900" tIns="121900" rIns="121900" bIns="121900" anchor="t" anchorCtr="0">
            <a:noAutofit/>
          </a:bodyPr>
          <a:lstStyle/>
          <a:p>
            <a:pPr>
              <a:lnSpc>
                <a:spcPct val="150000"/>
              </a:lnSpc>
            </a:pPr>
            <a:r>
              <a:rPr lang="en-GB" sz="2400" b="1" dirty="0">
                <a:latin typeface="Times New Roman" panose="02020603050405020304" pitchFamily="18" charset="0"/>
                <a:cs typeface="Times New Roman" panose="02020603050405020304" pitchFamily="18" charset="0"/>
              </a:rPr>
              <a:t>Team Members</a:t>
            </a:r>
            <a:endParaRPr lang="en-IN" sz="2400" b="1"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a:t>
            </a:r>
            <a:r>
              <a:rPr lang="en-US" altLang="en-IN" sz="2400" dirty="0">
                <a:latin typeface="Times New Roman" panose="02020603050405020304" pitchFamily="18" charset="0"/>
                <a:cs typeface="Times New Roman" panose="02020603050405020304" pitchFamily="18" charset="0"/>
              </a:rPr>
              <a:t>21241A12J7)  T.Archana</a:t>
            </a:r>
          </a:p>
          <a:p>
            <a:pPr>
              <a:lnSpc>
                <a:spcPct val="150000"/>
              </a:lnSpc>
            </a:pPr>
            <a:r>
              <a:rPr lang="en-GB" sz="2400" dirty="0">
                <a:latin typeface="Times New Roman" panose="02020603050405020304" pitchFamily="18" charset="0"/>
                <a:cs typeface="Times New Roman" panose="02020603050405020304" pitchFamily="18" charset="0"/>
              </a:rPr>
              <a:t>(21241A12D3</a:t>
            </a: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B.Shivani</a:t>
            </a:r>
            <a:endParaRPr lang="en-GB" sz="2400" dirty="0">
              <a:latin typeface="Times New Roman" panose="02020603050405020304" pitchFamily="18" charset="0"/>
              <a:cs typeface="Times New Roman" panose="02020603050405020304" pitchFamily="18" charset="0"/>
            </a:endParaRPr>
          </a:p>
          <a:p>
            <a:pPr>
              <a:lnSpc>
                <a:spcPct val="150000"/>
              </a:lnSpc>
            </a:pPr>
            <a:r>
              <a:rPr lang="en-GB" sz="2400" dirty="0">
                <a:latin typeface="Times New Roman" panose="02020603050405020304" pitchFamily="18" charset="0"/>
                <a:cs typeface="Times New Roman" panose="02020603050405020304" pitchFamily="18" charset="0"/>
              </a:rPr>
              <a:t>(21241A12</a:t>
            </a:r>
            <a:r>
              <a:rPr lang="en-US" altLang="en-GB" sz="2400" dirty="0">
                <a:latin typeface="Times New Roman" panose="02020603050405020304" pitchFamily="18" charset="0"/>
                <a:cs typeface="Times New Roman" panose="02020603050405020304" pitchFamily="18" charset="0"/>
              </a:rPr>
              <a:t>E4</a:t>
            </a:r>
            <a:r>
              <a:rPr lang="en-GB"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E.Reena</a:t>
            </a:r>
            <a:endParaRPr lang="en-IN" sz="2400" dirty="0">
              <a:latin typeface="Times New Roman" panose="02020603050405020304" pitchFamily="18" charset="0"/>
              <a:cs typeface="Times New Roman" panose="02020603050405020304" pitchFamily="18" charset="0"/>
            </a:endParaRPr>
          </a:p>
          <a:p>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GB" sz="4800" b="1" dirty="0">
                <a:latin typeface="Times New Roman" panose="02020603050405020304"/>
                <a:ea typeface="Times New Roman" panose="02020603050405020304"/>
                <a:cs typeface="Times New Roman" panose="02020603050405020304"/>
                <a:sym typeface="Times New Roman" panose="02020603050405020304"/>
              </a:rPr>
              <a:t>References</a:t>
            </a:r>
            <a:endParaRPr sz="4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Google Shape;99;p8"/>
          <p:cNvSpPr txBox="1">
            <a:spLocks noGrp="1"/>
          </p:cNvSpPr>
          <p:nvPr>
            <p:ph type="body" idx="1"/>
          </p:nvPr>
        </p:nvSpPr>
        <p:spPr>
          <a:xfrm>
            <a:off x="543194" y="1603888"/>
            <a:ext cx="8520600" cy="3416400"/>
          </a:xfrm>
          <a:prstGeom prst="rect">
            <a:avLst/>
          </a:prstGeom>
          <a:noFill/>
          <a:ln>
            <a:noFill/>
          </a:ln>
        </p:spPr>
        <p:txBody>
          <a:bodyPr spcFirstLastPara="1" wrap="square" lIns="91425" tIns="91425" rIns="91425" bIns="91425" anchor="t" anchorCtr="0">
            <a:noAutofit/>
          </a:bodyPr>
          <a:lstStyle/>
          <a:p>
            <a:pPr marL="571500" lvl="0">
              <a:lnSpc>
                <a:spcPct val="115000"/>
              </a:lnSpc>
              <a:buClr>
                <a:schemeClr val="dk1"/>
              </a:buClr>
              <a:buFont typeface="Arial" panose="020B0604020202020204"/>
              <a:buAutoNum type="arabicPeriod"/>
            </a:pPr>
            <a:r>
              <a:rPr lang="en-IN" sz="2130" u="sng" dirty="0">
                <a:latin typeface="Times New Roman" panose="02020603050405020304" pitchFamily="18" charset="0"/>
                <a:ea typeface="Tahoma" panose="020B0604030504040204" pitchFamily="34" charset="0"/>
                <a:cs typeface="Times New Roman" panose="02020603050405020304" pitchFamily="18" charset="0"/>
                <a:hlinkClick r:id="rId3"/>
              </a:rPr>
              <a:t>https://www.kaggle.com/opencvmlpython/crop-yield-dataset 2017?select=NewCropTrainFinal.csv </a:t>
            </a:r>
            <a:endParaRPr lang="en-IN" sz="2130" u="sng" dirty="0">
              <a:latin typeface="Times New Roman" panose="02020603050405020304" pitchFamily="18" charset="0"/>
              <a:ea typeface="Tahoma" panose="020B0604030504040204" pitchFamily="34" charset="0"/>
              <a:cs typeface="Times New Roman" panose="02020603050405020304" pitchFamily="18" charset="0"/>
            </a:endParaRPr>
          </a:p>
          <a:p>
            <a:pPr marL="571500" lvl="0">
              <a:lnSpc>
                <a:spcPct val="115000"/>
              </a:lnSpc>
              <a:buClr>
                <a:schemeClr val="dk1"/>
              </a:buClr>
              <a:buFont typeface="+mj-lt"/>
              <a:buAutoNum type="arabicPeriod"/>
            </a:pPr>
            <a:endParaRPr lang="en-IN" sz="2130" dirty="0">
              <a:solidFill>
                <a:srgbClr val="0000FF"/>
              </a:solidFill>
              <a:latin typeface="Times New Roman" panose="02020603050405020304" pitchFamily="18" charset="0"/>
              <a:cs typeface="Times New Roman" panose="02020603050405020304" pitchFamily="18" charset="0"/>
              <a:sym typeface="+mn-ea"/>
              <a:hlinkClick r:id="rId4"/>
            </a:endParaRPr>
          </a:p>
          <a:p>
            <a:pPr marL="571500" lvl="0">
              <a:lnSpc>
                <a:spcPct val="115000"/>
              </a:lnSpc>
              <a:buClr>
                <a:schemeClr val="dk1"/>
              </a:buClr>
              <a:buFont typeface="Arial" panose="020B0604020202020204"/>
              <a:buAutoNum type="arabicPeriod"/>
            </a:pPr>
            <a:r>
              <a:rPr lang="en-IN" sz="2130" dirty="0">
                <a:solidFill>
                  <a:srgbClr val="0000FF"/>
                </a:solidFill>
                <a:latin typeface="Times New Roman" panose="02020603050405020304" pitchFamily="18" charset="0"/>
                <a:cs typeface="Times New Roman" panose="02020603050405020304" pitchFamily="18" charset="0"/>
                <a:sym typeface="+mn-ea"/>
                <a:hlinkClick r:id="rId5"/>
              </a:rPr>
              <a:t>https://ieeexplore.ieee.org/abstract/document/9432236/</a:t>
            </a:r>
          </a:p>
          <a:p>
            <a:pPr marL="571500" lvl="0">
              <a:lnSpc>
                <a:spcPct val="115000"/>
              </a:lnSpc>
              <a:buClr>
                <a:schemeClr val="dk1"/>
              </a:buClr>
              <a:buFont typeface="+mj-lt"/>
              <a:buAutoNum type="arabicPeriod"/>
            </a:pPr>
            <a:endParaRPr lang="en-IN" sz="2130" dirty="0">
              <a:solidFill>
                <a:srgbClr val="0000FF"/>
              </a:solidFill>
              <a:latin typeface="Times New Roman" panose="02020603050405020304" pitchFamily="18" charset="0"/>
              <a:cs typeface="Times New Roman" panose="02020603050405020304" pitchFamily="18" charset="0"/>
              <a:sym typeface="+mn-ea"/>
              <a:hlinkClick r:id="rId5"/>
            </a:endParaRPr>
          </a:p>
          <a:p>
            <a:pPr marL="571500">
              <a:lnSpc>
                <a:spcPct val="115000"/>
              </a:lnSpc>
              <a:buClr>
                <a:schemeClr val="dk1"/>
              </a:buClr>
              <a:buFont typeface="Arial" panose="020B0604020202020204"/>
              <a:buAutoNum type="arabicPeriod"/>
            </a:pPr>
            <a:r>
              <a:rPr lang="en-US" sz="2000" dirty="0">
                <a:solidFill>
                  <a:srgbClr val="0000FF"/>
                </a:solidFill>
                <a:latin typeface="Times New Roman" panose="02020603050405020304" pitchFamily="18" charset="0"/>
                <a:cs typeface="Times New Roman" panose="02020603050405020304" pitchFamily="18" charset="0"/>
                <a:sym typeface="+mn-ea"/>
                <a:hlinkClick r:id="rId6"/>
              </a:rPr>
              <a:t>https://www.sciencedirect.com/topics/earth-and-planetary-sciences/crop-yield</a:t>
            </a:r>
            <a:endParaRPr lang="en-US" sz="2000" dirty="0">
              <a:solidFill>
                <a:srgbClr val="000000"/>
              </a:solidFill>
            </a:endParaRPr>
          </a:p>
          <a:p>
            <a:pPr marL="114300" lvl="0" indent="0" algn="l" rtl="0">
              <a:lnSpc>
                <a:spcPct val="115000"/>
              </a:lnSpc>
              <a:spcBef>
                <a:spcPts val="0"/>
              </a:spcBef>
              <a:spcAft>
                <a:spcPts val="0"/>
              </a:spcAft>
              <a:buClr>
                <a:schemeClr val="dk1"/>
              </a:buClr>
              <a:buSzPts val="1800"/>
              <a:buNone/>
            </a:pPr>
            <a:br>
              <a:rPr lang="en-IN" sz="2000" dirty="0">
                <a:solidFill>
                  <a:srgbClr val="0000FF"/>
                </a:solidFill>
                <a:latin typeface="Times New Roman" panose="02020603050405020304"/>
                <a:ea typeface="Times New Roman" panose="02020603050405020304"/>
                <a:cs typeface="Times New Roman" panose="02020603050405020304"/>
                <a:sym typeface="Times New Roman" panose="02020603050405020304"/>
              </a:rPr>
            </a:br>
            <a:endParaRPr lang="en-IN" sz="2000"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012" y="2375081"/>
            <a:ext cx="8596668" cy="1963270"/>
          </a:xfrm>
        </p:spPr>
        <p:txBody>
          <a:bodyPr>
            <a:normAutofit/>
          </a:bodyPr>
          <a:lstStyle/>
          <a:p>
            <a:r>
              <a:rPr lang="en-US" sz="6600" b="1" dirty="0">
                <a:latin typeface="Times New Roman" panose="02020603050405020304" pitchFamily="18" charset="0"/>
                <a:cs typeface="Times New Roman" panose="02020603050405020304" pitchFamily="18" charset="0"/>
              </a:rPr>
              <a:t>Literature Survey</a:t>
            </a: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C50CE9B-9342-49B5-9799-C07B810963B3}"/>
              </a:ext>
            </a:extLst>
          </p:cNvPr>
          <p:cNvGraphicFramePr>
            <a:graphicFrameLocks noGrp="1"/>
          </p:cNvGraphicFramePr>
          <p:nvPr>
            <p:extLst>
              <p:ext uri="{D42A27DB-BD31-4B8C-83A1-F6EECF244321}">
                <p14:modId xmlns:p14="http://schemas.microsoft.com/office/powerpoint/2010/main" val="3655218884"/>
              </p:ext>
            </p:extLst>
          </p:nvPr>
        </p:nvGraphicFramePr>
        <p:xfrm>
          <a:off x="2032000" y="719666"/>
          <a:ext cx="8128002" cy="37084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688337494"/>
                    </a:ext>
                  </a:extLst>
                </a:gridCol>
                <a:gridCol w="1354667">
                  <a:extLst>
                    <a:ext uri="{9D8B030D-6E8A-4147-A177-3AD203B41FA5}">
                      <a16:colId xmlns:a16="http://schemas.microsoft.com/office/drawing/2014/main" val="709054189"/>
                    </a:ext>
                  </a:extLst>
                </a:gridCol>
                <a:gridCol w="1354667">
                  <a:extLst>
                    <a:ext uri="{9D8B030D-6E8A-4147-A177-3AD203B41FA5}">
                      <a16:colId xmlns:a16="http://schemas.microsoft.com/office/drawing/2014/main" val="196320637"/>
                    </a:ext>
                  </a:extLst>
                </a:gridCol>
                <a:gridCol w="1354667">
                  <a:extLst>
                    <a:ext uri="{9D8B030D-6E8A-4147-A177-3AD203B41FA5}">
                      <a16:colId xmlns:a16="http://schemas.microsoft.com/office/drawing/2014/main" val="1809318087"/>
                    </a:ext>
                  </a:extLst>
                </a:gridCol>
                <a:gridCol w="1354667">
                  <a:extLst>
                    <a:ext uri="{9D8B030D-6E8A-4147-A177-3AD203B41FA5}">
                      <a16:colId xmlns:a16="http://schemas.microsoft.com/office/drawing/2014/main" val="502925267"/>
                    </a:ext>
                  </a:extLst>
                </a:gridCol>
                <a:gridCol w="1354667">
                  <a:extLst>
                    <a:ext uri="{9D8B030D-6E8A-4147-A177-3AD203B41FA5}">
                      <a16:colId xmlns:a16="http://schemas.microsoft.com/office/drawing/2014/main" val="1682287706"/>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85904787"/>
                  </a:ext>
                </a:extLst>
              </a:tr>
            </a:tbl>
          </a:graphicData>
        </a:graphic>
      </p:graphicFrame>
      <p:graphicFrame>
        <p:nvGraphicFramePr>
          <p:cNvPr id="5" name="Table 4">
            <a:extLst>
              <a:ext uri="{FF2B5EF4-FFF2-40B4-BE49-F238E27FC236}">
                <a16:creationId xmlns:a16="http://schemas.microsoft.com/office/drawing/2014/main" id="{FB2616B7-F1DB-435C-B4C8-B6667D9CD133}"/>
              </a:ext>
            </a:extLst>
          </p:cNvPr>
          <p:cNvGraphicFramePr>
            <a:graphicFrameLocks noGrp="1"/>
          </p:cNvGraphicFramePr>
          <p:nvPr>
            <p:extLst>
              <p:ext uri="{D42A27DB-BD31-4B8C-83A1-F6EECF244321}">
                <p14:modId xmlns:p14="http://schemas.microsoft.com/office/powerpoint/2010/main" val="644580153"/>
              </p:ext>
            </p:extLst>
          </p:nvPr>
        </p:nvGraphicFramePr>
        <p:xfrm>
          <a:off x="2032000" y="719666"/>
          <a:ext cx="8128002" cy="370840"/>
        </p:xfrm>
        <a:graphic>
          <a:graphicData uri="http://schemas.openxmlformats.org/drawingml/2006/table">
            <a:tbl>
              <a:tblPr firstRow="1" bandRow="1">
                <a:tableStyleId>{00A15C55-8517-42AA-B614-E9B94910E393}</a:tableStyleId>
              </a:tblPr>
              <a:tblGrid>
                <a:gridCol w="1354667">
                  <a:extLst>
                    <a:ext uri="{9D8B030D-6E8A-4147-A177-3AD203B41FA5}">
                      <a16:colId xmlns:a16="http://schemas.microsoft.com/office/drawing/2014/main" val="1919002202"/>
                    </a:ext>
                  </a:extLst>
                </a:gridCol>
                <a:gridCol w="1354667">
                  <a:extLst>
                    <a:ext uri="{9D8B030D-6E8A-4147-A177-3AD203B41FA5}">
                      <a16:colId xmlns:a16="http://schemas.microsoft.com/office/drawing/2014/main" val="3646828153"/>
                    </a:ext>
                  </a:extLst>
                </a:gridCol>
                <a:gridCol w="1354667">
                  <a:extLst>
                    <a:ext uri="{9D8B030D-6E8A-4147-A177-3AD203B41FA5}">
                      <a16:colId xmlns:a16="http://schemas.microsoft.com/office/drawing/2014/main" val="1192631139"/>
                    </a:ext>
                  </a:extLst>
                </a:gridCol>
                <a:gridCol w="1354667">
                  <a:extLst>
                    <a:ext uri="{9D8B030D-6E8A-4147-A177-3AD203B41FA5}">
                      <a16:colId xmlns:a16="http://schemas.microsoft.com/office/drawing/2014/main" val="3634413706"/>
                    </a:ext>
                  </a:extLst>
                </a:gridCol>
                <a:gridCol w="1354667">
                  <a:extLst>
                    <a:ext uri="{9D8B030D-6E8A-4147-A177-3AD203B41FA5}">
                      <a16:colId xmlns:a16="http://schemas.microsoft.com/office/drawing/2014/main" val="774479361"/>
                    </a:ext>
                  </a:extLst>
                </a:gridCol>
                <a:gridCol w="1354667">
                  <a:extLst>
                    <a:ext uri="{9D8B030D-6E8A-4147-A177-3AD203B41FA5}">
                      <a16:colId xmlns:a16="http://schemas.microsoft.com/office/drawing/2014/main" val="412658957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02948638"/>
                  </a:ext>
                </a:extLst>
              </a:tr>
            </a:tbl>
          </a:graphicData>
        </a:graphic>
      </p:graphicFrame>
      <p:graphicFrame>
        <p:nvGraphicFramePr>
          <p:cNvPr id="7" name="Table 6">
            <a:extLst>
              <a:ext uri="{FF2B5EF4-FFF2-40B4-BE49-F238E27FC236}">
                <a16:creationId xmlns:a16="http://schemas.microsoft.com/office/drawing/2014/main" id="{B683EEA9-67DB-4B28-A652-4B19304EC7B0}"/>
              </a:ext>
            </a:extLst>
          </p:cNvPr>
          <p:cNvGraphicFramePr>
            <a:graphicFrameLocks noGrp="1"/>
          </p:cNvGraphicFramePr>
          <p:nvPr>
            <p:extLst>
              <p:ext uri="{D42A27DB-BD31-4B8C-83A1-F6EECF244321}">
                <p14:modId xmlns:p14="http://schemas.microsoft.com/office/powerpoint/2010/main" val="1858569338"/>
              </p:ext>
            </p:extLst>
          </p:nvPr>
        </p:nvGraphicFramePr>
        <p:xfrm>
          <a:off x="-2" y="0"/>
          <a:ext cx="12192000" cy="6858000"/>
        </p:xfrm>
        <a:graphic>
          <a:graphicData uri="http://schemas.openxmlformats.org/drawingml/2006/table">
            <a:tbl>
              <a:tblPr firstRow="1" bandRow="1">
                <a:tableStyleId>{9DCAF9ED-07DC-4A11-8D7F-57B35C25682E}</a:tableStyleId>
              </a:tblPr>
              <a:tblGrid>
                <a:gridCol w="2032000">
                  <a:extLst>
                    <a:ext uri="{9D8B030D-6E8A-4147-A177-3AD203B41FA5}">
                      <a16:colId xmlns:a16="http://schemas.microsoft.com/office/drawing/2014/main" val="191692713"/>
                    </a:ext>
                  </a:extLst>
                </a:gridCol>
                <a:gridCol w="2032000">
                  <a:extLst>
                    <a:ext uri="{9D8B030D-6E8A-4147-A177-3AD203B41FA5}">
                      <a16:colId xmlns:a16="http://schemas.microsoft.com/office/drawing/2014/main" val="425753525"/>
                    </a:ext>
                  </a:extLst>
                </a:gridCol>
                <a:gridCol w="2032000">
                  <a:extLst>
                    <a:ext uri="{9D8B030D-6E8A-4147-A177-3AD203B41FA5}">
                      <a16:colId xmlns:a16="http://schemas.microsoft.com/office/drawing/2014/main" val="3511930350"/>
                    </a:ext>
                  </a:extLst>
                </a:gridCol>
                <a:gridCol w="2032000">
                  <a:extLst>
                    <a:ext uri="{9D8B030D-6E8A-4147-A177-3AD203B41FA5}">
                      <a16:colId xmlns:a16="http://schemas.microsoft.com/office/drawing/2014/main" val="1504866900"/>
                    </a:ext>
                  </a:extLst>
                </a:gridCol>
                <a:gridCol w="2032000">
                  <a:extLst>
                    <a:ext uri="{9D8B030D-6E8A-4147-A177-3AD203B41FA5}">
                      <a16:colId xmlns:a16="http://schemas.microsoft.com/office/drawing/2014/main" val="931792580"/>
                    </a:ext>
                  </a:extLst>
                </a:gridCol>
                <a:gridCol w="2032000">
                  <a:extLst>
                    <a:ext uri="{9D8B030D-6E8A-4147-A177-3AD203B41FA5}">
                      <a16:colId xmlns:a16="http://schemas.microsoft.com/office/drawing/2014/main" val="315970127"/>
                    </a:ext>
                  </a:extLst>
                </a:gridCol>
              </a:tblGrid>
              <a:tr h="2286000">
                <a:tc>
                  <a:txBody>
                    <a:bodyPr/>
                    <a:lstStyle/>
                    <a:p>
                      <a:pPr algn="ctr"/>
                      <a:r>
                        <a:rPr lang="en-US" u="sng" dirty="0">
                          <a:latin typeface="Times New Roman" panose="02020603050405020304" pitchFamily="18" charset="0"/>
                          <a:cs typeface="Times New Roman" panose="02020603050405020304" pitchFamily="18" charset="0"/>
                        </a:rPr>
                        <a:t>Title</a:t>
                      </a:r>
                    </a:p>
                  </a:txBody>
                  <a:tcPr anchor="ctr"/>
                </a:tc>
                <a:tc>
                  <a:txBody>
                    <a:bodyPr/>
                    <a:lstStyle/>
                    <a:p>
                      <a:pPr algn="ctr"/>
                      <a:r>
                        <a:rPr lang="en-US" u="sng" dirty="0">
                          <a:latin typeface="Times New Roman" panose="02020603050405020304" pitchFamily="18" charset="0"/>
                          <a:cs typeface="Times New Roman" panose="02020603050405020304" pitchFamily="18" charset="0"/>
                        </a:rPr>
                        <a:t>Author &amp; </a:t>
                      </a:r>
                    </a:p>
                    <a:p>
                      <a:pPr algn="ctr"/>
                      <a:r>
                        <a:rPr lang="en-US" u="sng" dirty="0">
                          <a:latin typeface="Times New Roman" panose="02020603050405020304" pitchFamily="18" charset="0"/>
                          <a:cs typeface="Times New Roman" panose="02020603050405020304" pitchFamily="18" charset="0"/>
                        </a:rPr>
                        <a:t>Year of Publication</a:t>
                      </a:r>
                    </a:p>
                  </a:txBody>
                  <a:tcPr anchor="ctr"/>
                </a:tc>
                <a:tc>
                  <a:txBody>
                    <a:bodyPr/>
                    <a:lstStyle/>
                    <a:p>
                      <a:pPr algn="ctr"/>
                      <a:r>
                        <a:rPr lang="en-US" u="sng" dirty="0">
                          <a:latin typeface="Times New Roman" panose="02020603050405020304" pitchFamily="18" charset="0"/>
                          <a:cs typeface="Times New Roman" panose="02020603050405020304" pitchFamily="18" charset="0"/>
                        </a:rPr>
                        <a:t>Objectives</a:t>
                      </a:r>
                    </a:p>
                  </a:txBody>
                  <a:tcPr anchor="ctr"/>
                </a:tc>
                <a:tc>
                  <a:txBody>
                    <a:bodyPr/>
                    <a:lstStyle/>
                    <a:p>
                      <a:pPr algn="ctr"/>
                      <a:r>
                        <a:rPr lang="en-US" u="sng" dirty="0">
                          <a:latin typeface="Times New Roman" panose="02020603050405020304" pitchFamily="18" charset="0"/>
                          <a:cs typeface="Times New Roman" panose="02020603050405020304" pitchFamily="18" charset="0"/>
                        </a:rPr>
                        <a:t>Gaps Identified</a:t>
                      </a:r>
                    </a:p>
                  </a:txBody>
                  <a:tcPr anchor="ctr"/>
                </a:tc>
                <a:tc>
                  <a:txBody>
                    <a:bodyPr/>
                    <a:lstStyle/>
                    <a:p>
                      <a:pPr algn="ctr"/>
                      <a:r>
                        <a:rPr lang="en-US" u="sng" dirty="0">
                          <a:latin typeface="Times New Roman" panose="02020603050405020304" pitchFamily="18" charset="0"/>
                          <a:cs typeface="Times New Roman" panose="02020603050405020304" pitchFamily="18" charset="0"/>
                        </a:rPr>
                        <a:t>Methodology</a:t>
                      </a:r>
                    </a:p>
                  </a:txBody>
                  <a:tcPr anchor="ctr"/>
                </a:tc>
                <a:tc>
                  <a:txBody>
                    <a:bodyPr/>
                    <a:lstStyle/>
                    <a:p>
                      <a:pPr algn="ctr"/>
                      <a:r>
                        <a:rPr lang="en-US" u="sng" dirty="0">
                          <a:latin typeface="Times New Roman" panose="02020603050405020304" pitchFamily="18" charset="0"/>
                          <a:cs typeface="Times New Roman" panose="02020603050405020304" pitchFamily="18" charset="0"/>
                        </a:rPr>
                        <a:t>Result</a:t>
                      </a:r>
                    </a:p>
                  </a:txBody>
                  <a:tcPr anchor="ctr"/>
                </a:tc>
                <a:extLst>
                  <a:ext uri="{0D108BD9-81ED-4DB2-BD59-A6C34878D82A}">
                    <a16:rowId xmlns:a16="http://schemas.microsoft.com/office/drawing/2014/main" val="501903804"/>
                  </a:ext>
                </a:extLst>
              </a:tr>
              <a:tr h="2286000">
                <a:tc>
                  <a:txBody>
                    <a:bodyPr/>
                    <a:lstStyle/>
                    <a:p>
                      <a:r>
                        <a:rPr lang="en-US" dirty="0">
                          <a:latin typeface="Times New Roman" panose="02020603050405020304" pitchFamily="18" charset="0"/>
                          <a:cs typeface="Times New Roman" panose="02020603050405020304" pitchFamily="18" charset="0"/>
                        </a:rPr>
                        <a:t>Machine Learning: Applications in Indian Agriculture</a:t>
                      </a:r>
                    </a:p>
                  </a:txBody>
                  <a:tcPr/>
                </a:tc>
                <a:tc>
                  <a:txBody>
                    <a:bodyPr/>
                    <a:lstStyle/>
                    <a:p>
                      <a:r>
                        <a:rPr lang="en-US" dirty="0" err="1">
                          <a:latin typeface="Times New Roman" panose="02020603050405020304" pitchFamily="18" charset="0"/>
                          <a:cs typeface="Times New Roman" panose="02020603050405020304" pitchFamily="18" charset="0"/>
                        </a:rPr>
                        <a:t>Karandeep</a:t>
                      </a:r>
                      <a:r>
                        <a:rPr lang="en-US" dirty="0">
                          <a:latin typeface="Times New Roman" panose="02020603050405020304" pitchFamily="18" charset="0"/>
                          <a:cs typeface="Times New Roman" panose="02020603050405020304" pitchFamily="18" charset="0"/>
                        </a:rPr>
                        <a:t> Kaur, 2016</a:t>
                      </a:r>
                    </a:p>
                  </a:txBody>
                  <a:tcPr/>
                </a:tc>
                <a:tc>
                  <a:txBody>
                    <a:bodyPr/>
                    <a:lstStyle/>
                    <a:p>
                      <a:r>
                        <a:rPr lang="en-US" dirty="0">
                          <a:latin typeface="Times New Roman" panose="02020603050405020304" pitchFamily="18" charset="0"/>
                          <a:cs typeface="Times New Roman" panose="02020603050405020304" pitchFamily="18" charset="0"/>
                        </a:rPr>
                        <a:t>Explore machine learning applications to improve agricultural practices.</a:t>
                      </a:r>
                    </a:p>
                  </a:txBody>
                  <a:tcPr/>
                </a:tc>
                <a:tc>
                  <a:txBody>
                    <a:bodyPr/>
                    <a:lstStyle/>
                    <a:p>
                      <a:r>
                        <a:rPr lang="en-US" dirty="0">
                          <a:latin typeface="Times New Roman" panose="02020603050405020304" pitchFamily="18" charset="0"/>
                          <a:cs typeface="Times New Roman" panose="02020603050405020304" pitchFamily="18" charset="0"/>
                        </a:rPr>
                        <a:t>Limited adoption of modern technologies by farmers</a:t>
                      </a:r>
                    </a:p>
                  </a:txBody>
                  <a:tcPr/>
                </a:tc>
                <a:tc>
                  <a:txBody>
                    <a:bodyPr/>
                    <a:lstStyle/>
                    <a:p>
                      <a:r>
                        <a:rPr lang="en-US" dirty="0">
                          <a:latin typeface="Times New Roman" panose="02020603050405020304" pitchFamily="18" charset="0"/>
                          <a:cs typeface="Times New Roman" panose="02020603050405020304" pitchFamily="18" charset="0"/>
                        </a:rPr>
                        <a:t>Sensor-based systems and ML algorithms for precision farming.</a:t>
                      </a:r>
                    </a:p>
                  </a:txBody>
                  <a:tcPr/>
                </a:tc>
                <a:tc>
                  <a:txBody>
                    <a:bodyPr/>
                    <a:lstStyle/>
                    <a:p>
                      <a:r>
                        <a:rPr lang="en-US" dirty="0">
                          <a:latin typeface="Times New Roman" panose="02020603050405020304" pitchFamily="18" charset="0"/>
                          <a:cs typeface="Times New Roman" panose="02020603050405020304" pitchFamily="18" charset="0"/>
                        </a:rPr>
                        <a:t>Potential of ML in addressing challenges and promoting precision farming.</a:t>
                      </a:r>
                    </a:p>
                  </a:txBody>
                  <a:tcPr/>
                </a:tc>
                <a:extLst>
                  <a:ext uri="{0D108BD9-81ED-4DB2-BD59-A6C34878D82A}">
                    <a16:rowId xmlns:a16="http://schemas.microsoft.com/office/drawing/2014/main" val="3680957517"/>
                  </a:ext>
                </a:extLst>
              </a:tr>
              <a:tr h="2286000">
                <a:tc>
                  <a:txBody>
                    <a:bodyPr/>
                    <a:lstStyle/>
                    <a:p>
                      <a:r>
                        <a:rPr lang="en-US" dirty="0">
                          <a:latin typeface="Times New Roman" panose="02020603050405020304" pitchFamily="18" charset="0"/>
                          <a:cs typeface="Times New Roman" panose="02020603050405020304" pitchFamily="18" charset="0"/>
                        </a:rPr>
                        <a:t>Impacts of population growth, economic development, and technical change on global food production and consumption</a:t>
                      </a:r>
                    </a:p>
                  </a:txBody>
                  <a:tcPr/>
                </a:tc>
                <a:tc>
                  <a:txBody>
                    <a:bodyPr/>
                    <a:lstStyle/>
                    <a:p>
                      <a:r>
                        <a:rPr lang="nl-NL" dirty="0">
                          <a:latin typeface="Times New Roman" panose="02020603050405020304" pitchFamily="18" charset="0"/>
                          <a:cs typeface="Times New Roman" panose="02020603050405020304" pitchFamily="18" charset="0"/>
                        </a:rPr>
                        <a:t>Uwe A. Schneider et al., 2011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Assess food production under scenarios of population growth and technical changes.</a:t>
                      </a:r>
                    </a:p>
                  </a:txBody>
                  <a:tcPr anchor="ctr"/>
                </a:tc>
                <a:tc>
                  <a:txBody>
                    <a:bodyPr/>
                    <a:lstStyle/>
                    <a:p>
                      <a:r>
                        <a:rPr lang="en-US" dirty="0">
                          <a:latin typeface="Times New Roman" panose="02020603050405020304" pitchFamily="18" charset="0"/>
                          <a:cs typeface="Times New Roman" panose="02020603050405020304" pitchFamily="18" charset="0"/>
                        </a:rPr>
                        <a:t>Rising food demand with limited resources.</a:t>
                      </a:r>
                    </a:p>
                  </a:txBody>
                  <a:tcPr/>
                </a:tc>
                <a:tc>
                  <a:txBody>
                    <a:bodyPr/>
                    <a:lstStyle/>
                    <a:p>
                      <a:r>
                        <a:rPr lang="en-US" dirty="0">
                          <a:latin typeface="Times New Roman" panose="02020603050405020304" pitchFamily="18" charset="0"/>
                          <a:cs typeface="Times New Roman" panose="02020603050405020304" pitchFamily="18" charset="0"/>
                        </a:rPr>
                        <a:t>Modeled scenarios using population, land, and water data.</a:t>
                      </a:r>
                    </a:p>
                  </a:txBody>
                  <a:tcPr/>
                </a:tc>
                <a:tc>
                  <a:txBody>
                    <a:bodyPr/>
                    <a:lstStyle/>
                    <a:p>
                      <a:r>
                        <a:rPr lang="en-US" dirty="0">
                          <a:latin typeface="Times New Roman" panose="02020603050405020304" pitchFamily="18" charset="0"/>
                          <a:cs typeface="Times New Roman" panose="02020603050405020304" pitchFamily="18" charset="0"/>
                        </a:rPr>
                        <a:t>Population growth increases food production; resource limitations raise costs.</a:t>
                      </a:r>
                    </a:p>
                  </a:txBody>
                  <a:tcPr/>
                </a:tc>
                <a:extLst>
                  <a:ext uri="{0D108BD9-81ED-4DB2-BD59-A6C34878D82A}">
                    <a16:rowId xmlns:a16="http://schemas.microsoft.com/office/drawing/2014/main" val="1694589907"/>
                  </a:ext>
                </a:extLst>
              </a:tr>
            </a:tbl>
          </a:graphicData>
        </a:graphic>
      </p:graphicFrame>
    </p:spTree>
    <p:extLst>
      <p:ext uri="{BB962C8B-B14F-4D97-AF65-F5344CB8AC3E}">
        <p14:creationId xmlns:p14="http://schemas.microsoft.com/office/powerpoint/2010/main" val="380208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C50CE9B-9342-49B5-9799-C07B810963B3}"/>
              </a:ext>
            </a:extLst>
          </p:cNvPr>
          <p:cNvGraphicFramePr>
            <a:graphicFrameLocks noGrp="1"/>
          </p:cNvGraphicFramePr>
          <p:nvPr/>
        </p:nvGraphicFramePr>
        <p:xfrm>
          <a:off x="2032000" y="719666"/>
          <a:ext cx="8128002" cy="37084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688337494"/>
                    </a:ext>
                  </a:extLst>
                </a:gridCol>
                <a:gridCol w="1354667">
                  <a:extLst>
                    <a:ext uri="{9D8B030D-6E8A-4147-A177-3AD203B41FA5}">
                      <a16:colId xmlns:a16="http://schemas.microsoft.com/office/drawing/2014/main" val="709054189"/>
                    </a:ext>
                  </a:extLst>
                </a:gridCol>
                <a:gridCol w="1354667">
                  <a:extLst>
                    <a:ext uri="{9D8B030D-6E8A-4147-A177-3AD203B41FA5}">
                      <a16:colId xmlns:a16="http://schemas.microsoft.com/office/drawing/2014/main" val="196320637"/>
                    </a:ext>
                  </a:extLst>
                </a:gridCol>
                <a:gridCol w="1354667">
                  <a:extLst>
                    <a:ext uri="{9D8B030D-6E8A-4147-A177-3AD203B41FA5}">
                      <a16:colId xmlns:a16="http://schemas.microsoft.com/office/drawing/2014/main" val="1809318087"/>
                    </a:ext>
                  </a:extLst>
                </a:gridCol>
                <a:gridCol w="1354667">
                  <a:extLst>
                    <a:ext uri="{9D8B030D-6E8A-4147-A177-3AD203B41FA5}">
                      <a16:colId xmlns:a16="http://schemas.microsoft.com/office/drawing/2014/main" val="502925267"/>
                    </a:ext>
                  </a:extLst>
                </a:gridCol>
                <a:gridCol w="1354667">
                  <a:extLst>
                    <a:ext uri="{9D8B030D-6E8A-4147-A177-3AD203B41FA5}">
                      <a16:colId xmlns:a16="http://schemas.microsoft.com/office/drawing/2014/main" val="1682287706"/>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85904787"/>
                  </a:ext>
                </a:extLst>
              </a:tr>
            </a:tbl>
          </a:graphicData>
        </a:graphic>
      </p:graphicFrame>
      <p:graphicFrame>
        <p:nvGraphicFramePr>
          <p:cNvPr id="5" name="Table 4">
            <a:extLst>
              <a:ext uri="{FF2B5EF4-FFF2-40B4-BE49-F238E27FC236}">
                <a16:creationId xmlns:a16="http://schemas.microsoft.com/office/drawing/2014/main" id="{FB2616B7-F1DB-435C-B4C8-B6667D9CD133}"/>
              </a:ext>
            </a:extLst>
          </p:cNvPr>
          <p:cNvGraphicFramePr>
            <a:graphicFrameLocks noGrp="1"/>
          </p:cNvGraphicFramePr>
          <p:nvPr/>
        </p:nvGraphicFramePr>
        <p:xfrm>
          <a:off x="2032000" y="719666"/>
          <a:ext cx="8128002" cy="370840"/>
        </p:xfrm>
        <a:graphic>
          <a:graphicData uri="http://schemas.openxmlformats.org/drawingml/2006/table">
            <a:tbl>
              <a:tblPr firstRow="1" bandRow="1">
                <a:tableStyleId>{00A15C55-8517-42AA-B614-E9B94910E393}</a:tableStyleId>
              </a:tblPr>
              <a:tblGrid>
                <a:gridCol w="1354667">
                  <a:extLst>
                    <a:ext uri="{9D8B030D-6E8A-4147-A177-3AD203B41FA5}">
                      <a16:colId xmlns:a16="http://schemas.microsoft.com/office/drawing/2014/main" val="1919002202"/>
                    </a:ext>
                  </a:extLst>
                </a:gridCol>
                <a:gridCol w="1354667">
                  <a:extLst>
                    <a:ext uri="{9D8B030D-6E8A-4147-A177-3AD203B41FA5}">
                      <a16:colId xmlns:a16="http://schemas.microsoft.com/office/drawing/2014/main" val="3646828153"/>
                    </a:ext>
                  </a:extLst>
                </a:gridCol>
                <a:gridCol w="1354667">
                  <a:extLst>
                    <a:ext uri="{9D8B030D-6E8A-4147-A177-3AD203B41FA5}">
                      <a16:colId xmlns:a16="http://schemas.microsoft.com/office/drawing/2014/main" val="1192631139"/>
                    </a:ext>
                  </a:extLst>
                </a:gridCol>
                <a:gridCol w="1354667">
                  <a:extLst>
                    <a:ext uri="{9D8B030D-6E8A-4147-A177-3AD203B41FA5}">
                      <a16:colId xmlns:a16="http://schemas.microsoft.com/office/drawing/2014/main" val="3634413706"/>
                    </a:ext>
                  </a:extLst>
                </a:gridCol>
                <a:gridCol w="1354667">
                  <a:extLst>
                    <a:ext uri="{9D8B030D-6E8A-4147-A177-3AD203B41FA5}">
                      <a16:colId xmlns:a16="http://schemas.microsoft.com/office/drawing/2014/main" val="774479361"/>
                    </a:ext>
                  </a:extLst>
                </a:gridCol>
                <a:gridCol w="1354667">
                  <a:extLst>
                    <a:ext uri="{9D8B030D-6E8A-4147-A177-3AD203B41FA5}">
                      <a16:colId xmlns:a16="http://schemas.microsoft.com/office/drawing/2014/main" val="412658957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02948638"/>
                  </a:ext>
                </a:extLst>
              </a:tr>
            </a:tbl>
          </a:graphicData>
        </a:graphic>
      </p:graphicFrame>
      <p:graphicFrame>
        <p:nvGraphicFramePr>
          <p:cNvPr id="7" name="Table 6">
            <a:extLst>
              <a:ext uri="{FF2B5EF4-FFF2-40B4-BE49-F238E27FC236}">
                <a16:creationId xmlns:a16="http://schemas.microsoft.com/office/drawing/2014/main" id="{B683EEA9-67DB-4B28-A652-4B19304EC7B0}"/>
              </a:ext>
            </a:extLst>
          </p:cNvPr>
          <p:cNvGraphicFramePr>
            <a:graphicFrameLocks noGrp="1"/>
          </p:cNvGraphicFramePr>
          <p:nvPr>
            <p:extLst>
              <p:ext uri="{D42A27DB-BD31-4B8C-83A1-F6EECF244321}">
                <p14:modId xmlns:p14="http://schemas.microsoft.com/office/powerpoint/2010/main" val="3985596950"/>
              </p:ext>
            </p:extLst>
          </p:nvPr>
        </p:nvGraphicFramePr>
        <p:xfrm>
          <a:off x="-2" y="0"/>
          <a:ext cx="12192000" cy="6858000"/>
        </p:xfrm>
        <a:graphic>
          <a:graphicData uri="http://schemas.openxmlformats.org/drawingml/2006/table">
            <a:tbl>
              <a:tblPr firstRow="1" bandRow="1">
                <a:tableStyleId>{9DCAF9ED-07DC-4A11-8D7F-57B35C25682E}</a:tableStyleId>
              </a:tblPr>
              <a:tblGrid>
                <a:gridCol w="2032000">
                  <a:extLst>
                    <a:ext uri="{9D8B030D-6E8A-4147-A177-3AD203B41FA5}">
                      <a16:colId xmlns:a16="http://schemas.microsoft.com/office/drawing/2014/main" val="191692713"/>
                    </a:ext>
                  </a:extLst>
                </a:gridCol>
                <a:gridCol w="2032000">
                  <a:extLst>
                    <a:ext uri="{9D8B030D-6E8A-4147-A177-3AD203B41FA5}">
                      <a16:colId xmlns:a16="http://schemas.microsoft.com/office/drawing/2014/main" val="425753525"/>
                    </a:ext>
                  </a:extLst>
                </a:gridCol>
                <a:gridCol w="2032000">
                  <a:extLst>
                    <a:ext uri="{9D8B030D-6E8A-4147-A177-3AD203B41FA5}">
                      <a16:colId xmlns:a16="http://schemas.microsoft.com/office/drawing/2014/main" val="3511930350"/>
                    </a:ext>
                  </a:extLst>
                </a:gridCol>
                <a:gridCol w="2032000">
                  <a:extLst>
                    <a:ext uri="{9D8B030D-6E8A-4147-A177-3AD203B41FA5}">
                      <a16:colId xmlns:a16="http://schemas.microsoft.com/office/drawing/2014/main" val="1504866900"/>
                    </a:ext>
                  </a:extLst>
                </a:gridCol>
                <a:gridCol w="2032000">
                  <a:extLst>
                    <a:ext uri="{9D8B030D-6E8A-4147-A177-3AD203B41FA5}">
                      <a16:colId xmlns:a16="http://schemas.microsoft.com/office/drawing/2014/main" val="931792580"/>
                    </a:ext>
                  </a:extLst>
                </a:gridCol>
                <a:gridCol w="2032000">
                  <a:extLst>
                    <a:ext uri="{9D8B030D-6E8A-4147-A177-3AD203B41FA5}">
                      <a16:colId xmlns:a16="http://schemas.microsoft.com/office/drawing/2014/main" val="315970127"/>
                    </a:ext>
                  </a:extLst>
                </a:gridCol>
              </a:tblGrid>
              <a:tr h="2286000">
                <a:tc>
                  <a:txBody>
                    <a:bodyPr/>
                    <a:lstStyle/>
                    <a:p>
                      <a:pPr algn="ctr"/>
                      <a:r>
                        <a:rPr lang="en-US" u="sng" dirty="0">
                          <a:latin typeface="Times New Roman" panose="02020603050405020304" pitchFamily="18" charset="0"/>
                          <a:cs typeface="Times New Roman" panose="02020603050405020304" pitchFamily="18" charset="0"/>
                        </a:rPr>
                        <a:t>Title</a:t>
                      </a:r>
                    </a:p>
                  </a:txBody>
                  <a:tcPr anchor="ctr"/>
                </a:tc>
                <a:tc>
                  <a:txBody>
                    <a:bodyPr/>
                    <a:lstStyle/>
                    <a:p>
                      <a:pPr algn="ctr"/>
                      <a:r>
                        <a:rPr lang="en-US" u="sng" dirty="0">
                          <a:latin typeface="Times New Roman" panose="02020603050405020304" pitchFamily="18" charset="0"/>
                          <a:cs typeface="Times New Roman" panose="02020603050405020304" pitchFamily="18" charset="0"/>
                        </a:rPr>
                        <a:t>Author &amp; </a:t>
                      </a:r>
                    </a:p>
                    <a:p>
                      <a:pPr algn="ctr"/>
                      <a:r>
                        <a:rPr lang="en-US" u="sng" dirty="0">
                          <a:latin typeface="Times New Roman" panose="02020603050405020304" pitchFamily="18" charset="0"/>
                          <a:cs typeface="Times New Roman" panose="02020603050405020304" pitchFamily="18" charset="0"/>
                        </a:rPr>
                        <a:t>Year of Publication</a:t>
                      </a:r>
                    </a:p>
                  </a:txBody>
                  <a:tcPr anchor="ctr"/>
                </a:tc>
                <a:tc>
                  <a:txBody>
                    <a:bodyPr/>
                    <a:lstStyle/>
                    <a:p>
                      <a:pPr algn="ctr"/>
                      <a:r>
                        <a:rPr lang="en-US" u="sng" dirty="0">
                          <a:latin typeface="Times New Roman" panose="02020603050405020304" pitchFamily="18" charset="0"/>
                          <a:cs typeface="Times New Roman" panose="02020603050405020304" pitchFamily="18" charset="0"/>
                        </a:rPr>
                        <a:t>Objectives</a:t>
                      </a:r>
                    </a:p>
                  </a:txBody>
                  <a:tcPr anchor="ctr"/>
                </a:tc>
                <a:tc>
                  <a:txBody>
                    <a:bodyPr/>
                    <a:lstStyle/>
                    <a:p>
                      <a:pPr algn="ctr"/>
                      <a:r>
                        <a:rPr lang="en-US" u="sng" dirty="0">
                          <a:latin typeface="Times New Roman" panose="02020603050405020304" pitchFamily="18" charset="0"/>
                          <a:cs typeface="Times New Roman" panose="02020603050405020304" pitchFamily="18" charset="0"/>
                        </a:rPr>
                        <a:t>Gaps Identified</a:t>
                      </a:r>
                    </a:p>
                  </a:txBody>
                  <a:tcPr anchor="ctr"/>
                </a:tc>
                <a:tc>
                  <a:txBody>
                    <a:bodyPr/>
                    <a:lstStyle/>
                    <a:p>
                      <a:pPr algn="ctr"/>
                      <a:r>
                        <a:rPr lang="en-US" u="sng" dirty="0">
                          <a:latin typeface="Times New Roman" panose="02020603050405020304" pitchFamily="18" charset="0"/>
                          <a:cs typeface="Times New Roman" panose="02020603050405020304" pitchFamily="18" charset="0"/>
                        </a:rPr>
                        <a:t>Methodology</a:t>
                      </a:r>
                    </a:p>
                  </a:txBody>
                  <a:tcPr anchor="ctr"/>
                </a:tc>
                <a:tc>
                  <a:txBody>
                    <a:bodyPr/>
                    <a:lstStyle/>
                    <a:p>
                      <a:pPr algn="ctr"/>
                      <a:r>
                        <a:rPr lang="en-US" u="sng" dirty="0">
                          <a:latin typeface="Times New Roman" panose="02020603050405020304" pitchFamily="18" charset="0"/>
                          <a:cs typeface="Times New Roman" panose="02020603050405020304" pitchFamily="18" charset="0"/>
                        </a:rPr>
                        <a:t>Result</a:t>
                      </a:r>
                    </a:p>
                  </a:txBody>
                  <a:tcPr anchor="ctr"/>
                </a:tc>
                <a:extLst>
                  <a:ext uri="{0D108BD9-81ED-4DB2-BD59-A6C34878D82A}">
                    <a16:rowId xmlns:a16="http://schemas.microsoft.com/office/drawing/2014/main" val="501903804"/>
                  </a:ext>
                </a:extLst>
              </a:tr>
              <a:tr h="2286000">
                <a:tc>
                  <a:txBody>
                    <a:bodyPr/>
                    <a:lstStyle/>
                    <a:p>
                      <a:r>
                        <a:rPr lang="en-US" dirty="0">
                          <a:latin typeface="Times New Roman" panose="02020603050405020304" pitchFamily="18" charset="0"/>
                          <a:cs typeface="Times New Roman" panose="02020603050405020304" pitchFamily="18" charset="0"/>
                        </a:rPr>
                        <a:t>A Review on Data Mining Techniques for Fertilizer Recommendation</a:t>
                      </a:r>
                    </a:p>
                  </a:txBody>
                  <a:tcPr/>
                </a:tc>
                <a:tc>
                  <a:txBody>
                    <a:bodyPr/>
                    <a:lstStyle/>
                    <a:p>
                      <a:r>
                        <a:rPr lang="en-US" dirty="0" err="1">
                          <a:latin typeface="Times New Roman" panose="02020603050405020304" pitchFamily="18" charset="0"/>
                          <a:cs typeface="Times New Roman" panose="02020603050405020304" pitchFamily="18" charset="0"/>
                        </a:rPr>
                        <a:t>Jignasha</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Jethva</a:t>
                      </a:r>
                      <a:r>
                        <a:rPr lang="en-US" dirty="0">
                          <a:latin typeface="Times New Roman" panose="02020603050405020304" pitchFamily="18" charset="0"/>
                          <a:cs typeface="Times New Roman" panose="02020603050405020304" pitchFamily="18" charset="0"/>
                        </a:rPr>
                        <a:t>, Nikhil </a:t>
                      </a:r>
                      <a:r>
                        <a:rPr lang="en-US" dirty="0" err="1">
                          <a:latin typeface="Times New Roman" panose="02020603050405020304" pitchFamily="18" charset="0"/>
                          <a:cs typeface="Times New Roman" panose="02020603050405020304" pitchFamily="18" charset="0"/>
                        </a:rPr>
                        <a:t>Gondaliya</a:t>
                      </a:r>
                      <a:r>
                        <a:rPr lang="en-US" dirty="0">
                          <a:latin typeface="Times New Roman" panose="02020603050405020304" pitchFamily="18" charset="0"/>
                          <a:cs typeface="Times New Roman" panose="02020603050405020304" pitchFamily="18" charset="0"/>
                        </a:rPr>
                        <a:t>, Vinita Shah, 2018</a:t>
                      </a:r>
                    </a:p>
                  </a:txBody>
                  <a:tcPr/>
                </a:tc>
                <a:tc>
                  <a:txBody>
                    <a:bodyPr/>
                    <a:lstStyle/>
                    <a:p>
                      <a:r>
                        <a:rPr lang="en-US" dirty="0">
                          <a:latin typeface="Times New Roman" panose="02020603050405020304" pitchFamily="18" charset="0"/>
                          <a:cs typeface="Times New Roman" panose="02020603050405020304" pitchFamily="18" charset="0"/>
                        </a:rPr>
                        <a:t>Overview of data mining techniques for precise fertilizer recommendations</a:t>
                      </a:r>
                    </a:p>
                  </a:txBody>
                  <a:tcPr/>
                </a:tc>
                <a:tc>
                  <a:txBody>
                    <a:bodyPr/>
                    <a:lstStyle/>
                    <a:p>
                      <a:r>
                        <a:rPr lang="en-US" dirty="0">
                          <a:latin typeface="Times New Roman" panose="02020603050405020304" pitchFamily="18" charset="0"/>
                          <a:cs typeface="Times New Roman" panose="02020603050405020304" pitchFamily="18" charset="0"/>
                        </a:rPr>
                        <a:t>Excess or deficient fertilizer use harms yield. </a:t>
                      </a:r>
                    </a:p>
                  </a:txBody>
                  <a:tcPr/>
                </a:tc>
                <a:tc>
                  <a:txBody>
                    <a:bodyPr/>
                    <a:lstStyle/>
                    <a:p>
                      <a:r>
                        <a:rPr lang="en-US" dirty="0">
                          <a:latin typeface="Times New Roman" panose="02020603050405020304" pitchFamily="18" charset="0"/>
                          <a:cs typeface="Times New Roman" panose="02020603050405020304" pitchFamily="18" charset="0"/>
                        </a:rPr>
                        <a:t>Analysis of data mining frameworks on soil datasets.</a:t>
                      </a:r>
                    </a:p>
                  </a:txBody>
                  <a:tcPr/>
                </a:tc>
                <a:tc>
                  <a:txBody>
                    <a:bodyPr/>
                    <a:lstStyle/>
                    <a:p>
                      <a:r>
                        <a:rPr lang="en-US" dirty="0">
                          <a:latin typeface="Times New Roman" panose="02020603050405020304" pitchFamily="18" charset="0"/>
                          <a:cs typeface="Times New Roman" panose="02020603050405020304" pitchFamily="18" charset="0"/>
                        </a:rPr>
                        <a:t>Importance of data mining in efficient fertilizer application.</a:t>
                      </a:r>
                    </a:p>
                  </a:txBody>
                  <a:tcPr/>
                </a:tc>
                <a:extLst>
                  <a:ext uri="{0D108BD9-81ED-4DB2-BD59-A6C34878D82A}">
                    <a16:rowId xmlns:a16="http://schemas.microsoft.com/office/drawing/2014/main" val="3680957517"/>
                  </a:ext>
                </a:extLst>
              </a:tr>
              <a:tr h="2286000">
                <a:tc>
                  <a:txBody>
                    <a:bodyPr/>
                    <a:lstStyle/>
                    <a:p>
                      <a:r>
                        <a:rPr lang="en-US" dirty="0">
                          <a:latin typeface="Times New Roman" panose="02020603050405020304" pitchFamily="18" charset="0"/>
                          <a:cs typeface="Times New Roman" panose="02020603050405020304" pitchFamily="18" charset="0"/>
                        </a:rPr>
                        <a:t>A Survey on Data Mining Techniques in Agriculture</a:t>
                      </a:r>
                    </a:p>
                  </a:txBody>
                  <a:tcPr/>
                </a:tc>
                <a:tc>
                  <a:txBody>
                    <a:bodyPr/>
                    <a:lstStyle/>
                    <a:p>
                      <a:r>
                        <a:rPr lang="nl-NL" dirty="0">
                          <a:latin typeface="Times New Roman" panose="02020603050405020304" pitchFamily="18" charset="0"/>
                          <a:cs typeface="Times New Roman" panose="02020603050405020304" pitchFamily="18" charset="0"/>
                        </a:rPr>
                        <a:t>M.C.S. Geetha, 2015</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Study the role of data mining in agriculture for better decision-making.</a:t>
                      </a:r>
                    </a:p>
                  </a:txBody>
                  <a:tcPr/>
                </a:tc>
                <a:tc>
                  <a:txBody>
                    <a:bodyPr/>
                    <a:lstStyle/>
                    <a:p>
                      <a:r>
                        <a:rPr lang="en-US" dirty="0">
                          <a:latin typeface="Times New Roman" panose="02020603050405020304" pitchFamily="18" charset="0"/>
                          <a:cs typeface="Times New Roman" panose="02020603050405020304" pitchFamily="18" charset="0"/>
                        </a:rPr>
                        <a:t>Lack of consolidated knowledge in agricultural applications.</a:t>
                      </a:r>
                    </a:p>
                  </a:txBody>
                  <a:tcPr/>
                </a:tc>
                <a:tc>
                  <a:txBody>
                    <a:bodyPr/>
                    <a:lstStyle/>
                    <a:p>
                      <a:r>
                        <a:rPr lang="en-US" dirty="0">
                          <a:latin typeface="Times New Roman" panose="02020603050405020304" pitchFamily="18" charset="0"/>
                          <a:cs typeface="Times New Roman" panose="02020603050405020304" pitchFamily="18" charset="0"/>
                        </a:rPr>
                        <a:t>Literature review of data mining techniques in farming.</a:t>
                      </a:r>
                    </a:p>
                  </a:txBody>
                  <a:tcPr/>
                </a:tc>
                <a:tc>
                  <a:txBody>
                    <a:bodyPr/>
                    <a:lstStyle/>
                    <a:p>
                      <a:r>
                        <a:rPr lang="en-US" dirty="0">
                          <a:latin typeface="Times New Roman" panose="02020603050405020304" pitchFamily="18" charset="0"/>
                          <a:cs typeface="Times New Roman" panose="02020603050405020304" pitchFamily="18" charset="0"/>
                        </a:rPr>
                        <a:t>Insights into current practices and applications of data mining.</a:t>
                      </a:r>
                    </a:p>
                  </a:txBody>
                  <a:tcPr/>
                </a:tc>
                <a:extLst>
                  <a:ext uri="{0D108BD9-81ED-4DB2-BD59-A6C34878D82A}">
                    <a16:rowId xmlns:a16="http://schemas.microsoft.com/office/drawing/2014/main" val="1694589907"/>
                  </a:ext>
                </a:extLst>
              </a:tr>
            </a:tbl>
          </a:graphicData>
        </a:graphic>
      </p:graphicFrame>
    </p:spTree>
    <p:extLst>
      <p:ext uri="{BB962C8B-B14F-4D97-AF65-F5344CB8AC3E}">
        <p14:creationId xmlns:p14="http://schemas.microsoft.com/office/powerpoint/2010/main" val="69789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C50CE9B-9342-49B5-9799-C07B810963B3}"/>
              </a:ext>
            </a:extLst>
          </p:cNvPr>
          <p:cNvGraphicFramePr>
            <a:graphicFrameLocks noGrp="1"/>
          </p:cNvGraphicFramePr>
          <p:nvPr/>
        </p:nvGraphicFramePr>
        <p:xfrm>
          <a:off x="2032000" y="719666"/>
          <a:ext cx="8128002" cy="37084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688337494"/>
                    </a:ext>
                  </a:extLst>
                </a:gridCol>
                <a:gridCol w="1354667">
                  <a:extLst>
                    <a:ext uri="{9D8B030D-6E8A-4147-A177-3AD203B41FA5}">
                      <a16:colId xmlns:a16="http://schemas.microsoft.com/office/drawing/2014/main" val="709054189"/>
                    </a:ext>
                  </a:extLst>
                </a:gridCol>
                <a:gridCol w="1354667">
                  <a:extLst>
                    <a:ext uri="{9D8B030D-6E8A-4147-A177-3AD203B41FA5}">
                      <a16:colId xmlns:a16="http://schemas.microsoft.com/office/drawing/2014/main" val="196320637"/>
                    </a:ext>
                  </a:extLst>
                </a:gridCol>
                <a:gridCol w="1354667">
                  <a:extLst>
                    <a:ext uri="{9D8B030D-6E8A-4147-A177-3AD203B41FA5}">
                      <a16:colId xmlns:a16="http://schemas.microsoft.com/office/drawing/2014/main" val="1809318087"/>
                    </a:ext>
                  </a:extLst>
                </a:gridCol>
                <a:gridCol w="1354667">
                  <a:extLst>
                    <a:ext uri="{9D8B030D-6E8A-4147-A177-3AD203B41FA5}">
                      <a16:colId xmlns:a16="http://schemas.microsoft.com/office/drawing/2014/main" val="502925267"/>
                    </a:ext>
                  </a:extLst>
                </a:gridCol>
                <a:gridCol w="1354667">
                  <a:extLst>
                    <a:ext uri="{9D8B030D-6E8A-4147-A177-3AD203B41FA5}">
                      <a16:colId xmlns:a16="http://schemas.microsoft.com/office/drawing/2014/main" val="1682287706"/>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85904787"/>
                  </a:ext>
                </a:extLst>
              </a:tr>
            </a:tbl>
          </a:graphicData>
        </a:graphic>
      </p:graphicFrame>
      <p:graphicFrame>
        <p:nvGraphicFramePr>
          <p:cNvPr id="5" name="Table 4">
            <a:extLst>
              <a:ext uri="{FF2B5EF4-FFF2-40B4-BE49-F238E27FC236}">
                <a16:creationId xmlns:a16="http://schemas.microsoft.com/office/drawing/2014/main" id="{FB2616B7-F1DB-435C-B4C8-B6667D9CD133}"/>
              </a:ext>
            </a:extLst>
          </p:cNvPr>
          <p:cNvGraphicFramePr>
            <a:graphicFrameLocks noGrp="1"/>
          </p:cNvGraphicFramePr>
          <p:nvPr/>
        </p:nvGraphicFramePr>
        <p:xfrm>
          <a:off x="2032000" y="719666"/>
          <a:ext cx="8128002" cy="370840"/>
        </p:xfrm>
        <a:graphic>
          <a:graphicData uri="http://schemas.openxmlformats.org/drawingml/2006/table">
            <a:tbl>
              <a:tblPr firstRow="1" bandRow="1">
                <a:tableStyleId>{00A15C55-8517-42AA-B614-E9B94910E393}</a:tableStyleId>
              </a:tblPr>
              <a:tblGrid>
                <a:gridCol w="1354667">
                  <a:extLst>
                    <a:ext uri="{9D8B030D-6E8A-4147-A177-3AD203B41FA5}">
                      <a16:colId xmlns:a16="http://schemas.microsoft.com/office/drawing/2014/main" val="1919002202"/>
                    </a:ext>
                  </a:extLst>
                </a:gridCol>
                <a:gridCol w="1354667">
                  <a:extLst>
                    <a:ext uri="{9D8B030D-6E8A-4147-A177-3AD203B41FA5}">
                      <a16:colId xmlns:a16="http://schemas.microsoft.com/office/drawing/2014/main" val="3646828153"/>
                    </a:ext>
                  </a:extLst>
                </a:gridCol>
                <a:gridCol w="1354667">
                  <a:extLst>
                    <a:ext uri="{9D8B030D-6E8A-4147-A177-3AD203B41FA5}">
                      <a16:colId xmlns:a16="http://schemas.microsoft.com/office/drawing/2014/main" val="1192631139"/>
                    </a:ext>
                  </a:extLst>
                </a:gridCol>
                <a:gridCol w="1354667">
                  <a:extLst>
                    <a:ext uri="{9D8B030D-6E8A-4147-A177-3AD203B41FA5}">
                      <a16:colId xmlns:a16="http://schemas.microsoft.com/office/drawing/2014/main" val="3634413706"/>
                    </a:ext>
                  </a:extLst>
                </a:gridCol>
                <a:gridCol w="1354667">
                  <a:extLst>
                    <a:ext uri="{9D8B030D-6E8A-4147-A177-3AD203B41FA5}">
                      <a16:colId xmlns:a16="http://schemas.microsoft.com/office/drawing/2014/main" val="774479361"/>
                    </a:ext>
                  </a:extLst>
                </a:gridCol>
                <a:gridCol w="1354667">
                  <a:extLst>
                    <a:ext uri="{9D8B030D-6E8A-4147-A177-3AD203B41FA5}">
                      <a16:colId xmlns:a16="http://schemas.microsoft.com/office/drawing/2014/main" val="412658957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02948638"/>
                  </a:ext>
                </a:extLst>
              </a:tr>
            </a:tbl>
          </a:graphicData>
        </a:graphic>
      </p:graphicFrame>
      <p:graphicFrame>
        <p:nvGraphicFramePr>
          <p:cNvPr id="7" name="Table 6">
            <a:extLst>
              <a:ext uri="{FF2B5EF4-FFF2-40B4-BE49-F238E27FC236}">
                <a16:creationId xmlns:a16="http://schemas.microsoft.com/office/drawing/2014/main" id="{B683EEA9-67DB-4B28-A652-4B19304EC7B0}"/>
              </a:ext>
            </a:extLst>
          </p:cNvPr>
          <p:cNvGraphicFramePr>
            <a:graphicFrameLocks noGrp="1"/>
          </p:cNvGraphicFramePr>
          <p:nvPr>
            <p:extLst>
              <p:ext uri="{D42A27DB-BD31-4B8C-83A1-F6EECF244321}">
                <p14:modId xmlns:p14="http://schemas.microsoft.com/office/powerpoint/2010/main" val="532670838"/>
              </p:ext>
            </p:extLst>
          </p:nvPr>
        </p:nvGraphicFramePr>
        <p:xfrm>
          <a:off x="-2" y="0"/>
          <a:ext cx="12192000" cy="6858000"/>
        </p:xfrm>
        <a:graphic>
          <a:graphicData uri="http://schemas.openxmlformats.org/drawingml/2006/table">
            <a:tbl>
              <a:tblPr firstRow="1" bandRow="1">
                <a:tableStyleId>{9DCAF9ED-07DC-4A11-8D7F-57B35C25682E}</a:tableStyleId>
              </a:tblPr>
              <a:tblGrid>
                <a:gridCol w="2032000">
                  <a:extLst>
                    <a:ext uri="{9D8B030D-6E8A-4147-A177-3AD203B41FA5}">
                      <a16:colId xmlns:a16="http://schemas.microsoft.com/office/drawing/2014/main" val="191692713"/>
                    </a:ext>
                  </a:extLst>
                </a:gridCol>
                <a:gridCol w="2032000">
                  <a:extLst>
                    <a:ext uri="{9D8B030D-6E8A-4147-A177-3AD203B41FA5}">
                      <a16:colId xmlns:a16="http://schemas.microsoft.com/office/drawing/2014/main" val="425753525"/>
                    </a:ext>
                  </a:extLst>
                </a:gridCol>
                <a:gridCol w="2032000">
                  <a:extLst>
                    <a:ext uri="{9D8B030D-6E8A-4147-A177-3AD203B41FA5}">
                      <a16:colId xmlns:a16="http://schemas.microsoft.com/office/drawing/2014/main" val="3511930350"/>
                    </a:ext>
                  </a:extLst>
                </a:gridCol>
                <a:gridCol w="2032000">
                  <a:extLst>
                    <a:ext uri="{9D8B030D-6E8A-4147-A177-3AD203B41FA5}">
                      <a16:colId xmlns:a16="http://schemas.microsoft.com/office/drawing/2014/main" val="1504866900"/>
                    </a:ext>
                  </a:extLst>
                </a:gridCol>
                <a:gridCol w="2032000">
                  <a:extLst>
                    <a:ext uri="{9D8B030D-6E8A-4147-A177-3AD203B41FA5}">
                      <a16:colId xmlns:a16="http://schemas.microsoft.com/office/drawing/2014/main" val="931792580"/>
                    </a:ext>
                  </a:extLst>
                </a:gridCol>
                <a:gridCol w="2032000">
                  <a:extLst>
                    <a:ext uri="{9D8B030D-6E8A-4147-A177-3AD203B41FA5}">
                      <a16:colId xmlns:a16="http://schemas.microsoft.com/office/drawing/2014/main" val="315970127"/>
                    </a:ext>
                  </a:extLst>
                </a:gridCol>
              </a:tblGrid>
              <a:tr h="2286000">
                <a:tc>
                  <a:txBody>
                    <a:bodyPr/>
                    <a:lstStyle/>
                    <a:p>
                      <a:pPr algn="ctr"/>
                      <a:r>
                        <a:rPr lang="en-US" u="sng" dirty="0">
                          <a:latin typeface="Times New Roman" panose="02020603050405020304" pitchFamily="18" charset="0"/>
                          <a:cs typeface="Times New Roman" panose="02020603050405020304" pitchFamily="18" charset="0"/>
                        </a:rPr>
                        <a:t>Title</a:t>
                      </a:r>
                    </a:p>
                  </a:txBody>
                  <a:tcPr anchor="ctr"/>
                </a:tc>
                <a:tc>
                  <a:txBody>
                    <a:bodyPr/>
                    <a:lstStyle/>
                    <a:p>
                      <a:pPr algn="ctr"/>
                      <a:r>
                        <a:rPr lang="en-US" u="sng" dirty="0">
                          <a:latin typeface="Times New Roman" panose="02020603050405020304" pitchFamily="18" charset="0"/>
                          <a:cs typeface="Times New Roman" panose="02020603050405020304" pitchFamily="18" charset="0"/>
                        </a:rPr>
                        <a:t>Author &amp; </a:t>
                      </a:r>
                    </a:p>
                    <a:p>
                      <a:pPr algn="ctr"/>
                      <a:r>
                        <a:rPr lang="en-US" u="sng" dirty="0">
                          <a:latin typeface="Times New Roman" panose="02020603050405020304" pitchFamily="18" charset="0"/>
                          <a:cs typeface="Times New Roman" panose="02020603050405020304" pitchFamily="18" charset="0"/>
                        </a:rPr>
                        <a:t>Year of Publication</a:t>
                      </a:r>
                    </a:p>
                  </a:txBody>
                  <a:tcPr anchor="ctr"/>
                </a:tc>
                <a:tc>
                  <a:txBody>
                    <a:bodyPr/>
                    <a:lstStyle/>
                    <a:p>
                      <a:pPr algn="ctr"/>
                      <a:r>
                        <a:rPr lang="en-US" u="sng" dirty="0">
                          <a:latin typeface="Times New Roman" panose="02020603050405020304" pitchFamily="18" charset="0"/>
                          <a:cs typeface="Times New Roman" panose="02020603050405020304" pitchFamily="18" charset="0"/>
                        </a:rPr>
                        <a:t>Objectives</a:t>
                      </a:r>
                    </a:p>
                  </a:txBody>
                  <a:tcPr anchor="ctr"/>
                </a:tc>
                <a:tc>
                  <a:txBody>
                    <a:bodyPr/>
                    <a:lstStyle/>
                    <a:p>
                      <a:pPr algn="ctr"/>
                      <a:r>
                        <a:rPr lang="en-US" u="sng" dirty="0">
                          <a:latin typeface="Times New Roman" panose="02020603050405020304" pitchFamily="18" charset="0"/>
                          <a:cs typeface="Times New Roman" panose="02020603050405020304" pitchFamily="18" charset="0"/>
                        </a:rPr>
                        <a:t>Gaps Identified</a:t>
                      </a:r>
                    </a:p>
                  </a:txBody>
                  <a:tcPr anchor="ctr"/>
                </a:tc>
                <a:tc>
                  <a:txBody>
                    <a:bodyPr/>
                    <a:lstStyle/>
                    <a:p>
                      <a:pPr algn="ctr"/>
                      <a:r>
                        <a:rPr lang="en-US" u="sng" dirty="0">
                          <a:latin typeface="Times New Roman" panose="02020603050405020304" pitchFamily="18" charset="0"/>
                          <a:cs typeface="Times New Roman" panose="02020603050405020304" pitchFamily="18" charset="0"/>
                        </a:rPr>
                        <a:t>Methodology</a:t>
                      </a:r>
                    </a:p>
                  </a:txBody>
                  <a:tcPr anchor="ctr"/>
                </a:tc>
                <a:tc>
                  <a:txBody>
                    <a:bodyPr/>
                    <a:lstStyle/>
                    <a:p>
                      <a:pPr algn="ctr"/>
                      <a:r>
                        <a:rPr lang="en-US" u="sng" dirty="0">
                          <a:latin typeface="Times New Roman" panose="02020603050405020304" pitchFamily="18" charset="0"/>
                          <a:cs typeface="Times New Roman" panose="02020603050405020304" pitchFamily="18" charset="0"/>
                        </a:rPr>
                        <a:t>Result</a:t>
                      </a:r>
                    </a:p>
                  </a:txBody>
                  <a:tcPr anchor="ctr"/>
                </a:tc>
                <a:extLst>
                  <a:ext uri="{0D108BD9-81ED-4DB2-BD59-A6C34878D82A}">
                    <a16:rowId xmlns:a16="http://schemas.microsoft.com/office/drawing/2014/main" val="501903804"/>
                  </a:ext>
                </a:extLst>
              </a:tr>
              <a:tr h="2286000">
                <a:tc>
                  <a:txBody>
                    <a:bodyPr/>
                    <a:lstStyle/>
                    <a:p>
                      <a:r>
                        <a:rPr lang="en-US" dirty="0">
                          <a:latin typeface="Times New Roman" panose="02020603050405020304" pitchFamily="18" charset="0"/>
                          <a:cs typeface="Times New Roman" panose="02020603050405020304" pitchFamily="18" charset="0"/>
                        </a:rPr>
                        <a:t>Machine Learning Facilitated Rice Prediction in Bangladesh</a:t>
                      </a:r>
                    </a:p>
                  </a:txBody>
                  <a:tcPr/>
                </a:tc>
                <a:tc>
                  <a:txBody>
                    <a:bodyPr/>
                    <a:lstStyle/>
                    <a:p>
                      <a:r>
                        <a:rPr lang="en-US" dirty="0">
                          <a:latin typeface="Times New Roman" panose="02020603050405020304" pitchFamily="18" charset="0"/>
                          <a:cs typeface="Times New Roman" panose="02020603050405020304" pitchFamily="18" charset="0"/>
                        </a:rPr>
                        <a:t>Mohammad </a:t>
                      </a:r>
                      <a:r>
                        <a:rPr lang="en-US" dirty="0" err="1">
                          <a:latin typeface="Times New Roman" panose="02020603050405020304" pitchFamily="18" charset="0"/>
                          <a:cs typeface="Times New Roman" panose="02020603050405020304" pitchFamily="18" charset="0"/>
                        </a:rPr>
                        <a:t>Motiur</a:t>
                      </a:r>
                      <a:r>
                        <a:rPr lang="en-US" dirty="0">
                          <a:latin typeface="Times New Roman" panose="02020603050405020304" pitchFamily="18" charset="0"/>
                          <a:cs typeface="Times New Roman" panose="02020603050405020304" pitchFamily="18" charset="0"/>
                        </a:rPr>
                        <a:t> Rahman, </a:t>
                      </a:r>
                      <a:r>
                        <a:rPr lang="en-US" dirty="0" err="1">
                          <a:latin typeface="Times New Roman" panose="02020603050405020304" pitchFamily="18" charset="0"/>
                          <a:cs typeface="Times New Roman" panose="02020603050405020304" pitchFamily="18" charset="0"/>
                        </a:rPr>
                        <a:t>Naheena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Rashedur</a:t>
                      </a:r>
                      <a:r>
                        <a:rPr lang="en-US" dirty="0">
                          <a:latin typeface="Times New Roman" panose="02020603050405020304" pitchFamily="18" charset="0"/>
                          <a:cs typeface="Times New Roman" panose="02020603050405020304" pitchFamily="18" charset="0"/>
                        </a:rPr>
                        <a:t> M Rahman, 2015</a:t>
                      </a:r>
                    </a:p>
                  </a:txBody>
                  <a:tcPr/>
                </a:tc>
                <a:tc>
                  <a:txBody>
                    <a:bodyPr/>
                    <a:lstStyle/>
                    <a:p>
                      <a:r>
                        <a:rPr lang="en-US" dirty="0">
                          <a:latin typeface="Times New Roman" panose="02020603050405020304" pitchFamily="18" charset="0"/>
                          <a:cs typeface="Times New Roman" panose="02020603050405020304" pitchFamily="18" charset="0"/>
                        </a:rPr>
                        <a:t>Explore the relationship between weather variables and crop yield using machine learning.</a:t>
                      </a:r>
                    </a:p>
                  </a:txBody>
                  <a:tcPr/>
                </a:tc>
                <a:tc>
                  <a:txBody>
                    <a:bodyPr/>
                    <a:lstStyle/>
                    <a:p>
                      <a:r>
                        <a:rPr lang="en-US" dirty="0">
                          <a:latin typeface="Times New Roman" panose="02020603050405020304" pitchFamily="18" charset="0"/>
                          <a:cs typeface="Times New Roman" panose="02020603050405020304" pitchFamily="18" charset="0"/>
                        </a:rPr>
                        <a:t>Lack of clarity on dependence among weather factors and crop yield.</a:t>
                      </a:r>
                    </a:p>
                  </a:txBody>
                  <a:tcPr/>
                </a:tc>
                <a:tc>
                  <a:txBody>
                    <a:bodyPr/>
                    <a:lstStyle/>
                    <a:p>
                      <a:r>
                        <a:rPr lang="en-US" dirty="0">
                          <a:latin typeface="Times New Roman" panose="02020603050405020304" pitchFamily="18" charset="0"/>
                          <a:cs typeface="Times New Roman" panose="02020603050405020304" pitchFamily="18" charset="0"/>
                        </a:rPr>
                        <a:t>Used SOM to group data, followed by chi-square tests for dependency.</a:t>
                      </a:r>
                    </a:p>
                  </a:txBody>
                  <a:tcPr/>
                </a:tc>
                <a:tc>
                  <a:txBody>
                    <a:bodyPr/>
                    <a:lstStyle/>
                    <a:p>
                      <a:r>
                        <a:rPr lang="en-US" dirty="0">
                          <a:latin typeface="Times New Roman" panose="02020603050405020304" pitchFamily="18" charset="0"/>
                          <a:cs typeface="Times New Roman" panose="02020603050405020304" pitchFamily="18" charset="0"/>
                        </a:rPr>
                        <a:t>Extreme weather conditions are key drivers of crop growth and yield.</a:t>
                      </a:r>
                    </a:p>
                  </a:txBody>
                  <a:tcPr/>
                </a:tc>
                <a:extLst>
                  <a:ext uri="{0D108BD9-81ED-4DB2-BD59-A6C34878D82A}">
                    <a16:rowId xmlns:a16="http://schemas.microsoft.com/office/drawing/2014/main" val="3680957517"/>
                  </a:ext>
                </a:extLst>
              </a:tr>
              <a:tr h="2286000">
                <a:tc>
                  <a:txBody>
                    <a:bodyPr/>
                    <a:lstStyle/>
                    <a:p>
                      <a:r>
                        <a:rPr lang="en-US" dirty="0">
                          <a:latin typeface="Times New Roman" panose="02020603050405020304" pitchFamily="18" charset="0"/>
                          <a:cs typeface="Times New Roman" panose="02020603050405020304" pitchFamily="18" charset="0"/>
                        </a:rPr>
                        <a:t>Support Vector Machine-Based Classification Scheme of Maize Crop</a:t>
                      </a:r>
                    </a:p>
                  </a:txBody>
                  <a:tcPr/>
                </a:tc>
                <a:tc>
                  <a:txBody>
                    <a:bodyPr/>
                    <a:lstStyle/>
                    <a:p>
                      <a:r>
                        <a:rPr lang="en-US" dirty="0" err="1">
                          <a:latin typeface="Times New Roman" panose="02020603050405020304" pitchFamily="18" charset="0"/>
                          <a:cs typeface="Times New Roman" panose="02020603050405020304" pitchFamily="18" charset="0"/>
                        </a:rPr>
                        <a:t>Suhas</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Athani</a:t>
                      </a:r>
                      <a:r>
                        <a:rPr lang="en-US" dirty="0">
                          <a:latin typeface="Times New Roman" panose="02020603050405020304" pitchFamily="18" charset="0"/>
                          <a:cs typeface="Times New Roman" panose="02020603050405020304" pitchFamily="18" charset="0"/>
                        </a:rPr>
                        <a:t>, CH </a:t>
                      </a:r>
                      <a:r>
                        <a:rPr lang="en-US" dirty="0" err="1">
                          <a:latin typeface="Times New Roman" panose="02020603050405020304" pitchFamily="18" charset="0"/>
                          <a:cs typeface="Times New Roman" panose="02020603050405020304" pitchFamily="18" charset="0"/>
                        </a:rPr>
                        <a:t>Tejeshwar</a:t>
                      </a:r>
                      <a:r>
                        <a:rPr lang="en-US" dirty="0">
                          <a:latin typeface="Times New Roman" panose="02020603050405020304" pitchFamily="18" charset="0"/>
                          <a:cs typeface="Times New Roman" panose="02020603050405020304" pitchFamily="18" charset="0"/>
                        </a:rPr>
                        <a:t>, 2017</a:t>
                      </a:r>
                    </a:p>
                  </a:txBody>
                  <a:tcPr/>
                </a:tc>
                <a:tc>
                  <a:txBody>
                    <a:bodyPr/>
                    <a:lstStyle/>
                    <a:p>
                      <a:r>
                        <a:rPr lang="en-US" dirty="0">
                          <a:latin typeface="Times New Roman" panose="02020603050405020304" pitchFamily="18" charset="0"/>
                          <a:cs typeface="Times New Roman" panose="02020603050405020304" pitchFamily="18" charset="0"/>
                        </a:rPr>
                        <a:t>Develop an automated system to classify weeds from crops using image data.</a:t>
                      </a:r>
                    </a:p>
                  </a:txBody>
                  <a:tcPr/>
                </a:tc>
                <a:tc>
                  <a:txBody>
                    <a:bodyPr/>
                    <a:lstStyle/>
                    <a:p>
                      <a:r>
                        <a:rPr lang="en-US" dirty="0">
                          <a:latin typeface="Times New Roman" panose="02020603050405020304" pitchFamily="18" charset="0"/>
                          <a:cs typeface="Times New Roman" panose="02020603050405020304" pitchFamily="18" charset="0"/>
                        </a:rPr>
                        <a:t>Limited feature extraction techniques for improving classification.</a:t>
                      </a:r>
                    </a:p>
                  </a:txBody>
                  <a:tcPr/>
                </a:tc>
                <a:tc>
                  <a:txBody>
                    <a:bodyPr/>
                    <a:lstStyle/>
                    <a:p>
                      <a:r>
                        <a:rPr lang="en-US" dirty="0">
                          <a:latin typeface="Times New Roman" panose="02020603050405020304" pitchFamily="18" charset="0"/>
                          <a:cs typeface="Times New Roman" panose="02020603050405020304" pitchFamily="18" charset="0"/>
                        </a:rPr>
                        <a:t>SVM applied to texture features of maize images to classify weed/crop.</a:t>
                      </a:r>
                    </a:p>
                  </a:txBody>
                  <a:tcPr/>
                </a:tc>
                <a:tc>
                  <a:txBody>
                    <a:bodyPr/>
                    <a:lstStyle/>
                    <a:p>
                      <a:r>
                        <a:rPr lang="en-US" dirty="0">
                          <a:latin typeface="Times New Roman" panose="02020603050405020304" pitchFamily="18" charset="0"/>
                          <a:cs typeface="Times New Roman" panose="02020603050405020304" pitchFamily="18" charset="0"/>
                        </a:rPr>
                        <a:t>Achieved 72% accuracy; scope for further exploration of feature extraction techniques.</a:t>
                      </a:r>
                    </a:p>
                  </a:txBody>
                  <a:tcPr/>
                </a:tc>
                <a:extLst>
                  <a:ext uri="{0D108BD9-81ED-4DB2-BD59-A6C34878D82A}">
                    <a16:rowId xmlns:a16="http://schemas.microsoft.com/office/drawing/2014/main" val="1694589907"/>
                  </a:ext>
                </a:extLst>
              </a:tr>
            </a:tbl>
          </a:graphicData>
        </a:graphic>
      </p:graphicFrame>
    </p:spTree>
    <p:extLst>
      <p:ext uri="{BB962C8B-B14F-4D97-AF65-F5344CB8AC3E}">
        <p14:creationId xmlns:p14="http://schemas.microsoft.com/office/powerpoint/2010/main" val="392946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609" y="2155162"/>
            <a:ext cx="8596668" cy="1963270"/>
          </a:xfrm>
        </p:spPr>
        <p:txBody>
          <a:bodyPr>
            <a:normAutofit/>
          </a:bodyPr>
          <a:lstStyle/>
          <a:p>
            <a:r>
              <a:rPr lang="en-US" sz="6600" b="1" dirty="0">
                <a:latin typeface="Times New Roman" panose="02020603050405020304" pitchFamily="18" charset="0"/>
                <a:cs typeface="Times New Roman" panose="02020603050405020304" pitchFamily="18" charset="0"/>
              </a:rPr>
              <a:t>Design</a:t>
            </a: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609600"/>
            <a:ext cx="8495241" cy="747311"/>
          </a:xfrm>
        </p:spPr>
        <p:txBody>
          <a:bodyPr>
            <a:normAutofit/>
          </a:bodyPr>
          <a:lstStyle/>
          <a:p>
            <a:r>
              <a:rPr lang="en-US" dirty="0">
                <a:latin typeface="Times New Roman" panose="02020603050405020304" pitchFamily="18" charset="0"/>
                <a:cs typeface="Times New Roman" panose="02020603050405020304" pitchFamily="18" charset="0"/>
              </a:rPr>
              <a:t>USECASE DIAGRAM</a:t>
            </a:r>
          </a:p>
        </p:txBody>
      </p:sp>
      <p:pic>
        <p:nvPicPr>
          <p:cNvPr id="3" name="Picture 2">
            <a:extLst>
              <a:ext uri="{FF2B5EF4-FFF2-40B4-BE49-F238E27FC236}">
                <a16:creationId xmlns:a16="http://schemas.microsoft.com/office/drawing/2014/main" id="{FDCB4FE9-45D7-409F-BB59-734526009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1356911"/>
            <a:ext cx="6428014" cy="52023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362" y="696686"/>
            <a:ext cx="8596668" cy="1320800"/>
          </a:xfrm>
        </p:spPr>
        <p:txBody>
          <a:bodyPr>
            <a:normAutofit/>
          </a:bodyPr>
          <a:lstStyle/>
          <a:p>
            <a:r>
              <a:rPr lang="en-US" dirty="0">
                <a:latin typeface="Times New Roman" panose="02020603050405020304" pitchFamily="18" charset="0"/>
                <a:cs typeface="Times New Roman" panose="02020603050405020304" pitchFamily="18" charset="0"/>
              </a:rPr>
              <a:t>CLASS DIAGRAM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ED7927-2580-489B-A113-08A617B04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362" y="1248227"/>
            <a:ext cx="7502905" cy="549365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SEQUENCE DIAGRAM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41936B-40E8-4E41-9A35-A974FCAB9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20" y="1270000"/>
            <a:ext cx="9003695" cy="5181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09516" cy="1320800"/>
          </a:xfrm>
        </p:spPr>
        <p:txBody>
          <a:bodyPr>
            <a:noAutofit/>
          </a:bodyPr>
          <a:lstStyle/>
          <a:p>
            <a:r>
              <a:rPr lang="en-US" dirty="0">
                <a:latin typeface="Times New Roman" panose="02020603050405020304" pitchFamily="18" charset="0"/>
                <a:cs typeface="Times New Roman" panose="02020603050405020304" pitchFamily="18" charset="0"/>
              </a:rPr>
              <a:t>ACTIVITY DIAGRAM</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701243-D527-40F5-A165-F23C1B1F3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72" y="1404937"/>
            <a:ext cx="7085012" cy="52925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819" y="314981"/>
            <a:ext cx="11191580" cy="763600"/>
          </a:xfrm>
        </p:spPr>
        <p:txBody>
          <a:bodyPr>
            <a:normAutofit fontScale="90000"/>
          </a:bodyPr>
          <a:lstStyle/>
          <a:p>
            <a:r>
              <a:rPr lang="en-IN" sz="4800" b="1" dirty="0">
                <a:latin typeface="Times New Roman" panose="02020603050405020304" pitchFamily="18" charset="0"/>
                <a:cs typeface="Times New Roman" panose="02020603050405020304" pitchFamily="18" charset="0"/>
              </a:rPr>
              <a:t>Contents</a:t>
            </a:r>
          </a:p>
        </p:txBody>
      </p:sp>
      <p:sp>
        <p:nvSpPr>
          <p:cNvPr id="3" name="Text Placeholder 2"/>
          <p:cNvSpPr>
            <a:spLocks noGrp="1"/>
          </p:cNvSpPr>
          <p:nvPr>
            <p:ph type="body" idx="1"/>
          </p:nvPr>
        </p:nvSpPr>
        <p:spPr>
          <a:xfrm>
            <a:off x="584819" y="1494502"/>
            <a:ext cx="11191581" cy="5048516"/>
          </a:xfrm>
        </p:spPr>
        <p:txBody>
          <a:bodyPr/>
          <a:lstStyle/>
          <a:p>
            <a:pPr>
              <a:spcBef>
                <a:spcPts val="165"/>
              </a:spcBef>
              <a:spcAft>
                <a:spcPts val="165"/>
              </a:spcAft>
              <a:buFont typeface="Wingdings" panose="05000000000000000000" pitchFamily="2" charset="2"/>
              <a:buChar char="v"/>
            </a:pPr>
            <a:r>
              <a:rPr lang="en-IN" sz="2665" dirty="0">
                <a:solidFill>
                  <a:schemeClr val="tx1"/>
                </a:solidFill>
                <a:latin typeface="Times New Roman" panose="02020603050405020304" pitchFamily="18" charset="0"/>
                <a:cs typeface="Times New Roman" panose="02020603050405020304" pitchFamily="18" charset="0"/>
              </a:rPr>
              <a:t>Abstract</a:t>
            </a:r>
          </a:p>
          <a:p>
            <a:pPr>
              <a:spcBef>
                <a:spcPts val="165"/>
              </a:spcBef>
              <a:spcAft>
                <a:spcPts val="165"/>
              </a:spcAft>
              <a:buFont typeface="Wingdings" panose="05000000000000000000" pitchFamily="2" charset="2"/>
              <a:buChar char="v"/>
            </a:pPr>
            <a:r>
              <a:rPr lang="en-IN" sz="2665" dirty="0">
                <a:solidFill>
                  <a:schemeClr val="tx1"/>
                </a:solidFill>
                <a:latin typeface="Times New Roman" panose="02020603050405020304" pitchFamily="18" charset="0"/>
                <a:cs typeface="Times New Roman" panose="02020603050405020304" pitchFamily="18" charset="0"/>
              </a:rPr>
              <a:t>Aim and Scope</a:t>
            </a:r>
          </a:p>
          <a:p>
            <a:pPr>
              <a:spcBef>
                <a:spcPts val="165"/>
              </a:spcBef>
              <a:spcAft>
                <a:spcPts val="165"/>
              </a:spcAft>
              <a:buFont typeface="Wingdings" panose="05000000000000000000" pitchFamily="2" charset="2"/>
              <a:buChar char="v"/>
            </a:pPr>
            <a:r>
              <a:rPr lang="en-IN" sz="2665" dirty="0">
                <a:solidFill>
                  <a:schemeClr val="tx1"/>
                </a:solidFill>
                <a:latin typeface="Times New Roman" panose="02020603050405020304" pitchFamily="18" charset="0"/>
                <a:cs typeface="Times New Roman" panose="02020603050405020304" pitchFamily="18" charset="0"/>
              </a:rPr>
              <a:t>Existing System</a:t>
            </a:r>
          </a:p>
          <a:p>
            <a:pPr>
              <a:spcBef>
                <a:spcPts val="165"/>
              </a:spcBef>
              <a:spcAft>
                <a:spcPts val="165"/>
              </a:spcAft>
              <a:buFont typeface="Wingdings" panose="05000000000000000000" pitchFamily="2" charset="2"/>
              <a:buChar char="v"/>
            </a:pPr>
            <a:r>
              <a:rPr lang="en-IN" sz="2665" dirty="0">
                <a:solidFill>
                  <a:schemeClr val="tx1"/>
                </a:solidFill>
                <a:latin typeface="Times New Roman" panose="02020603050405020304" pitchFamily="18" charset="0"/>
                <a:cs typeface="Times New Roman" panose="02020603050405020304" pitchFamily="18" charset="0"/>
              </a:rPr>
              <a:t>Proposed System</a:t>
            </a:r>
          </a:p>
          <a:p>
            <a:pPr>
              <a:spcBef>
                <a:spcPts val="165"/>
              </a:spcBef>
              <a:spcAft>
                <a:spcPts val="165"/>
              </a:spcAft>
              <a:buFont typeface="Wingdings" panose="05000000000000000000" pitchFamily="2" charset="2"/>
              <a:buChar char="v"/>
            </a:pPr>
            <a:r>
              <a:rPr lang="en-IN" sz="2665" dirty="0">
                <a:solidFill>
                  <a:schemeClr val="tx1"/>
                </a:solidFill>
                <a:latin typeface="Times New Roman" panose="02020603050405020304" pitchFamily="18" charset="0"/>
                <a:cs typeface="Times New Roman" panose="02020603050405020304" pitchFamily="18" charset="0"/>
              </a:rPr>
              <a:t>System Specifications</a:t>
            </a:r>
          </a:p>
          <a:p>
            <a:pPr>
              <a:spcBef>
                <a:spcPts val="165"/>
              </a:spcBef>
              <a:spcAft>
                <a:spcPts val="165"/>
              </a:spcAft>
              <a:buFont typeface="Wingdings" panose="05000000000000000000" pitchFamily="2" charset="2"/>
              <a:buChar char="v"/>
            </a:pPr>
            <a:r>
              <a:rPr lang="en-IN" sz="2665" dirty="0">
                <a:solidFill>
                  <a:schemeClr val="tx1"/>
                </a:solidFill>
                <a:latin typeface="Times New Roman" panose="02020603050405020304" pitchFamily="18" charset="0"/>
                <a:cs typeface="Times New Roman" panose="02020603050405020304" pitchFamily="18" charset="0"/>
              </a:rPr>
              <a:t>References</a:t>
            </a:r>
          </a:p>
          <a:p>
            <a:pPr>
              <a:spcBef>
                <a:spcPts val="165"/>
              </a:spcBef>
              <a:spcAft>
                <a:spcPts val="165"/>
              </a:spcAft>
              <a:buFont typeface="Wingdings" panose="05000000000000000000" pitchFamily="2" charset="2"/>
              <a:buChar char="v"/>
            </a:pPr>
            <a:r>
              <a:rPr lang="en-IN" sz="2665" dirty="0">
                <a:solidFill>
                  <a:schemeClr val="tx1"/>
                </a:solidFill>
                <a:latin typeface="Times New Roman" panose="02020603050405020304" pitchFamily="18" charset="0"/>
                <a:cs typeface="Times New Roman" panose="02020603050405020304" pitchFamily="18" charset="0"/>
              </a:rPr>
              <a:t>Literature Survey</a:t>
            </a:r>
          </a:p>
          <a:p>
            <a:pPr>
              <a:spcBef>
                <a:spcPts val="165"/>
              </a:spcBef>
              <a:spcAft>
                <a:spcPts val="165"/>
              </a:spcAft>
              <a:buFont typeface="Wingdings" panose="05000000000000000000" pitchFamily="2" charset="2"/>
              <a:buChar char="v"/>
            </a:pPr>
            <a:r>
              <a:rPr lang="en-IN" sz="2665" dirty="0">
                <a:latin typeface="Times New Roman" panose="02020603050405020304" pitchFamily="18" charset="0"/>
                <a:cs typeface="Times New Roman" panose="02020603050405020304" pitchFamily="18" charset="0"/>
              </a:rPr>
              <a:t>Design</a:t>
            </a:r>
          </a:p>
          <a:p>
            <a:pPr>
              <a:spcBef>
                <a:spcPts val="165"/>
              </a:spcBef>
              <a:spcAft>
                <a:spcPts val="165"/>
              </a:spcAft>
              <a:buFont typeface="Wingdings" panose="05000000000000000000" pitchFamily="2" charset="2"/>
              <a:buChar char="v"/>
            </a:pPr>
            <a:r>
              <a:rPr lang="en-IN" sz="2665" dirty="0">
                <a:solidFill>
                  <a:schemeClr val="tx1"/>
                </a:solidFill>
                <a:latin typeface="Times New Roman" panose="02020603050405020304" pitchFamily="18" charset="0"/>
                <a:cs typeface="Times New Roman" panose="02020603050405020304" pitchFamily="18" charset="0"/>
              </a:rPr>
              <a:t>Source Code</a:t>
            </a:r>
          </a:p>
          <a:p>
            <a:pPr>
              <a:spcBef>
                <a:spcPts val="165"/>
              </a:spcBef>
              <a:spcAft>
                <a:spcPts val="165"/>
              </a:spcAft>
              <a:buFont typeface="Wingdings" panose="05000000000000000000" pitchFamily="2" charset="2"/>
              <a:buChar char="v"/>
            </a:pPr>
            <a:r>
              <a:rPr lang="en-IN" sz="2665" dirty="0">
                <a:latin typeface="Times New Roman" panose="02020603050405020304" pitchFamily="18" charset="0"/>
                <a:cs typeface="Times New Roman" panose="02020603050405020304" pitchFamily="18" charset="0"/>
              </a:rPr>
              <a:t>Final Output</a:t>
            </a:r>
            <a:endParaRPr lang="en-IN" sz="2665" dirty="0">
              <a:solidFill>
                <a:schemeClr val="tx1"/>
              </a:solidFill>
              <a:latin typeface="Times New Roman" panose="02020603050405020304" pitchFamily="18" charset="0"/>
              <a:cs typeface="Times New Roman" panose="02020603050405020304" pitchFamily="18" charset="0"/>
            </a:endParaRPr>
          </a:p>
          <a:p>
            <a:pPr>
              <a:spcBef>
                <a:spcPts val="165"/>
              </a:spcBef>
              <a:spcAft>
                <a:spcPts val="165"/>
              </a:spcAft>
              <a:buFont typeface="Wingdings" panose="05000000000000000000" pitchFamily="2" charset="2"/>
              <a:buChar char="v"/>
            </a:pPr>
            <a:endParaRPr lang="en-IN" sz="2665" dirty="0">
              <a:solidFill>
                <a:schemeClr val="tx1"/>
              </a:solidFill>
              <a:latin typeface="Times New Roman" panose="02020603050405020304" pitchFamily="18" charset="0"/>
              <a:cs typeface="Times New Roman" panose="02020603050405020304" pitchFamily="18" charset="0"/>
            </a:endParaRPr>
          </a:p>
          <a:p>
            <a:pPr>
              <a:spcBef>
                <a:spcPts val="165"/>
              </a:spcBef>
              <a:spcAft>
                <a:spcPts val="165"/>
              </a:spcAft>
              <a:buFont typeface="Wingdings" panose="05000000000000000000" pitchFamily="2" charset="2"/>
              <a:buChar char="v"/>
            </a:pPr>
            <a:endParaRPr lang="en-IN" sz="2665" dirty="0">
              <a:solidFill>
                <a:schemeClr val="tx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610" y="2447365"/>
            <a:ext cx="8596668" cy="1963270"/>
          </a:xfrm>
        </p:spPr>
        <p:txBody>
          <a:bodyPr>
            <a:normAutofit/>
          </a:bodyPr>
          <a:lstStyle/>
          <a:p>
            <a:r>
              <a:rPr lang="en-US" sz="6600" b="1" dirty="0">
                <a:latin typeface="Times New Roman" panose="02020603050405020304" pitchFamily="18" charset="0"/>
                <a:cs typeface="Times New Roman" panose="02020603050405020304" pitchFamily="18" charset="0"/>
              </a:rPr>
              <a:t>Source Code</a:t>
            </a: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918EF-5608-F441-2FF4-FA0D79397D97}"/>
              </a:ext>
            </a:extLst>
          </p:cNvPr>
          <p:cNvSpPr txBox="1"/>
          <p:nvPr/>
        </p:nvSpPr>
        <p:spPr>
          <a:xfrm>
            <a:off x="5013434" y="861773"/>
            <a:ext cx="6096000" cy="762901"/>
          </a:xfrm>
          <a:prstGeom prst="rect">
            <a:avLst/>
          </a:prstGeom>
          <a:noFill/>
        </p:spPr>
        <p:txBody>
          <a:bodyPr wrap="square">
            <a:spAutoFit/>
          </a:bodyPr>
          <a:lstStyle/>
          <a:p>
            <a:pPr>
              <a:lnSpc>
                <a:spcPct val="106000"/>
              </a:lnSpc>
              <a:spcAft>
                <a:spcPts val="800"/>
              </a:spcAft>
            </a:pPr>
            <a:endParaRPr lang="en-US" sz="1800" b="1" dirty="0">
              <a:effectLst/>
              <a:latin typeface="Times New Roman" panose="02020603050405020304" pitchFamily="18" charset="0"/>
              <a:ea typeface="Times New Roman" panose="02020603050405020304" pitchFamily="18" charset="0"/>
            </a:endParaRPr>
          </a:p>
          <a:p>
            <a:pPr>
              <a:lnSpc>
                <a:spcPct val="106000"/>
              </a:lnSpc>
              <a:spcAft>
                <a:spcPts val="800"/>
              </a:spcAft>
            </a:pPr>
            <a:endParaRPr lang="en-IN" b="1" dirty="0">
              <a:latin typeface="Times New Roman" panose="02020603050405020304" pitchFamily="18" charset="0"/>
              <a:ea typeface="Calibri" panose="020F0502020204030204" pitchFamily="34" charset="0"/>
            </a:endParaRPr>
          </a:p>
        </p:txBody>
      </p:sp>
      <p:sp>
        <p:nvSpPr>
          <p:cNvPr id="12" name="Content Placeholder 2"/>
          <p:cNvSpPr txBox="1"/>
          <p:nvPr/>
        </p:nvSpPr>
        <p:spPr>
          <a:xfrm>
            <a:off x="146804" y="853595"/>
            <a:ext cx="12052880" cy="51049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6641618-AAF7-AD93-595B-40AA5AF7DA89}"/>
              </a:ext>
            </a:extLst>
          </p:cNvPr>
          <p:cNvSpPr txBox="1"/>
          <p:nvPr/>
        </p:nvSpPr>
        <p:spPr>
          <a:xfrm>
            <a:off x="370687" y="254090"/>
            <a:ext cx="7104994" cy="954107"/>
          </a:xfrm>
          <a:prstGeom prst="rect">
            <a:avLst/>
          </a:prstGeom>
          <a:noFill/>
        </p:spPr>
        <p:txBody>
          <a:bodyPr wrap="square" rtlCol="0">
            <a:spAutoFit/>
          </a:bodyPr>
          <a:lstStyle/>
          <a:p>
            <a:r>
              <a:rPr lang="en-IN" sz="2800" b="1" dirty="0" err="1">
                <a:solidFill>
                  <a:schemeClr val="accent1"/>
                </a:solidFill>
                <a:effectLst/>
                <a:latin typeface="Times New Roman" panose="02020603050405020304" pitchFamily="18" charset="0"/>
                <a:ea typeface="Times New Roman" panose="02020603050405020304" pitchFamily="18" charset="0"/>
              </a:rPr>
              <a:t>Impo</a:t>
            </a:r>
            <a:r>
              <a:rPr lang="en-US" sz="2800" b="1" dirty="0">
                <a:solidFill>
                  <a:schemeClr val="accent1"/>
                </a:solidFill>
                <a:effectLst/>
                <a:latin typeface="Times New Roman" panose="02020603050405020304" pitchFamily="18" charset="0"/>
                <a:ea typeface="Times New Roman" panose="02020603050405020304" pitchFamily="18" charset="0"/>
              </a:rPr>
              <a:t>r</a:t>
            </a:r>
            <a:r>
              <a:rPr lang="en-IN" sz="2800" b="1" dirty="0">
                <a:solidFill>
                  <a:schemeClr val="accent1"/>
                </a:solidFill>
                <a:effectLst/>
                <a:latin typeface="Times New Roman" panose="02020603050405020304" pitchFamily="18" charset="0"/>
                <a:ea typeface="Times New Roman" panose="02020603050405020304" pitchFamily="18" charset="0"/>
              </a:rPr>
              <a:t>ting </a:t>
            </a:r>
            <a:r>
              <a:rPr lang="en-IN" sz="2800" b="1" dirty="0" err="1">
                <a:solidFill>
                  <a:schemeClr val="accent1"/>
                </a:solidFill>
                <a:effectLst/>
                <a:latin typeface="Times New Roman" panose="02020603050405020304" pitchFamily="18" charset="0"/>
                <a:ea typeface="Times New Roman" panose="02020603050405020304" pitchFamily="18" charset="0"/>
              </a:rPr>
              <a:t>Modu</a:t>
            </a:r>
            <a:r>
              <a:rPr lang="en-US" sz="2800" b="1" dirty="0">
                <a:solidFill>
                  <a:schemeClr val="accent1"/>
                </a:solidFill>
                <a:effectLst/>
                <a:latin typeface="Times New Roman" panose="02020603050405020304" pitchFamily="18" charset="0"/>
                <a:ea typeface="Times New Roman" panose="02020603050405020304" pitchFamily="18" charset="0"/>
              </a:rPr>
              <a:t>l</a:t>
            </a:r>
            <a:r>
              <a:rPr lang="en-IN" sz="2800" b="1" dirty="0">
                <a:solidFill>
                  <a:schemeClr val="accent1"/>
                </a:solidFill>
                <a:latin typeface="Times New Roman" panose="02020603050405020304" pitchFamily="18" charset="0"/>
                <a:ea typeface="Times New Roman" panose="02020603050405020304" pitchFamily="18" charset="0"/>
              </a:rPr>
              <a:t>es</a:t>
            </a:r>
            <a:endParaRPr lang="en-IN" sz="2800" dirty="0">
              <a:solidFill>
                <a:schemeClr val="accent1"/>
              </a:solidFill>
              <a:effectLst/>
              <a:latin typeface="Calibri" panose="020F0502020204030204" pitchFamily="34" charset="0"/>
              <a:ea typeface="Calibri" panose="020F0502020204030204" pitchFamily="34" charset="0"/>
            </a:endParaRPr>
          </a:p>
          <a:p>
            <a:endParaRPr lang="en-IN" sz="2800" dirty="0"/>
          </a:p>
        </p:txBody>
      </p:sp>
      <p:pic>
        <p:nvPicPr>
          <p:cNvPr id="6" name="Picture 5">
            <a:extLst>
              <a:ext uri="{FF2B5EF4-FFF2-40B4-BE49-F238E27FC236}">
                <a16:creationId xmlns:a16="http://schemas.microsoft.com/office/drawing/2014/main" id="{5634E965-7823-449A-B221-4CF75088D3DA}"/>
              </a:ext>
            </a:extLst>
          </p:cNvPr>
          <p:cNvPicPr>
            <a:picLocks noChangeAspect="1"/>
          </p:cNvPicPr>
          <p:nvPr/>
        </p:nvPicPr>
        <p:blipFill>
          <a:blip r:embed="rId2"/>
          <a:stretch>
            <a:fillRect/>
          </a:stretch>
        </p:blipFill>
        <p:spPr>
          <a:xfrm>
            <a:off x="777766" y="1243223"/>
            <a:ext cx="7611346" cy="405992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p:nvPr/>
        </p:nvSpPr>
        <p:spPr>
          <a:xfrm>
            <a:off x="694662" y="693939"/>
            <a:ext cx="10957164" cy="51049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p>
          <a:p>
            <a:pPr marL="0" indent="0">
              <a:buNone/>
            </a:pPr>
            <a:endParaRPr lang="en-IN" b="1" dirty="0"/>
          </a:p>
          <a:p>
            <a:pPr marL="0" indent="0">
              <a:buNone/>
            </a:pPr>
            <a:endParaRPr lang="en-IN" dirty="0"/>
          </a:p>
        </p:txBody>
      </p:sp>
      <p:pic>
        <p:nvPicPr>
          <p:cNvPr id="4" name="Picture 3">
            <a:extLst>
              <a:ext uri="{FF2B5EF4-FFF2-40B4-BE49-F238E27FC236}">
                <a16:creationId xmlns:a16="http://schemas.microsoft.com/office/drawing/2014/main" id="{96CAF33C-4B4D-4A7F-BF68-190EFEF79CAA}"/>
              </a:ext>
            </a:extLst>
          </p:cNvPr>
          <p:cNvPicPr>
            <a:picLocks noChangeAspect="1"/>
          </p:cNvPicPr>
          <p:nvPr/>
        </p:nvPicPr>
        <p:blipFill>
          <a:blip r:embed="rId2"/>
          <a:stretch>
            <a:fillRect/>
          </a:stretch>
        </p:blipFill>
        <p:spPr>
          <a:xfrm>
            <a:off x="1034919" y="87992"/>
            <a:ext cx="6115504" cy="3231284"/>
          </a:xfrm>
          <a:prstGeom prst="rect">
            <a:avLst/>
          </a:prstGeom>
        </p:spPr>
      </p:pic>
      <p:pic>
        <p:nvPicPr>
          <p:cNvPr id="5" name="Picture 4">
            <a:extLst>
              <a:ext uri="{FF2B5EF4-FFF2-40B4-BE49-F238E27FC236}">
                <a16:creationId xmlns:a16="http://schemas.microsoft.com/office/drawing/2014/main" id="{4B4A97C2-44AE-4A49-931E-4B3B50C89F7A}"/>
              </a:ext>
            </a:extLst>
          </p:cNvPr>
          <p:cNvPicPr>
            <a:picLocks noChangeAspect="1"/>
          </p:cNvPicPr>
          <p:nvPr/>
        </p:nvPicPr>
        <p:blipFill rotWithShape="1">
          <a:blip r:embed="rId3"/>
          <a:srcRect b="32374"/>
          <a:stretch/>
        </p:blipFill>
        <p:spPr>
          <a:xfrm>
            <a:off x="1034919" y="4256578"/>
            <a:ext cx="6115504" cy="2148285"/>
          </a:xfrm>
          <a:prstGeom prst="rect">
            <a:avLst/>
          </a:prstGeom>
        </p:spPr>
      </p:pic>
      <p:sp>
        <p:nvSpPr>
          <p:cNvPr id="7" name="TextBox 6">
            <a:extLst>
              <a:ext uri="{FF2B5EF4-FFF2-40B4-BE49-F238E27FC236}">
                <a16:creationId xmlns:a16="http://schemas.microsoft.com/office/drawing/2014/main" id="{7213CDA9-9B20-4CDE-A1A0-6FB751F7BD30}"/>
              </a:ext>
            </a:extLst>
          </p:cNvPr>
          <p:cNvSpPr txBox="1"/>
          <p:nvPr/>
        </p:nvSpPr>
        <p:spPr>
          <a:xfrm>
            <a:off x="540174" y="3538724"/>
            <a:ext cx="7104994" cy="954107"/>
          </a:xfrm>
          <a:prstGeom prst="rect">
            <a:avLst/>
          </a:prstGeom>
          <a:noFill/>
        </p:spPr>
        <p:txBody>
          <a:bodyPr wrap="square" rtlCol="0">
            <a:spAutoFit/>
          </a:bodyPr>
          <a:lstStyle/>
          <a:p>
            <a:r>
              <a:rPr lang="en-US" sz="2800" b="1" dirty="0">
                <a:solidFill>
                  <a:schemeClr val="accent1"/>
                </a:solidFill>
                <a:effectLst/>
                <a:latin typeface="Times New Roman" panose="02020603050405020304" pitchFamily="18" charset="0"/>
                <a:ea typeface="Times New Roman" panose="02020603050405020304" pitchFamily="18" charset="0"/>
              </a:rPr>
              <a:t>Data Visualization</a:t>
            </a:r>
            <a:endParaRPr lang="en-IN" sz="2800" dirty="0">
              <a:solidFill>
                <a:schemeClr val="accent1"/>
              </a:solidFill>
              <a:effectLst/>
              <a:latin typeface="Calibri" panose="020F0502020204030204" pitchFamily="34" charset="0"/>
              <a:ea typeface="Calibri" panose="020F0502020204030204" pitchFamily="34" charset="0"/>
            </a:endParaRPr>
          </a:p>
          <a:p>
            <a:endParaRPr lang="en-IN"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6B666B-33D5-09A0-2092-D9A01ACE9D41}"/>
              </a:ext>
            </a:extLst>
          </p:cNvPr>
          <p:cNvSpPr txBox="1"/>
          <p:nvPr/>
        </p:nvSpPr>
        <p:spPr>
          <a:xfrm>
            <a:off x="471464" y="267965"/>
            <a:ext cx="6096000" cy="556434"/>
          </a:xfrm>
          <a:prstGeom prst="rect">
            <a:avLst/>
          </a:prstGeom>
          <a:noFill/>
        </p:spPr>
        <p:txBody>
          <a:bodyPr wrap="square">
            <a:spAutoFit/>
          </a:bodyPr>
          <a:lstStyle/>
          <a:p>
            <a:pPr>
              <a:lnSpc>
                <a:spcPct val="115000"/>
              </a:lnSpc>
              <a:spcBef>
                <a:spcPts val="150"/>
              </a:spcBef>
              <a:spcAft>
                <a:spcPts val="150"/>
              </a:spcAft>
              <a:tabLst>
                <a:tab pos="1507490" algn="l"/>
              </a:tabLst>
            </a:pPr>
            <a:r>
              <a:rPr lang="en-IN" sz="2800" b="1" dirty="0">
                <a:solidFill>
                  <a:schemeClr val="accent1"/>
                </a:solidFill>
                <a:effectLst/>
                <a:latin typeface="Times New Roman" panose="02020603050405020304" pitchFamily="18" charset="0"/>
                <a:ea typeface="Times New Roman" panose="02020603050405020304" pitchFamily="18" charset="0"/>
              </a:rPr>
              <a:t>Data </a:t>
            </a:r>
            <a:r>
              <a:rPr lang="en-IN" sz="2800" b="1" dirty="0" err="1">
                <a:solidFill>
                  <a:schemeClr val="accent1"/>
                </a:solidFill>
                <a:effectLst/>
                <a:latin typeface="Times New Roman" panose="02020603050405020304" pitchFamily="18" charset="0"/>
                <a:ea typeface="Times New Roman" panose="02020603050405020304" pitchFamily="18" charset="0"/>
              </a:rPr>
              <a:t>Preprocessing</a:t>
            </a:r>
            <a:endParaRPr lang="en-IN" sz="2800" dirty="0">
              <a:solidFill>
                <a:schemeClr val="accent1"/>
              </a:solidFill>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201261EA-29F8-04A9-0617-9CEF845AB8C2}"/>
              </a:ext>
            </a:extLst>
          </p:cNvPr>
          <p:cNvSpPr txBox="1"/>
          <p:nvPr/>
        </p:nvSpPr>
        <p:spPr>
          <a:xfrm>
            <a:off x="3048000" y="3236285"/>
            <a:ext cx="6096000" cy="390684"/>
          </a:xfrm>
          <a:prstGeom prst="rect">
            <a:avLst/>
          </a:prstGeom>
          <a:noFill/>
        </p:spPr>
        <p:txBody>
          <a:bodyPr wrap="square">
            <a:spAutoFit/>
          </a:bodyPr>
          <a:lstStyle/>
          <a:p>
            <a:pPr>
              <a:lnSpc>
                <a:spcPct val="115000"/>
              </a:lnSpc>
              <a:spcBef>
                <a:spcPts val="150"/>
              </a:spcBef>
              <a:spcAft>
                <a:spcPts val="150"/>
              </a:spcAft>
              <a:tabLst>
                <a:tab pos="1507490" algn="l"/>
              </a:tabLst>
            </a:pPr>
            <a:r>
              <a:rPr lang="en-IN" sz="1800" b="1" dirty="0">
                <a:effectLst/>
                <a:latin typeface="Times New Roman" panose="02020603050405020304" pitchFamily="18" charset="0"/>
                <a:ea typeface="Times New Roman" panose="02020603050405020304" pitchFamily="18" charset="0"/>
              </a:rPr>
              <a:t>Prepare Dataset Objects</a:t>
            </a:r>
            <a:endParaRPr lang="en-IN" sz="1400" dirty="0">
              <a:effectLst/>
              <a:latin typeface="Calibri" panose="020F050202020403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6A688337-8940-4CF0-975A-FE25F29C7B35}"/>
              </a:ext>
            </a:extLst>
          </p:cNvPr>
          <p:cNvPicPr>
            <a:picLocks noChangeAspect="1"/>
          </p:cNvPicPr>
          <p:nvPr/>
        </p:nvPicPr>
        <p:blipFill>
          <a:blip r:embed="rId2"/>
          <a:stretch>
            <a:fillRect/>
          </a:stretch>
        </p:blipFill>
        <p:spPr>
          <a:xfrm>
            <a:off x="1100137" y="1010317"/>
            <a:ext cx="6229577" cy="3248407"/>
          </a:xfrm>
          <a:prstGeom prst="rect">
            <a:avLst/>
          </a:prstGeom>
        </p:spPr>
      </p:pic>
      <p:pic>
        <p:nvPicPr>
          <p:cNvPr id="3" name="Picture 2">
            <a:extLst>
              <a:ext uri="{FF2B5EF4-FFF2-40B4-BE49-F238E27FC236}">
                <a16:creationId xmlns:a16="http://schemas.microsoft.com/office/drawing/2014/main" id="{ACCE23DB-5112-4031-8029-D4A29E9F614B}"/>
              </a:ext>
            </a:extLst>
          </p:cNvPr>
          <p:cNvPicPr>
            <a:picLocks noChangeAspect="1"/>
          </p:cNvPicPr>
          <p:nvPr/>
        </p:nvPicPr>
        <p:blipFill>
          <a:blip r:embed="rId3"/>
          <a:stretch>
            <a:fillRect/>
          </a:stretch>
        </p:blipFill>
        <p:spPr>
          <a:xfrm>
            <a:off x="1100137" y="4272792"/>
            <a:ext cx="6229576" cy="246198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p:nvPr/>
        </p:nvSpPr>
        <p:spPr>
          <a:xfrm>
            <a:off x="375520" y="453994"/>
            <a:ext cx="10957164" cy="51049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solidFill>
                  <a:schemeClr val="accent1"/>
                </a:solidFill>
                <a:effectLst/>
                <a:latin typeface="Times New Roman" panose="02020603050405020304" pitchFamily="18" charset="0"/>
                <a:ea typeface="Times New Roman" panose="02020603050405020304" pitchFamily="18" charset="0"/>
              </a:rPr>
              <a:t>Model Training</a:t>
            </a:r>
            <a:endParaRPr lang="en-IN" dirty="0">
              <a:solidFill>
                <a:schemeClr val="accent1"/>
              </a:solidFill>
              <a:effectLst/>
              <a:latin typeface="Calibri" panose="020F0502020204030204" pitchFamily="34" charset="0"/>
              <a:ea typeface="Calibri" panose="020F0502020204030204" pitchFamily="34"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p>
          <a:p>
            <a:pPr marL="0" indent="0">
              <a:buNone/>
            </a:pPr>
            <a:endParaRPr lang="en-IN" dirty="0"/>
          </a:p>
        </p:txBody>
      </p:sp>
      <p:pic>
        <p:nvPicPr>
          <p:cNvPr id="4" name="Picture 3">
            <a:extLst>
              <a:ext uri="{FF2B5EF4-FFF2-40B4-BE49-F238E27FC236}">
                <a16:creationId xmlns:a16="http://schemas.microsoft.com/office/drawing/2014/main" id="{D7370A02-C203-4CC8-858E-0D93129E3356}"/>
              </a:ext>
            </a:extLst>
          </p:cNvPr>
          <p:cNvPicPr>
            <a:picLocks noChangeAspect="1"/>
          </p:cNvPicPr>
          <p:nvPr/>
        </p:nvPicPr>
        <p:blipFill>
          <a:blip r:embed="rId2"/>
          <a:stretch>
            <a:fillRect/>
          </a:stretch>
        </p:blipFill>
        <p:spPr>
          <a:xfrm>
            <a:off x="859316" y="1160685"/>
            <a:ext cx="8080572" cy="439828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94B3A-07DB-42AC-A78C-4993FBCDE00C}"/>
              </a:ext>
            </a:extLst>
          </p:cNvPr>
          <p:cNvPicPr>
            <a:picLocks noChangeAspect="1"/>
          </p:cNvPicPr>
          <p:nvPr/>
        </p:nvPicPr>
        <p:blipFill>
          <a:blip r:embed="rId2"/>
          <a:stretch>
            <a:fillRect/>
          </a:stretch>
        </p:blipFill>
        <p:spPr>
          <a:xfrm>
            <a:off x="836613" y="884143"/>
            <a:ext cx="7813902" cy="42941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94662" y="693939"/>
            <a:ext cx="10957164" cy="51049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p>
          <a:p>
            <a:pPr marL="0" indent="0">
              <a:buNone/>
            </a:pPr>
            <a:endParaRPr lang="en-IN" b="1" dirty="0"/>
          </a:p>
          <a:p>
            <a:pPr marL="0" indent="0">
              <a:buNone/>
            </a:pPr>
            <a:endParaRPr lang="en-IN" dirty="0"/>
          </a:p>
        </p:txBody>
      </p:sp>
      <p:pic>
        <p:nvPicPr>
          <p:cNvPr id="3" name="Picture 2">
            <a:extLst>
              <a:ext uri="{FF2B5EF4-FFF2-40B4-BE49-F238E27FC236}">
                <a16:creationId xmlns:a16="http://schemas.microsoft.com/office/drawing/2014/main" id="{955B9813-863C-48BE-B461-4624B6FDBF9E}"/>
              </a:ext>
            </a:extLst>
          </p:cNvPr>
          <p:cNvPicPr>
            <a:picLocks noChangeAspect="1"/>
          </p:cNvPicPr>
          <p:nvPr/>
        </p:nvPicPr>
        <p:blipFill>
          <a:blip r:embed="rId2"/>
          <a:stretch>
            <a:fillRect/>
          </a:stretch>
        </p:blipFill>
        <p:spPr>
          <a:xfrm>
            <a:off x="897165" y="123999"/>
            <a:ext cx="7131182" cy="3497195"/>
          </a:xfrm>
          <a:prstGeom prst="rect">
            <a:avLst/>
          </a:prstGeom>
        </p:spPr>
      </p:pic>
      <p:pic>
        <p:nvPicPr>
          <p:cNvPr id="4" name="Picture 3">
            <a:extLst>
              <a:ext uri="{FF2B5EF4-FFF2-40B4-BE49-F238E27FC236}">
                <a16:creationId xmlns:a16="http://schemas.microsoft.com/office/drawing/2014/main" id="{EA70892E-CF2B-46B2-A548-A58D8734B698}"/>
              </a:ext>
            </a:extLst>
          </p:cNvPr>
          <p:cNvPicPr>
            <a:picLocks noChangeAspect="1"/>
          </p:cNvPicPr>
          <p:nvPr/>
        </p:nvPicPr>
        <p:blipFill rotWithShape="1">
          <a:blip r:embed="rId3"/>
          <a:srcRect b="15809"/>
          <a:stretch/>
        </p:blipFill>
        <p:spPr>
          <a:xfrm>
            <a:off x="897165" y="3246427"/>
            <a:ext cx="7131183" cy="312242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82C3B1-9E0F-4E73-B4AD-B87E899B0473}"/>
              </a:ext>
            </a:extLst>
          </p:cNvPr>
          <p:cNvPicPr>
            <a:picLocks noChangeAspect="1"/>
          </p:cNvPicPr>
          <p:nvPr/>
        </p:nvPicPr>
        <p:blipFill>
          <a:blip r:embed="rId2"/>
          <a:stretch>
            <a:fillRect/>
          </a:stretch>
        </p:blipFill>
        <p:spPr>
          <a:xfrm>
            <a:off x="979080" y="709651"/>
            <a:ext cx="7007663" cy="352440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462434" y="454035"/>
            <a:ext cx="10868447" cy="59499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solidFill>
                  <a:schemeClr val="accent1"/>
                </a:solidFill>
                <a:effectLst/>
                <a:latin typeface="Times New Roman" panose="02020603050405020304" pitchFamily="18" charset="0"/>
                <a:ea typeface="Times New Roman" panose="02020603050405020304" pitchFamily="18" charset="0"/>
              </a:rPr>
              <a:t>Training</a:t>
            </a:r>
            <a:endParaRPr lang="en-IN" dirty="0">
              <a:solidFill>
                <a:schemeClr val="accent1"/>
              </a:solidFill>
              <a:effectLst/>
              <a:latin typeface="Calibri" panose="020F0502020204030204" pitchFamily="34" charset="0"/>
              <a:ea typeface="Calibri" panose="020F0502020204030204" pitchFamily="34"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pic>
        <p:nvPicPr>
          <p:cNvPr id="4" name="Picture 3">
            <a:extLst>
              <a:ext uri="{FF2B5EF4-FFF2-40B4-BE49-F238E27FC236}">
                <a16:creationId xmlns:a16="http://schemas.microsoft.com/office/drawing/2014/main" id="{D7B7EDA4-42A0-43FA-8F9A-B76DCBC229A5}"/>
              </a:ext>
            </a:extLst>
          </p:cNvPr>
          <p:cNvPicPr>
            <a:picLocks noChangeAspect="1"/>
          </p:cNvPicPr>
          <p:nvPr/>
        </p:nvPicPr>
        <p:blipFill>
          <a:blip r:embed="rId2"/>
          <a:stretch>
            <a:fillRect/>
          </a:stretch>
        </p:blipFill>
        <p:spPr>
          <a:xfrm>
            <a:off x="861119" y="1256363"/>
            <a:ext cx="8059738" cy="40259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p:nvPr/>
        </p:nvSpPr>
        <p:spPr>
          <a:xfrm>
            <a:off x="694662" y="693939"/>
            <a:ext cx="10957164" cy="51049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pic>
        <p:nvPicPr>
          <p:cNvPr id="2" name="Picture 1">
            <a:extLst>
              <a:ext uri="{FF2B5EF4-FFF2-40B4-BE49-F238E27FC236}">
                <a16:creationId xmlns:a16="http://schemas.microsoft.com/office/drawing/2014/main" id="{801B8D59-FFCF-4209-8052-78432CE11413}"/>
              </a:ext>
            </a:extLst>
          </p:cNvPr>
          <p:cNvPicPr>
            <a:picLocks noChangeAspect="1"/>
          </p:cNvPicPr>
          <p:nvPr/>
        </p:nvPicPr>
        <p:blipFill>
          <a:blip r:embed="rId2"/>
          <a:stretch>
            <a:fillRect/>
          </a:stretch>
        </p:blipFill>
        <p:spPr>
          <a:xfrm>
            <a:off x="830460" y="963261"/>
            <a:ext cx="8505745" cy="45663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961" y="384367"/>
            <a:ext cx="11320439" cy="763600"/>
          </a:xfrm>
        </p:spPr>
        <p:txBody>
          <a:bodyPr>
            <a:normAutofit fontScale="90000"/>
          </a:bodyPr>
          <a:lstStyle/>
          <a:p>
            <a:pPr>
              <a:tabLst>
                <a:tab pos="11002010" algn="l"/>
              </a:tabLst>
            </a:pPr>
            <a:r>
              <a:rPr lang="en-IN" sz="4800" b="1" dirty="0">
                <a:latin typeface="Times New Roman" panose="02020603050405020304" pitchFamily="18" charset="0"/>
                <a:cs typeface="Times New Roman" panose="02020603050405020304" pitchFamily="18" charset="0"/>
              </a:rPr>
              <a:t>Abstract</a:t>
            </a:r>
          </a:p>
        </p:txBody>
      </p:sp>
      <p:sp>
        <p:nvSpPr>
          <p:cNvPr id="3" name="Text Placeholder 2"/>
          <p:cNvSpPr>
            <a:spLocks noGrp="1"/>
          </p:cNvSpPr>
          <p:nvPr>
            <p:ph type="body" idx="1"/>
          </p:nvPr>
        </p:nvSpPr>
        <p:spPr>
          <a:xfrm>
            <a:off x="456355" y="1485900"/>
            <a:ext cx="9015892" cy="4469423"/>
          </a:xfrm>
        </p:spPr>
        <p:txBody>
          <a:bodyPr>
            <a:normAutofit fontScale="25000" lnSpcReduction="20000"/>
          </a:bodyPr>
          <a:lstStyle/>
          <a:p>
            <a:pPr marL="152400" indent="0" algn="just">
              <a:lnSpc>
                <a:spcPct val="107000"/>
              </a:lnSpc>
              <a:spcAft>
                <a:spcPts val="800"/>
              </a:spcAft>
              <a:buNone/>
            </a:pPr>
            <a:r>
              <a:rPr lang="en-US" sz="8800" dirty="0">
                <a:latin typeface="Times New Roman" panose="02020603050405020304" pitchFamily="18" charset="0"/>
                <a:ea typeface="Calibri" panose="020F0502020204030204" pitchFamily="34" charset="0"/>
                <a:cs typeface="Times New Roman" panose="02020603050405020304" pitchFamily="18" charset="0"/>
              </a:rPr>
              <a:t>India, as an agrarian nation, relies heavily on agriculture for its economic stability, but the sector faces challenges due to climate change and environmental factors. Machine learning offers a practical solution to these issues, with crop yield prediction playing a vital role. By analyzing historical data such as weather, soil properties, and past crop yields, this project utilizes the Random Forest algorithm, a popular supervised learning method, to predict crop yields. These predictions can help farmers estimate potential yield before cultivation, aiding in better planning and resource management.</a:t>
            </a:r>
          </a:p>
          <a:p>
            <a:pPr marL="152400" indent="0" algn="just">
              <a:lnSpc>
                <a:spcPct val="107000"/>
              </a:lnSpc>
              <a:spcAft>
                <a:spcPts val="800"/>
              </a:spcAft>
              <a:buNone/>
            </a:pPr>
            <a:endParaRPr lang="en-US" sz="8800" dirty="0">
              <a:latin typeface="Times New Roman" panose="02020603050405020304" pitchFamily="18"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sz="8800" dirty="0">
                <a:latin typeface="Times New Roman" panose="02020603050405020304" pitchFamily="18" charset="0"/>
                <a:ea typeface="Calibri" panose="020F0502020204030204" pitchFamily="34" charset="0"/>
                <a:cs typeface="Times New Roman" panose="02020603050405020304" pitchFamily="18" charset="0"/>
              </a:rPr>
              <a:t>The project will also provide crop recommendations based on factors like pH levels, rainfall, and crop type, helping farmers choose high-yield crops suitable for specific conditions. The final outcome will be a web application that not only predicts crop yield but also suggests optimal crops, empowering farmers to maximize productivity and efficiency in their agricultural practices</a:t>
            </a:r>
            <a:r>
              <a:rPr lang="en-US" sz="8000" dirty="0">
                <a:latin typeface="Times New Roman" panose="02020603050405020304" pitchFamily="18" charset="0"/>
                <a:ea typeface="Calibri" panose="020F0502020204030204" pitchFamily="34" charset="0"/>
                <a:cs typeface="Times New Roman" panose="02020603050405020304" pitchFamily="18" charset="0"/>
              </a:rPr>
              <a:t>.</a:t>
            </a:r>
          </a:p>
          <a:p>
            <a:pPr marL="152400" indent="0">
              <a:lnSpc>
                <a:spcPct val="107000"/>
              </a:lnSpc>
              <a:spcAft>
                <a:spcPts val="800"/>
              </a:spcAft>
              <a:buNone/>
            </a:pPr>
            <a:endParaRPr lang="en-IN" sz="4200" dirty="0">
              <a:latin typeface="Times New Roman" panose="02020603050405020304" pitchFamily="18" charset="0"/>
              <a:ea typeface="Calibri" panose="020F0502020204030204" pitchFamily="34" charset="0"/>
              <a:cs typeface="Times New Roman" panose="02020603050405020304" pitchFamily="18" charset="0"/>
            </a:endParaRPr>
          </a:p>
          <a:p>
            <a:pPr marL="152400" indent="0">
              <a:lnSpc>
                <a:spcPct val="107000"/>
              </a:lnSpc>
              <a:spcAft>
                <a:spcPts val="800"/>
              </a:spcAft>
              <a:buNone/>
            </a:pPr>
            <a:endParaRPr lang="en-IN" sz="4000" dirty="0">
              <a:effectLst/>
              <a:latin typeface="Times New Roman" panose="02020603050405020304" pitchFamily="18" charset="0"/>
              <a:ea typeface="Calibri" panose="020F0502020204030204" pitchFamily="34" charset="0"/>
            </a:endParaRPr>
          </a:p>
          <a:p>
            <a:pPr marL="152400" indent="0">
              <a:lnSpc>
                <a:spcPct val="107000"/>
              </a:lnSpc>
              <a:spcAft>
                <a:spcPts val="800"/>
              </a:spcAft>
              <a:buNone/>
            </a:pPr>
            <a:endParaRPr lang="en-IN" sz="213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C6174-17A1-4124-8F3B-0AA96C1FDA98}"/>
              </a:ext>
            </a:extLst>
          </p:cNvPr>
          <p:cNvPicPr>
            <a:picLocks noChangeAspect="1"/>
          </p:cNvPicPr>
          <p:nvPr/>
        </p:nvPicPr>
        <p:blipFill>
          <a:blip r:embed="rId2"/>
          <a:stretch>
            <a:fillRect/>
          </a:stretch>
        </p:blipFill>
        <p:spPr>
          <a:xfrm>
            <a:off x="917801" y="537457"/>
            <a:ext cx="8385856" cy="1248263"/>
          </a:xfrm>
          <a:prstGeom prst="rect">
            <a:avLst/>
          </a:prstGeom>
        </p:spPr>
      </p:pic>
      <p:pic>
        <p:nvPicPr>
          <p:cNvPr id="6" name="Picture 5">
            <a:extLst>
              <a:ext uri="{FF2B5EF4-FFF2-40B4-BE49-F238E27FC236}">
                <a16:creationId xmlns:a16="http://schemas.microsoft.com/office/drawing/2014/main" id="{4477BA10-2FD9-4A33-9D25-A9424B76144F}"/>
              </a:ext>
            </a:extLst>
          </p:cNvPr>
          <p:cNvPicPr>
            <a:picLocks noChangeAspect="1"/>
          </p:cNvPicPr>
          <p:nvPr/>
        </p:nvPicPr>
        <p:blipFill>
          <a:blip r:embed="rId3"/>
          <a:stretch>
            <a:fillRect/>
          </a:stretch>
        </p:blipFill>
        <p:spPr>
          <a:xfrm>
            <a:off x="917802" y="1813807"/>
            <a:ext cx="8385856" cy="478169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D1B94F-B740-4A39-8845-D683D65747B3}"/>
              </a:ext>
            </a:extLst>
          </p:cNvPr>
          <p:cNvPicPr>
            <a:picLocks noChangeAspect="1"/>
          </p:cNvPicPr>
          <p:nvPr/>
        </p:nvPicPr>
        <p:blipFill>
          <a:blip r:embed="rId2"/>
          <a:stretch>
            <a:fillRect/>
          </a:stretch>
        </p:blipFill>
        <p:spPr>
          <a:xfrm>
            <a:off x="798286" y="685800"/>
            <a:ext cx="8263123" cy="4466771"/>
          </a:xfrm>
          <a:prstGeom prst="rect">
            <a:avLst/>
          </a:prstGeom>
        </p:spPr>
      </p:pic>
      <p:pic>
        <p:nvPicPr>
          <p:cNvPr id="5" name="Picture 4">
            <a:extLst>
              <a:ext uri="{FF2B5EF4-FFF2-40B4-BE49-F238E27FC236}">
                <a16:creationId xmlns:a16="http://schemas.microsoft.com/office/drawing/2014/main" id="{B39751EC-3660-488E-9155-1D90E6F9E1BC}"/>
              </a:ext>
            </a:extLst>
          </p:cNvPr>
          <p:cNvPicPr>
            <a:picLocks noChangeAspect="1"/>
          </p:cNvPicPr>
          <p:nvPr/>
        </p:nvPicPr>
        <p:blipFill>
          <a:blip r:embed="rId3"/>
          <a:stretch>
            <a:fillRect/>
          </a:stretch>
        </p:blipFill>
        <p:spPr>
          <a:xfrm>
            <a:off x="798286" y="5152571"/>
            <a:ext cx="8263123" cy="1171575"/>
          </a:xfrm>
          <a:prstGeom prst="rect">
            <a:avLst/>
          </a:prstGeom>
        </p:spPr>
      </p:pic>
    </p:spTree>
    <p:extLst>
      <p:ext uri="{BB962C8B-B14F-4D97-AF65-F5344CB8AC3E}">
        <p14:creationId xmlns:p14="http://schemas.microsoft.com/office/powerpoint/2010/main" val="2370952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E85451-C1DA-46A4-8AA6-6BCA36556DC6}"/>
              </a:ext>
            </a:extLst>
          </p:cNvPr>
          <p:cNvSpPr txBox="1"/>
          <p:nvPr/>
        </p:nvSpPr>
        <p:spPr>
          <a:xfrm>
            <a:off x="369863" y="340537"/>
            <a:ext cx="6096000" cy="556434"/>
          </a:xfrm>
          <a:prstGeom prst="rect">
            <a:avLst/>
          </a:prstGeom>
          <a:noFill/>
        </p:spPr>
        <p:txBody>
          <a:bodyPr wrap="square">
            <a:spAutoFit/>
          </a:bodyPr>
          <a:lstStyle/>
          <a:p>
            <a:pPr>
              <a:lnSpc>
                <a:spcPct val="115000"/>
              </a:lnSpc>
              <a:spcBef>
                <a:spcPts val="150"/>
              </a:spcBef>
              <a:spcAft>
                <a:spcPts val="150"/>
              </a:spcAft>
              <a:tabLst>
                <a:tab pos="1507490" algn="l"/>
              </a:tabLst>
            </a:pPr>
            <a:r>
              <a:rPr lang="en-IN" sz="2800" b="1">
                <a:solidFill>
                  <a:schemeClr val="accent1"/>
                </a:solidFill>
                <a:effectLst/>
                <a:latin typeface="Times New Roman" panose="02020603050405020304" pitchFamily="18" charset="0"/>
                <a:ea typeface="Times New Roman" panose="02020603050405020304" pitchFamily="18" charset="0"/>
              </a:rPr>
              <a:t>Final Output</a:t>
            </a:r>
            <a:endParaRPr lang="en-IN" sz="2800" dirty="0">
              <a:solidFill>
                <a:schemeClr val="accent1"/>
              </a:solidFill>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2854B516-900C-4FF9-ADE1-533DAAA99F34}"/>
              </a:ext>
            </a:extLst>
          </p:cNvPr>
          <p:cNvPicPr>
            <a:picLocks noChangeAspect="1"/>
          </p:cNvPicPr>
          <p:nvPr/>
        </p:nvPicPr>
        <p:blipFill>
          <a:blip r:embed="rId2"/>
          <a:stretch>
            <a:fillRect/>
          </a:stretch>
        </p:blipFill>
        <p:spPr>
          <a:xfrm>
            <a:off x="1140588" y="1187257"/>
            <a:ext cx="7074498" cy="5201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48639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9E8EDC-FDBA-4C60-A44A-C6DCC8C498B0}"/>
              </a:ext>
            </a:extLst>
          </p:cNvPr>
          <p:cNvPicPr>
            <a:picLocks noChangeAspect="1"/>
          </p:cNvPicPr>
          <p:nvPr/>
        </p:nvPicPr>
        <p:blipFill>
          <a:blip r:embed="rId2"/>
          <a:stretch>
            <a:fillRect/>
          </a:stretch>
        </p:blipFill>
        <p:spPr>
          <a:xfrm>
            <a:off x="1031874" y="1027340"/>
            <a:ext cx="7422067" cy="40381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3322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A8D5-EB40-449F-89DC-1D3DEFA0BFF5}"/>
              </a:ext>
            </a:extLst>
          </p:cNvPr>
          <p:cNvSpPr>
            <a:spLocks noGrp="1"/>
          </p:cNvSpPr>
          <p:nvPr>
            <p:ph type="ctrTitle"/>
          </p:nvPr>
        </p:nvSpPr>
        <p:spPr>
          <a:xfrm>
            <a:off x="970039" y="2404531"/>
            <a:ext cx="7766936" cy="1646302"/>
          </a:xfrm>
        </p:spPr>
        <p:txBody>
          <a:bodyPr>
            <a:normAutofit/>
          </a:bodyPr>
          <a:lstStyle/>
          <a:p>
            <a:r>
              <a:rPr lang="en-US" sz="8000" b="1">
                <a:latin typeface="Times New Roman" panose="02020603050405020304" pitchFamily="18" charset="0"/>
                <a:cs typeface="Times New Roman" panose="02020603050405020304" pitchFamily="18" charset="0"/>
              </a:rPr>
              <a:t>THANK YOU!</a:t>
            </a:r>
            <a:endParaRPr lang="en-US"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37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64411" y="432740"/>
            <a:ext cx="11340264" cy="943267"/>
          </a:xfrm>
          <a:prstGeom prst="rect">
            <a:avLst/>
          </a:prstGeom>
        </p:spPr>
        <p:txBody>
          <a:bodyPr spcFirstLastPara="1" vert="horz" wrap="square" lIns="121900" tIns="121900" rIns="121900" bIns="121900" rtlCol="0" anchor="t" anchorCtr="0">
            <a:noAutofit/>
          </a:bodyPr>
          <a:lstStyle/>
          <a:p>
            <a:r>
              <a:rPr lang="en-GB" sz="4300" b="1" dirty="0">
                <a:latin typeface="Times New Roman" panose="02020603050405020304"/>
                <a:ea typeface="Times New Roman" panose="02020603050405020304"/>
                <a:cs typeface="Times New Roman" panose="02020603050405020304"/>
                <a:sym typeface="Times New Roman" panose="02020603050405020304"/>
              </a:rPr>
              <a:t>Aim</a:t>
            </a:r>
            <a:endParaRPr sz="43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Shape 74"/>
          <p:cNvSpPr txBox="1">
            <a:spLocks noGrp="1"/>
          </p:cNvSpPr>
          <p:nvPr>
            <p:ph type="body" idx="1"/>
          </p:nvPr>
        </p:nvSpPr>
        <p:spPr>
          <a:xfrm>
            <a:off x="357042" y="1112546"/>
            <a:ext cx="9152718" cy="1598414"/>
          </a:xfrm>
          <a:prstGeom prst="rect">
            <a:avLst/>
          </a:prstGeom>
        </p:spPr>
        <p:txBody>
          <a:bodyPr spcFirstLastPara="1" vert="horz" wrap="square" lIns="121900" tIns="121900" rIns="121900" bIns="121900" rtlCol="0" anchor="t" anchorCtr="0">
            <a:noAutofit/>
          </a:bodyPr>
          <a:lstStyle/>
          <a:p>
            <a:pPr algn="just">
              <a:buSzPct val="130000"/>
              <a:buFont typeface="Arial" panose="020B0604020202020204" pitchFamily="34" charset="0"/>
              <a:buChar char="•"/>
            </a:pPr>
            <a:r>
              <a:rPr lang="en-US"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project aims to develop a system that predicts crop yields and provides crop recommendations using historical data and environmental factors. By analyzing conditions like weather and soil, the system will help farmers make informed decisions. This will enable better resource optimization and improved profitability. A web application will deliver these insights to farmers.</a:t>
            </a:r>
            <a:endParaRPr lang="en-US" sz="2200" dirty="0">
              <a:solidFill>
                <a:srgbClr val="000000"/>
              </a:solidFill>
              <a:latin typeface="Times New Roman" panose="02020603050405020304" pitchFamily="18" charset="0"/>
              <a:cs typeface="Times New Roman" panose="02020603050405020304" pitchFamily="18" charset="0"/>
            </a:endParaRPr>
          </a:p>
          <a:p>
            <a:pPr marL="152400" indent="0" algn="just">
              <a:lnSpc>
                <a:spcPct val="150000"/>
              </a:lnSpc>
              <a:buClr>
                <a:srgbClr val="000000"/>
              </a:buClr>
              <a:buNone/>
            </a:pPr>
            <a:endParaRPr lang="en-IN" sz="2130" dirty="0">
              <a:solidFill>
                <a:srgbClr val="000000"/>
              </a:solidFill>
              <a:latin typeface="Times New Roman" panose="02020603050405020304" pitchFamily="18" charset="0"/>
              <a:cs typeface="Times New Roman" panose="02020603050405020304" pitchFamily="18" charset="0"/>
            </a:endParaRPr>
          </a:p>
        </p:txBody>
      </p:sp>
      <p:sp>
        <p:nvSpPr>
          <p:cNvPr id="12" name="Shape 74"/>
          <p:cNvSpPr txBox="1"/>
          <p:nvPr/>
        </p:nvSpPr>
        <p:spPr>
          <a:xfrm>
            <a:off x="425868" y="4147040"/>
            <a:ext cx="9083891" cy="159841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495300" algn="just">
              <a:lnSpc>
                <a:spcPct val="100000"/>
              </a:lnSpc>
              <a:buClr>
                <a:schemeClr val="accent1"/>
              </a:buClr>
              <a:buSzPct val="13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project scope includes gathering historical data on weather, soil, and crop yields to predict future yields using the Random Forest algorithm. It will also offer crop recommendations based on environmental factors like pH and rainfall. A web application will deliver these insights, helping farmers optimize resources and increase profitability.</a:t>
            </a:r>
          </a:p>
          <a:p>
            <a:pPr marL="152400" indent="0" algn="just">
              <a:lnSpc>
                <a:spcPct val="150000"/>
              </a:lnSpc>
              <a:buClr>
                <a:srgbClr val="000000"/>
              </a:buClr>
              <a:buNone/>
            </a:pPr>
            <a:endParaRPr lang="en-IN" sz="2130" dirty="0">
              <a:solidFill>
                <a:srgbClr val="000000"/>
              </a:solidFill>
              <a:latin typeface="Times New Roman" panose="02020603050405020304" pitchFamily="18" charset="0"/>
              <a:cs typeface="Times New Roman" panose="02020603050405020304" pitchFamily="18" charset="0"/>
            </a:endParaRPr>
          </a:p>
        </p:txBody>
      </p:sp>
      <p:sp>
        <p:nvSpPr>
          <p:cNvPr id="3" name="Shape 73"/>
          <p:cNvSpPr txBox="1"/>
          <p:nvPr/>
        </p:nvSpPr>
        <p:spPr>
          <a:xfrm>
            <a:off x="425868" y="3429000"/>
            <a:ext cx="11340264" cy="917917"/>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GB" sz="43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Scope</a:t>
            </a:r>
          </a:p>
          <a:p>
            <a:pPr marL="571500" indent="-571500">
              <a:buClr>
                <a:schemeClr val="accent1"/>
              </a:buClr>
              <a:buSzPct val="130000"/>
              <a:buFont typeface="Arial" panose="020B0604020202020204" pitchFamily="34" charset="0"/>
              <a:buChar char="•"/>
            </a:pPr>
            <a:endParaRPr lang="en-GB" sz="43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571500" indent="-571500">
              <a:lnSpc>
                <a:spcPct val="100000"/>
              </a:lnSpc>
              <a:buClr>
                <a:schemeClr val="accent1"/>
              </a:buClr>
              <a:buSzPct val="130000"/>
              <a:buFont typeface="Arial" panose="020B0604020202020204" pitchFamily="34" charset="0"/>
              <a:buChar char="•"/>
            </a:pPr>
            <a:endParaRPr lang="en-GB" sz="43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endParaRPr lang="en-GB" sz="43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endParaRPr lang="en-GB" sz="43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b="1" dirty="0">
                <a:latin typeface="Times New Roman" panose="02020603050405020304" pitchFamily="18" charset="0"/>
                <a:cs typeface="Times New Roman" panose="02020603050405020304" pitchFamily="18" charset="0"/>
              </a:rPr>
              <a:t>Existing System</a:t>
            </a:r>
          </a:p>
        </p:txBody>
      </p:sp>
      <p:sp>
        <p:nvSpPr>
          <p:cNvPr id="3" name="Text Placeholder 2"/>
          <p:cNvSpPr>
            <a:spLocks noGrp="1"/>
          </p:cNvSpPr>
          <p:nvPr>
            <p:ph type="body" idx="1"/>
          </p:nvPr>
        </p:nvSpPr>
        <p:spPr>
          <a:xfrm>
            <a:off x="241429" y="1356967"/>
            <a:ext cx="9492956" cy="4456136"/>
          </a:xfrm>
        </p:spPr>
        <p:txBody>
          <a:bodyPr>
            <a:normAutofit fontScale="92500" lnSpcReduction="10000"/>
          </a:bodyPr>
          <a:lstStyle/>
          <a:p>
            <a:pPr marL="152400" indent="0" algn="just">
              <a:buNone/>
            </a:pPr>
            <a:endParaRPr lang="en-IN" sz="2400" dirty="0">
              <a:latin typeface="Times New Roman" panose="02020603050405020304" pitchFamily="18" charset="0"/>
              <a:cs typeface="Times New Roman" panose="02020603050405020304" pitchFamily="18" charset="0"/>
            </a:endParaRPr>
          </a:p>
          <a:p>
            <a:pPr algn="just">
              <a:buSzPct val="133000"/>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The current system predicts crop yield using Logistic Regression, Naïve Bayes, and Random Forest with limited parameters, but lacks a crop recommendation feature.</a:t>
            </a:r>
          </a:p>
          <a:p>
            <a:pPr algn="just">
              <a:buSzPct val="133000"/>
              <a:buFont typeface="Arial" panose="020B0604020202020204" pitchFamily="34" charset="0"/>
              <a:buChar char="•"/>
            </a:pPr>
            <a:endParaRPr lang="en-US" sz="2400" dirty="0">
              <a:latin typeface="Times New Roman" panose="02020603050405020304" pitchFamily="18" charset="0"/>
              <a:ea typeface="Calibri" panose="020F0502020204030204" pitchFamily="34" charset="0"/>
            </a:endParaRPr>
          </a:p>
          <a:p>
            <a:pPr algn="just">
              <a:buSzPct val="133000"/>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 Multiple Linear Regression is also used for yield prediction based on weather, soil, and management factors, but it does not provide crop recommendations either.</a:t>
            </a:r>
          </a:p>
          <a:p>
            <a:pPr algn="just">
              <a:buSzPct val="133000"/>
              <a:buFont typeface="Arial" panose="020B0604020202020204" pitchFamily="34" charset="0"/>
              <a:buChar char="•"/>
            </a:pPr>
            <a:endParaRPr lang="en-US" sz="2400" dirty="0">
              <a:latin typeface="Times New Roman" panose="02020603050405020304" pitchFamily="18" charset="0"/>
              <a:ea typeface="Calibri" panose="020F0502020204030204" pitchFamily="34" charset="0"/>
            </a:endParaRPr>
          </a:p>
          <a:p>
            <a:pPr algn="just">
              <a:buSzPct val="133000"/>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 Both models have limited accuracy due to few parameters and no recommendation system.- Improvement Needed: Adding more attributes and a crop recommendation feature can enhance both accuracy and usefulness for farmers.</a:t>
            </a:r>
            <a:endParaRPr lang="en-IN" sz="2400" dirty="0">
              <a:latin typeface="Times New Roman" panose="02020603050405020304" pitchFamily="18" charset="0"/>
              <a:ea typeface="Calibri" panose="020F0502020204030204" pitchFamily="34" charset="0"/>
            </a:endParaRPr>
          </a:p>
          <a:p>
            <a:pPr algn="just">
              <a:buSzPct val="131000"/>
              <a:buFont typeface="Arial" panose="020B0604020202020204" pitchFamily="34" charset="0"/>
              <a:buChar char="•"/>
            </a:pPr>
            <a:endParaRPr lang="en-IN" sz="2400" dirty="0">
              <a:latin typeface="Times New Roman" panose="02020603050405020304" pitchFamily="18" charset="0"/>
              <a:ea typeface="Calibri" panose="020F0502020204030204" pitchFamily="34" charset="0"/>
            </a:endParaRPr>
          </a:p>
          <a:p>
            <a:pPr algn="jus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endParaRPr>
          </a:p>
          <a:p>
            <a:pPr algn="just">
              <a:lnSpc>
                <a:spcPct val="10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2130" dirty="0">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2130" dirty="0">
              <a:effectLst/>
              <a:latin typeface="Times New Roman" panose="02020603050405020304" pitchFamily="18" charset="0"/>
              <a:ea typeface="Calibri" panose="020F0502020204030204" pitchFamily="34" charset="0"/>
            </a:endParaRPr>
          </a:p>
          <a:p>
            <a:pPr marL="0" lvl="0" indent="0">
              <a:lnSpc>
                <a:spcPct val="107000"/>
              </a:lnSpc>
              <a:buNone/>
            </a:pPr>
            <a:endParaRPr lang="en-IN" sz="2130" dirty="0">
              <a:effectLst/>
              <a:latin typeface="Times New Roman" panose="02020603050405020304" pitchFamily="18" charset="0"/>
              <a:ea typeface="Calibri" panose="020F0502020204030204" pitchFamily="34" charset="0"/>
            </a:endParaRPr>
          </a:p>
          <a:p>
            <a:pPr marL="152400" indent="0">
              <a:buNone/>
            </a:pPr>
            <a:endParaRPr lang="en-IN" sz="2130" b="1" dirty="0">
              <a:latin typeface="Times New Roman" panose="02020603050405020304" pitchFamily="18" charset="0"/>
              <a:cs typeface="Times New Roman" panose="02020603050405020304" pitchFamily="18" charset="0"/>
            </a:endParaRPr>
          </a:p>
          <a:p>
            <a:pPr marL="152400" indent="0">
              <a:buNone/>
            </a:pPr>
            <a:endParaRPr lang="en-IN" sz="4300" b="1" dirty="0">
              <a:latin typeface="Times New Roman" panose="02020603050405020304" pitchFamily="18" charset="0"/>
              <a:cs typeface="Times New Roman" panose="02020603050405020304" pitchFamily="18" charset="0"/>
            </a:endParaRPr>
          </a:p>
          <a:p>
            <a:pPr marL="152400" indent="0">
              <a:buNone/>
            </a:pPr>
            <a:endParaRPr lang="en-IN" sz="430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213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2130" dirty="0">
              <a:effectLst/>
              <a:latin typeface="Times New Roman" panose="02020603050405020304" pitchFamily="18" charset="0"/>
              <a:ea typeface="Calibri" panose="020F0502020204030204" pitchFamily="34" charset="0"/>
            </a:endParaRPr>
          </a:p>
          <a:p>
            <a:pPr marL="152400" indent="0">
              <a:buNone/>
            </a:pPr>
            <a:endParaRPr lang="en-IN" sz="213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2665"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b="1" dirty="0">
                <a:latin typeface="Times New Roman" panose="02020603050405020304" pitchFamily="18" charset="0"/>
                <a:cs typeface="Times New Roman" panose="02020603050405020304" pitchFamily="18" charset="0"/>
              </a:rPr>
              <a:t>Proposed System</a:t>
            </a:r>
            <a:br>
              <a:rPr lang="en-IN" sz="4800" b="1" dirty="0">
                <a:latin typeface="Times New Roman" panose="02020603050405020304" pitchFamily="18"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85617" y="1596118"/>
            <a:ext cx="9492956" cy="4456136"/>
          </a:xfrm>
        </p:spPr>
        <p:txBody>
          <a:bodyPr>
            <a:normAutofit lnSpcReduction="10000"/>
          </a:bodyPr>
          <a:lstStyle/>
          <a:p>
            <a:pPr algn="just">
              <a:buSzPct val="13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proposed system is a web application designed to both predict crop yield and recommend high-yielding crops. This dual functionality aims to assist farmers in making informed decisions for maximizing productivity.</a:t>
            </a:r>
          </a:p>
          <a:p>
            <a:pPr algn="just">
              <a:buSzPct val="130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buSzPct val="13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prediction model takes into account several key factors such as temperature, area, nitrogen content, season, and rainfall to accurately estimate crop yields, ensuring that diverse environmental and soil conditions are considered.</a:t>
            </a:r>
          </a:p>
          <a:p>
            <a:pPr algn="just">
              <a:buSzPct val="130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buSzPct val="13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system utilizes the Random Forest Regressor algorithm, known for its high accuracy in prediction tasks. This machine learning model ensures the best possible predictions of crop yield based on historical and environmental data.</a:t>
            </a:r>
            <a:endParaRPr lang="en-IN" sz="2200" dirty="0">
              <a:latin typeface="Times New Roman" panose="02020603050405020304" pitchFamily="18" charset="0"/>
              <a:cs typeface="Times New Roman" panose="02020603050405020304" pitchFamily="18" charset="0"/>
            </a:endParaRPr>
          </a:p>
          <a:p>
            <a:pPr algn="just">
              <a:buSzPct val="130000"/>
              <a:buFont typeface="Arial" panose="020B0604020202020204" pitchFamily="34" charset="0"/>
              <a:buChar char="•"/>
            </a:pPr>
            <a:endParaRPr lang="en-IN" sz="4000" dirty="0">
              <a:latin typeface="Times New Roman" panose="02020603050405020304" pitchFamily="18" charset="0"/>
              <a:ea typeface="Calibri" panose="020F0502020204030204" pitchFamily="34" charset="0"/>
            </a:endParaRPr>
          </a:p>
          <a:p>
            <a:pPr>
              <a:buSzPct val="130000"/>
              <a:buFont typeface="Arial" panose="020B0604020202020204" pitchFamily="34" charset="0"/>
              <a:buChar char="•"/>
            </a:pPr>
            <a:endParaRPr lang="en-IN" sz="4000" dirty="0">
              <a:effectLst/>
              <a:latin typeface="Times New Roman" panose="02020603050405020304" pitchFamily="18" charset="0"/>
              <a:ea typeface="Calibri" panose="020F0502020204030204" pitchFamily="34" charset="0"/>
            </a:endParaRPr>
          </a:p>
          <a:p>
            <a:pPr>
              <a:buSzPct val="130000"/>
              <a:buFont typeface="Arial" panose="020B0604020202020204" pitchFamily="34" charset="0"/>
              <a:buChar char="•"/>
            </a:pPr>
            <a:endParaRPr lang="en-IN" sz="4000" dirty="0">
              <a:latin typeface="Times New Roman" panose="02020603050405020304" pitchFamily="18" charset="0"/>
              <a:cs typeface="Times New Roman" panose="02020603050405020304" pitchFamily="18" charset="0"/>
            </a:endParaRPr>
          </a:p>
          <a:p>
            <a:pPr>
              <a:buSzPct val="130000"/>
              <a:buFont typeface="Arial" panose="020B0604020202020204" pitchFamily="34" charset="0"/>
              <a:buChar char="•"/>
            </a:pPr>
            <a:endParaRPr lang="en-IN" sz="2130" dirty="0">
              <a:effectLst/>
              <a:latin typeface="Times New Roman" panose="02020603050405020304" pitchFamily="18" charset="0"/>
              <a:ea typeface="Calibri" panose="020F0502020204030204" pitchFamily="34" charset="0"/>
            </a:endParaRPr>
          </a:p>
          <a:p>
            <a:pPr>
              <a:buSzPct val="130000"/>
              <a:buFont typeface="Arial" panose="020B0604020202020204" pitchFamily="34" charset="0"/>
              <a:buChar char="•"/>
            </a:pPr>
            <a:endParaRPr lang="en-IN" sz="2130" dirty="0">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2130" dirty="0">
              <a:effectLst/>
              <a:latin typeface="Times New Roman" panose="02020603050405020304" pitchFamily="18" charset="0"/>
              <a:ea typeface="Calibri" panose="020F0502020204030204" pitchFamily="34" charset="0"/>
            </a:endParaRPr>
          </a:p>
          <a:p>
            <a:pPr marL="0" lvl="0" indent="0">
              <a:lnSpc>
                <a:spcPct val="107000"/>
              </a:lnSpc>
              <a:buNone/>
            </a:pPr>
            <a:endParaRPr lang="en-IN" sz="2130" dirty="0">
              <a:effectLst/>
              <a:latin typeface="Times New Roman" panose="02020603050405020304" pitchFamily="18" charset="0"/>
              <a:ea typeface="Calibri" panose="020F0502020204030204" pitchFamily="34" charset="0"/>
            </a:endParaRPr>
          </a:p>
          <a:p>
            <a:pPr marL="152400" indent="0">
              <a:buNone/>
            </a:pPr>
            <a:endParaRPr lang="en-IN" sz="2130" b="1" dirty="0">
              <a:latin typeface="Times New Roman" panose="02020603050405020304" pitchFamily="18" charset="0"/>
              <a:cs typeface="Times New Roman" panose="02020603050405020304" pitchFamily="18" charset="0"/>
            </a:endParaRPr>
          </a:p>
          <a:p>
            <a:pPr marL="152400" indent="0">
              <a:buNone/>
            </a:pPr>
            <a:endParaRPr lang="en-IN" sz="4300" b="1" dirty="0">
              <a:latin typeface="Times New Roman" panose="02020603050405020304" pitchFamily="18" charset="0"/>
              <a:cs typeface="Times New Roman" panose="02020603050405020304" pitchFamily="18" charset="0"/>
            </a:endParaRPr>
          </a:p>
          <a:p>
            <a:pPr marL="152400" indent="0">
              <a:buNone/>
            </a:pPr>
            <a:endParaRPr lang="en-IN" sz="430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213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2130" dirty="0">
              <a:effectLst/>
              <a:latin typeface="Times New Roman" panose="02020603050405020304" pitchFamily="18" charset="0"/>
              <a:ea typeface="Calibri" panose="020F0502020204030204" pitchFamily="34" charset="0"/>
            </a:endParaRPr>
          </a:p>
          <a:p>
            <a:pPr marL="152400" indent="0">
              <a:buNone/>
            </a:pPr>
            <a:endParaRPr lang="en-IN" sz="213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2665"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66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55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8CD632-247D-4AB1-8607-195F3C702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01" y="1523760"/>
            <a:ext cx="9087730" cy="45514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98786"/>
            <a:ext cx="11360800" cy="942383"/>
          </a:xfrm>
        </p:spPr>
        <p:txBody>
          <a:bodyPr>
            <a:normAutofit/>
          </a:bodyPr>
          <a:lstStyle/>
          <a:p>
            <a:r>
              <a:rPr lang="en-IN" sz="4300" b="1" dirty="0">
                <a:latin typeface="Times New Roman" panose="02020603050405020304" pitchFamily="18" charset="0"/>
                <a:cs typeface="Times New Roman" panose="02020603050405020304" pitchFamily="18" charset="0"/>
              </a:rPr>
              <a:t>System Specifications</a:t>
            </a:r>
          </a:p>
        </p:txBody>
      </p:sp>
      <p:sp>
        <p:nvSpPr>
          <p:cNvPr id="3" name="Text Placeholder 2"/>
          <p:cNvSpPr>
            <a:spLocks noGrp="1"/>
          </p:cNvSpPr>
          <p:nvPr>
            <p:ph type="body" idx="1"/>
          </p:nvPr>
        </p:nvSpPr>
        <p:spPr>
          <a:xfrm>
            <a:off x="-187716" y="1712360"/>
            <a:ext cx="10189210" cy="4233545"/>
          </a:xfrm>
          <a:ln>
            <a:noFill/>
          </a:ln>
        </p:spPr>
        <p:txBody>
          <a:bodyPr>
            <a:normAutofit/>
          </a:bodyPr>
          <a:lstStyle/>
          <a:p>
            <a:pPr lvl="1">
              <a:buSzPct val="100000"/>
              <a:buFont typeface="Wingdings" panose="05000000000000000000" charset="0"/>
              <a:buChar char="Ø"/>
            </a:pPr>
            <a:r>
              <a:rPr lang="en-IN" sz="2200" dirty="0">
                <a:solidFill>
                  <a:schemeClr val="tx1"/>
                </a:solidFill>
                <a:latin typeface="Times New Roman" panose="02020603050405020304" pitchFamily="18" charset="0"/>
                <a:cs typeface="Times New Roman" panose="02020603050405020304" pitchFamily="18" charset="0"/>
              </a:rPr>
              <a:t>Operating System - Any OS capable of</a:t>
            </a:r>
            <a:r>
              <a:rPr lang="en-US" altLang="en-IN" sz="2200" dirty="0">
                <a:solidFill>
                  <a:schemeClr val="tx1"/>
                </a:solidFill>
                <a:latin typeface="Times New Roman" panose="02020603050405020304" pitchFamily="18" charset="0"/>
                <a:cs typeface="Times New Roman" panose="02020603050405020304" pitchFamily="18" charset="0"/>
              </a:rPr>
              <a:t> </a:t>
            </a:r>
            <a:r>
              <a:rPr lang="en-IN" sz="2200" dirty="0">
                <a:solidFill>
                  <a:schemeClr val="tx1"/>
                </a:solidFill>
                <a:latin typeface="Times New Roman" panose="02020603050405020304" pitchFamily="18" charset="0"/>
                <a:cs typeface="Times New Roman" panose="02020603050405020304" pitchFamily="18" charset="0"/>
              </a:rPr>
              <a:t>running Python and web browsers (Mac, Windows, Linux).</a:t>
            </a:r>
          </a:p>
          <a:p>
            <a:pPr lvl="1">
              <a:buSzPct val="100000"/>
              <a:buFont typeface="Wingdings" panose="05000000000000000000" charset="0"/>
              <a:buChar char="Ø"/>
            </a:pPr>
            <a:r>
              <a:rPr lang="en-IN" sz="2200" dirty="0">
                <a:solidFill>
                  <a:schemeClr val="tx1"/>
                </a:solidFill>
                <a:latin typeface="Times New Roman" panose="02020603050405020304" pitchFamily="18" charset="0"/>
                <a:cs typeface="Times New Roman" panose="02020603050405020304" pitchFamily="18" charset="0"/>
              </a:rPr>
              <a:t>Front-end - HTML, CSS.</a:t>
            </a:r>
          </a:p>
          <a:p>
            <a:pPr lvl="1">
              <a:buSzPct val="100000"/>
              <a:buFont typeface="Wingdings" panose="05000000000000000000" charset="0"/>
              <a:buChar char="Ø"/>
            </a:pPr>
            <a:r>
              <a:rPr lang="en-IN" sz="2200" dirty="0">
                <a:solidFill>
                  <a:schemeClr val="tx1"/>
                </a:solidFill>
                <a:latin typeface="Times New Roman" panose="02020603050405020304" pitchFamily="18" charset="0"/>
                <a:cs typeface="Times New Roman" panose="02020603050405020304" pitchFamily="18" charset="0"/>
              </a:rPr>
              <a:t>Libraries – pandas, </a:t>
            </a:r>
            <a:r>
              <a:rPr lang="en-IN" sz="2200" dirty="0" err="1">
                <a:solidFill>
                  <a:schemeClr val="tx1"/>
                </a:solidFill>
                <a:latin typeface="Times New Roman" panose="02020603050405020304" pitchFamily="18" charset="0"/>
                <a:cs typeface="Times New Roman" panose="02020603050405020304" pitchFamily="18" charset="0"/>
              </a:rPr>
              <a:t>scikit</a:t>
            </a:r>
            <a:r>
              <a:rPr lang="en-IN" sz="2200" dirty="0">
                <a:solidFill>
                  <a:schemeClr val="tx1"/>
                </a:solidFill>
                <a:latin typeface="Times New Roman" panose="02020603050405020304" pitchFamily="18" charset="0"/>
                <a:cs typeface="Times New Roman" panose="02020603050405020304" pitchFamily="18" charset="0"/>
              </a:rPr>
              <a:t>-learn, </a:t>
            </a:r>
            <a:r>
              <a:rPr lang="en-IN" sz="2200" dirty="0" err="1">
                <a:solidFill>
                  <a:schemeClr val="tx1"/>
                </a:solidFill>
                <a:latin typeface="Times New Roman" panose="02020603050405020304" pitchFamily="18" charset="0"/>
                <a:cs typeface="Times New Roman" panose="02020603050405020304" pitchFamily="18" charset="0"/>
              </a:rPr>
              <a:t>Numpy</a:t>
            </a:r>
            <a:r>
              <a:rPr lang="en-IN" sz="2200">
                <a:solidFill>
                  <a:schemeClr val="tx1"/>
                </a:solidFill>
                <a:latin typeface="Times New Roman" panose="02020603050405020304" pitchFamily="18" charset="0"/>
                <a:cs typeface="Times New Roman" panose="02020603050405020304" pitchFamily="18" charset="0"/>
              </a:rPr>
              <a:t>, Matplotlib</a:t>
            </a:r>
            <a:endParaRPr lang="en-IN" sz="2200" dirty="0">
              <a:solidFill>
                <a:schemeClr val="tx1"/>
              </a:solidFill>
              <a:latin typeface="Times New Roman" panose="02020603050405020304" pitchFamily="18" charset="0"/>
              <a:cs typeface="Times New Roman" panose="02020603050405020304" pitchFamily="18" charset="0"/>
            </a:endParaRPr>
          </a:p>
          <a:p>
            <a:pPr lvl="1">
              <a:buSzPct val="100000"/>
              <a:buFont typeface="Wingdings" panose="05000000000000000000" charset="0"/>
              <a:buChar char="Ø"/>
            </a:pPr>
            <a:r>
              <a:rPr lang="en-IN" sz="2200" dirty="0">
                <a:solidFill>
                  <a:schemeClr val="tx1"/>
                </a:solidFill>
                <a:latin typeface="Times New Roman" panose="02020603050405020304" pitchFamily="18" charset="0"/>
                <a:cs typeface="Times New Roman" panose="02020603050405020304" pitchFamily="18" charset="0"/>
              </a:rPr>
              <a:t>Languages - Python 3.x.</a:t>
            </a:r>
          </a:p>
          <a:p>
            <a:pPr lvl="1">
              <a:buSzPct val="100000"/>
              <a:buFont typeface="Wingdings" panose="05000000000000000000" charset="0"/>
              <a:buChar char="Ø"/>
            </a:pPr>
            <a:r>
              <a:rPr lang="en-IN" sz="2200" dirty="0">
                <a:solidFill>
                  <a:schemeClr val="tx1"/>
                </a:solidFill>
                <a:latin typeface="Times New Roman" panose="02020603050405020304" pitchFamily="18" charset="0"/>
                <a:cs typeface="Times New Roman" panose="02020603050405020304" pitchFamily="18" charset="0"/>
              </a:rPr>
              <a:t>Tools Required - Jupyter Notebook.</a:t>
            </a:r>
          </a:p>
          <a:p>
            <a:pPr marL="152400" indent="0">
              <a:buClr>
                <a:srgbClr val="000000"/>
              </a:buClr>
              <a:buSzPct val="100000"/>
              <a:buNone/>
            </a:pPr>
            <a:endParaRPr lang="en-IN" sz="2200"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buFont typeface="Arial" panose="020B0604020202020204" pitchFamily="34" charset="0"/>
              <a:buChar char="•"/>
            </a:pPr>
            <a:endParaRPr lang="en-IN" sz="2130" dirty="0">
              <a:solidFill>
                <a:schemeClr val="tx1"/>
              </a:solidFill>
              <a:latin typeface="Times New Roman" panose="02020603050405020304" pitchFamily="18" charset="0"/>
              <a:cs typeface="Times New Roman" panose="02020603050405020304" pitchFamily="18" charset="0"/>
            </a:endParaRPr>
          </a:p>
          <a:p>
            <a:endParaRPr lang="en-IN" sz="213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30" dirty="0">
              <a:solidFill>
                <a:schemeClr val="tx1"/>
              </a:solidFill>
              <a:latin typeface="Times New Roman" panose="02020603050405020304" pitchFamily="18" charset="0"/>
              <a:cs typeface="Times New Roman" panose="02020603050405020304" pitchFamily="18" charset="0"/>
            </a:endParaRPr>
          </a:p>
          <a:p>
            <a:pPr marL="152400" indent="0">
              <a:buNone/>
            </a:pPr>
            <a:endParaRPr lang="en-IN" sz="213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3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3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3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30" dirty="0">
              <a:latin typeface="Times New Roman" panose="02020603050405020304" pitchFamily="18" charset="0"/>
              <a:cs typeface="Times New Roman" panose="02020603050405020304" pitchFamily="18" charset="0"/>
            </a:endParaRPr>
          </a:p>
        </p:txBody>
      </p:sp>
      <p:sp>
        <p:nvSpPr>
          <p:cNvPr id="5" name="Title 1"/>
          <p:cNvSpPr txBox="1"/>
          <p:nvPr/>
        </p:nvSpPr>
        <p:spPr>
          <a:xfrm>
            <a:off x="646005" y="1241169"/>
            <a:ext cx="11360800" cy="942383"/>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IN" sz="3200" b="1" dirty="0">
                <a:solidFill>
                  <a:schemeClr val="accent1"/>
                </a:solidFill>
                <a:latin typeface="Times New Roman" panose="02020603050405020304" pitchFamily="18" charset="0"/>
                <a:cs typeface="Times New Roman" panose="02020603050405020304" pitchFamily="18" charset="0"/>
              </a:rPr>
              <a:t>Software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09372" y="771594"/>
            <a:ext cx="11360800" cy="942383"/>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IN" sz="3200" b="1" dirty="0">
                <a:solidFill>
                  <a:schemeClr val="accent1"/>
                </a:solidFill>
                <a:latin typeface="Times New Roman" panose="02020603050405020304" pitchFamily="18" charset="0"/>
                <a:cs typeface="Times New Roman" panose="02020603050405020304" pitchFamily="18" charset="0"/>
              </a:rPr>
              <a:t>Hardware</a:t>
            </a:r>
          </a:p>
        </p:txBody>
      </p:sp>
      <p:sp>
        <p:nvSpPr>
          <p:cNvPr id="8" name="Text Placeholder 2"/>
          <p:cNvSpPr>
            <a:spLocks noGrp="1"/>
          </p:cNvSpPr>
          <p:nvPr>
            <p:ph type="body" idx="1"/>
          </p:nvPr>
        </p:nvSpPr>
        <p:spPr>
          <a:xfrm>
            <a:off x="404708" y="1502962"/>
            <a:ext cx="6760704" cy="2161788"/>
          </a:xfrm>
          <a:ln>
            <a:noFill/>
          </a:ln>
        </p:spPr>
        <p:txBody>
          <a:bodyPr>
            <a:normAutofit fontScale="32500" lnSpcReduction="20000"/>
          </a:bodyPr>
          <a:lstStyle/>
          <a:p>
            <a:pPr>
              <a:buFont typeface="Wingdings" panose="05000000000000000000" pitchFamily="2" charset="2"/>
              <a:buChar char="§"/>
            </a:pPr>
            <a:endParaRPr lang="en-IN" sz="2800" dirty="0">
              <a:solidFill>
                <a:schemeClr val="tx1"/>
              </a:solidFill>
              <a:latin typeface="Times New Roman" panose="02020603050405020304" pitchFamily="18" charset="0"/>
              <a:cs typeface="Times New Roman" panose="02020603050405020304" pitchFamily="18" charset="0"/>
            </a:endParaRPr>
          </a:p>
          <a:p>
            <a:pPr>
              <a:buSzPct val="100000"/>
              <a:buFont typeface="Wingdings" panose="05000000000000000000" charset="0"/>
              <a:buChar char="Ø"/>
            </a:pPr>
            <a:r>
              <a:rPr lang="en-IN" sz="6200" dirty="0">
                <a:solidFill>
                  <a:schemeClr val="tx1"/>
                </a:solidFill>
                <a:latin typeface="Times New Roman" panose="02020603050405020304" pitchFamily="18" charset="0"/>
                <a:cs typeface="Times New Roman" panose="02020603050405020304" pitchFamily="18" charset="0"/>
              </a:rPr>
              <a:t>Processor –Intel core i3 and above</a:t>
            </a:r>
          </a:p>
          <a:p>
            <a:pPr>
              <a:buFont typeface="Wingdings" panose="05000000000000000000" charset="0"/>
              <a:buChar char="Ø"/>
            </a:pPr>
            <a:endParaRPr lang="en-IN" sz="6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6200" dirty="0">
                <a:solidFill>
                  <a:schemeClr val="tx1"/>
                </a:solidFill>
                <a:latin typeface="Times New Roman" panose="02020603050405020304" pitchFamily="18" charset="0"/>
                <a:cs typeface="Times New Roman" panose="02020603050405020304" pitchFamily="18" charset="0"/>
              </a:rPr>
              <a:t>Memory – 4GB RAM and above</a:t>
            </a:r>
          </a:p>
          <a:p>
            <a:pPr>
              <a:buFont typeface="Wingdings" panose="05000000000000000000" charset="0"/>
              <a:buChar char="Ø"/>
            </a:pPr>
            <a:endParaRPr lang="en-IN" sz="6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6200" dirty="0">
                <a:solidFill>
                  <a:schemeClr val="tx1"/>
                </a:solidFill>
                <a:latin typeface="Times New Roman" panose="02020603050405020304" pitchFamily="18" charset="0"/>
                <a:cs typeface="Times New Roman" panose="02020603050405020304" pitchFamily="18" charset="0"/>
              </a:rPr>
              <a:t>Input devices – Keyboard Mouse</a:t>
            </a:r>
          </a:p>
          <a:p>
            <a:pPr>
              <a:buFont typeface="Wingdings" panose="05000000000000000000" charset="0"/>
              <a:buChar char="Ø"/>
            </a:pPr>
            <a:endParaRPr lang="en-IN" sz="6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6200" dirty="0">
                <a:solidFill>
                  <a:schemeClr val="tx1"/>
                </a:solidFill>
                <a:latin typeface="Times New Roman" panose="02020603050405020304" pitchFamily="18" charset="0"/>
                <a:cs typeface="Times New Roman" panose="02020603050405020304" pitchFamily="18" charset="0"/>
              </a:rPr>
              <a:t>Internet</a:t>
            </a:r>
          </a:p>
          <a:p>
            <a:pPr marL="152400" indent="0">
              <a:buNone/>
            </a:pPr>
            <a:endParaRPr lang="en-IN"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3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3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3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13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729</TotalTime>
  <Words>1111</Words>
  <Application>Microsoft Office PowerPoint</Application>
  <PresentationFormat>Widescreen</PresentationFormat>
  <Paragraphs>192</Paragraphs>
  <Slides>34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Tahoma</vt:lpstr>
      <vt:lpstr>Times New Roman</vt:lpstr>
      <vt:lpstr>Trebuchet MS</vt:lpstr>
      <vt:lpstr>Wingdings</vt:lpstr>
      <vt:lpstr>Wingdings 3</vt:lpstr>
      <vt:lpstr>Facet</vt:lpstr>
      <vt:lpstr>PowerPoint Presentation</vt:lpstr>
      <vt:lpstr>Contents</vt:lpstr>
      <vt:lpstr>Abstract</vt:lpstr>
      <vt:lpstr>Aim</vt:lpstr>
      <vt:lpstr>Existing System</vt:lpstr>
      <vt:lpstr>Proposed System </vt:lpstr>
      <vt:lpstr>System Architecture </vt:lpstr>
      <vt:lpstr>System Specifications</vt:lpstr>
      <vt:lpstr>PowerPoint Presentation</vt:lpstr>
      <vt:lpstr>References</vt:lpstr>
      <vt:lpstr>Literature Survey</vt:lpstr>
      <vt:lpstr>PowerPoint Presentation</vt:lpstr>
      <vt:lpstr>PowerPoint Presentation</vt:lpstr>
      <vt:lpstr>PowerPoint Presentation</vt:lpstr>
      <vt:lpstr>Design</vt:lpstr>
      <vt:lpstr>USECASE DIAGRAM</vt:lpstr>
      <vt:lpstr>CLASS DIAGRAM </vt:lpstr>
      <vt:lpstr>SEQUENCE DIAGRAM </vt:lpstr>
      <vt:lpstr>ACTIVITY DIAGRAM  </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Web based-College Event Management System and Notification Sender</dc:title>
  <dc:creator>Sai charan Thum</dc:creator>
  <cp:lastModifiedBy>DELL</cp:lastModifiedBy>
  <cp:revision>114</cp:revision>
  <dcterms:created xsi:type="dcterms:W3CDTF">2024-04-03T07:33:00Z</dcterms:created>
  <dcterms:modified xsi:type="dcterms:W3CDTF">2024-12-07T04:16:04Z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D3EAF19FBE8B4DD6A740C6C10E4A0BD8_13</vt:lpwstr>
  </property>
  <property fmtid="{D5CDD505-2E9C-101B-9397-08002B2CF9AE}" pid="3" name="KSOProductBuildVer">
    <vt:lpwstr>1033-12.2.0.17119</vt:lpwstr>
  </property>
</Properties>
</file>