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iT5rYFct8yuxx4IjImzdN/AkYK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12"/>
          <p:cNvGrpSpPr/>
          <p:nvPr/>
        </p:nvGrpSpPr>
        <p:grpSpPr>
          <a:xfrm>
            <a:off x="0" y="-8467"/>
            <a:ext cx="12192000" cy="6866467"/>
            <a:chOff x="0" y="-8467"/>
            <a:chExt cx="12192000" cy="6866467"/>
          </a:xfrm>
        </p:grpSpPr>
        <p:cxnSp>
          <p:nvCxnSpPr>
            <p:cNvPr id="24" name="Google Shape;24;p1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1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1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1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C891D">
                <a:alpha val="69803"/>
              </a:srgbClr>
            </a:solidFill>
            <a:ln>
              <a:noFill/>
            </a:ln>
          </p:spPr>
        </p:sp>
        <p:sp>
          <p:nvSpPr>
            <p:cNvPr id="30" name="Google Shape;30;p1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9B8D4">
                <a:alpha val="69803"/>
              </a:srgbClr>
            </a:solidFill>
            <a:ln>
              <a:noFill/>
            </a:ln>
          </p:spPr>
        </p:sp>
        <p:sp>
          <p:nvSpPr>
            <p:cNvPr id="31" name="Google Shape;31;p1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1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9B8D4"/>
                </a:solidFill>
                <a:latin typeface="Arial"/>
                <a:ea typeface="Arial"/>
                <a:cs typeface="Arial"/>
                <a:sym typeface="Arial"/>
              </a:rPr>
              <a:t>“</a:t>
            </a:r>
            <a:endParaRPr/>
          </a:p>
        </p:txBody>
      </p:sp>
      <p:sp>
        <p:nvSpPr>
          <p:cNvPr id="104" name="Google Shape;104;p2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9B8D4"/>
                </a:solidFill>
                <a:latin typeface="Arial"/>
                <a:ea typeface="Arial"/>
                <a:cs typeface="Arial"/>
                <a:sym typeface="Arial"/>
              </a:rPr>
              <a:t>”</a:t>
            </a:r>
            <a:endParaRPr b="0" i="0" sz="1800" u="none" cap="none" strike="noStrike">
              <a:solidFill>
                <a:srgbClr val="89B8D4"/>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2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2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9B8D4"/>
                </a:solidFill>
                <a:latin typeface="Arial"/>
                <a:ea typeface="Arial"/>
                <a:cs typeface="Arial"/>
                <a:sym typeface="Arial"/>
              </a:rPr>
              <a:t>“</a:t>
            </a:r>
            <a:endParaRPr/>
          </a:p>
        </p:txBody>
      </p:sp>
      <p:sp>
        <p:nvSpPr>
          <p:cNvPr id="119" name="Google Shape;119;p2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9B8D4"/>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1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1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1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1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1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1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p:nvPr>
            <p:ph idx="2" type="pic"/>
          </p:nvPr>
        </p:nvSpPr>
        <p:spPr>
          <a:xfrm>
            <a:off x="677334" y="609600"/>
            <a:ext cx="8596668" cy="3845718"/>
          </a:xfrm>
          <a:prstGeom prst="rect">
            <a:avLst/>
          </a:prstGeom>
          <a:noFill/>
          <a:ln>
            <a:noFill/>
          </a:ln>
        </p:spPr>
      </p:sp>
      <p:sp>
        <p:nvSpPr>
          <p:cNvPr id="86" name="Google Shape;86;p2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1"/>
          <p:cNvGrpSpPr/>
          <p:nvPr/>
        </p:nvGrpSpPr>
        <p:grpSpPr>
          <a:xfrm>
            <a:off x="0" y="-8467"/>
            <a:ext cx="12192000" cy="6866467"/>
            <a:chOff x="0" y="-8467"/>
            <a:chExt cx="12192000" cy="6866467"/>
          </a:xfrm>
        </p:grpSpPr>
        <p:cxnSp>
          <p:nvCxnSpPr>
            <p:cNvPr id="7" name="Google Shape;7;p1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7C891D">
                <a:alpha val="69803"/>
              </a:srgbClr>
            </a:solidFill>
            <a:ln>
              <a:noFill/>
            </a:ln>
          </p:spPr>
        </p:sp>
        <p:sp>
          <p:nvSpPr>
            <p:cNvPr id="13" name="Google Shape;13;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9B8D4">
                <a:alpha val="69803"/>
              </a:srgbClr>
            </a:solidFill>
            <a:ln>
              <a:noFill/>
            </a:ln>
          </p:spPr>
        </p:sp>
        <p:sp>
          <p:nvSpPr>
            <p:cNvPr id="14" name="Google Shape;14;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researchgate.net/publication/366756893_Anomaly_Detection_in_Social_Media_Using_Text-Mining_and_Emotion_Classification_with_Emotion_Detection" TargetMode="External"/><Relationship Id="rId4" Type="http://schemas.openxmlformats.org/officeDocument/2006/relationships/hyperlink" Target="https://theses.hal.science/tel-04012345" TargetMode="External"/><Relationship Id="rId5" Type="http://schemas.openxmlformats.org/officeDocument/2006/relationships/hyperlink" Target="https://aclanthology.org/L18-1339.pdf" TargetMode="External"/><Relationship Id="rId6" Type="http://schemas.openxmlformats.org/officeDocument/2006/relationships/hyperlink" Target="https://aclanthology.org/L18-1339.pdf" TargetMode="External"/><Relationship Id="rId7" Type="http://schemas.openxmlformats.org/officeDocument/2006/relationships/hyperlink" Target="https://arxiv.org/abs/2006.04744" TargetMode="External"/><Relationship Id="rId8" Type="http://schemas.openxmlformats.org/officeDocument/2006/relationships/hyperlink" Target="https://arxiv.org/abs/2304.110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349751" y="1984016"/>
            <a:ext cx="7766936" cy="1646302"/>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Times New Roman"/>
              <a:buNone/>
            </a:pPr>
            <a:r>
              <a:rPr b="1" lang="en-US" sz="6000">
                <a:latin typeface="Times New Roman"/>
                <a:ea typeface="Times New Roman"/>
                <a:cs typeface="Times New Roman"/>
                <a:sym typeface="Times New Roman"/>
              </a:rPr>
              <a:t>ANOMALY DETECTION IN HUMAN EMOTIONAL ANALYSIS</a:t>
            </a:r>
            <a:endParaRPr/>
          </a:p>
        </p:txBody>
      </p:sp>
      <p:sp>
        <p:nvSpPr>
          <p:cNvPr id="144" name="Google Shape;144;p1"/>
          <p:cNvSpPr txBox="1"/>
          <p:nvPr>
            <p:ph idx="1" type="subTitle"/>
          </p:nvPr>
        </p:nvSpPr>
        <p:spPr>
          <a:xfrm>
            <a:off x="1248697" y="4050833"/>
            <a:ext cx="8025306" cy="1096899"/>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spcBef>
                <a:spcPts val="0"/>
              </a:spcBef>
              <a:spcAft>
                <a:spcPts val="0"/>
              </a:spcAft>
              <a:buSzPct val="80000"/>
              <a:buNone/>
            </a:pPr>
            <a:r>
              <a:rPr b="1" lang="en-US" sz="3500">
                <a:solidFill>
                  <a:schemeClr val="dk1"/>
                </a:solidFill>
              </a:rPr>
              <a:t>PRESENTED BY  </a:t>
            </a:r>
            <a:endParaRPr/>
          </a:p>
          <a:p>
            <a:pPr indent="0" lvl="0" marL="0" rtl="0" algn="just">
              <a:spcBef>
                <a:spcPts val="1000"/>
              </a:spcBef>
              <a:spcAft>
                <a:spcPts val="0"/>
              </a:spcAft>
              <a:buSzPct val="80000"/>
              <a:buNone/>
            </a:pPr>
            <a:r>
              <a:rPr lang="en-US" sz="2400">
                <a:solidFill>
                  <a:schemeClr val="dk1"/>
                </a:solidFill>
              </a:rPr>
              <a:t>Bandi Shivani</a:t>
            </a:r>
            <a:endParaRPr/>
          </a:p>
          <a:p>
            <a:pPr indent="0" lvl="0" marL="0" rtl="0" algn="just">
              <a:spcBef>
                <a:spcPts val="1000"/>
              </a:spcBef>
              <a:spcAft>
                <a:spcPts val="0"/>
              </a:spcAft>
              <a:buSzPct val="80000"/>
              <a:buNone/>
            </a:pPr>
            <a:r>
              <a:rPr lang="en-US" sz="2400">
                <a:solidFill>
                  <a:schemeClr val="dk1"/>
                </a:solidFill>
                <a:latin typeface="Times New Roman"/>
                <a:ea typeface="Times New Roman"/>
                <a:cs typeface="Times New Roman"/>
                <a:sym typeface="Times New Roman"/>
              </a:rPr>
              <a:t>Padala Soumya</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imes New Roman"/>
              <a:buNone/>
            </a:pPr>
            <a:r>
              <a:rPr b="1" lang="en-US" sz="4400">
                <a:latin typeface="Times New Roman"/>
                <a:ea typeface="Times New Roman"/>
                <a:cs typeface="Times New Roman"/>
                <a:sym typeface="Times New Roman"/>
              </a:rPr>
              <a:t>                     REFERENCES</a:t>
            </a:r>
            <a:endParaRPr/>
          </a:p>
        </p:txBody>
      </p:sp>
      <p:sp>
        <p:nvSpPr>
          <p:cNvPr id="195" name="Google Shape;195;p10"/>
          <p:cNvSpPr txBox="1"/>
          <p:nvPr>
            <p:ph idx="1" type="body"/>
          </p:nvPr>
        </p:nvSpPr>
        <p:spPr>
          <a:xfrm>
            <a:off x="677334" y="1494503"/>
            <a:ext cx="8596668" cy="4546859"/>
          </a:xfrm>
          <a:prstGeom prst="rect">
            <a:avLst/>
          </a:prstGeom>
          <a:noFill/>
          <a:ln>
            <a:noFill/>
          </a:ln>
        </p:spPr>
        <p:txBody>
          <a:bodyPr anchorCtr="0" anchor="t" bIns="45700" lIns="91425" spcFirstLastPara="1" rIns="91425" wrap="square" tIns="45700">
            <a:normAutofit lnSpcReduction="10000"/>
          </a:bodyPr>
          <a:lstStyle/>
          <a:p>
            <a:pPr indent="-514350" lvl="0" marL="514350" rtl="0" algn="just">
              <a:spcBef>
                <a:spcPts val="0"/>
              </a:spcBef>
              <a:spcAft>
                <a:spcPts val="0"/>
              </a:spcAft>
              <a:buSzPts val="1600"/>
              <a:buFont typeface="Trebuchet MS"/>
              <a:buAutoNum type="arabicPeriod"/>
            </a:pPr>
            <a:r>
              <a:rPr lang="en-US" sz="2000" u="sng">
                <a:solidFill>
                  <a:schemeClr val="hlink"/>
                </a:solidFill>
                <a:latin typeface="Times New Roman"/>
                <a:ea typeface="Times New Roman"/>
                <a:cs typeface="Times New Roman"/>
                <a:sym typeface="Times New Roman"/>
                <a:hlinkClick r:id="rId3"/>
              </a:rPr>
              <a:t>https://www.researchgate.net/publication/366756893_Anomaly_Detection_in_Social_Media_Using_Text-Mining_and_Emotion_Classification_with_Emotion_Detection</a:t>
            </a:r>
            <a:endParaRPr/>
          </a:p>
          <a:p>
            <a:pPr indent="0" lvl="0" marL="342900" rtl="0" algn="just">
              <a:spcBef>
                <a:spcPts val="0"/>
              </a:spcBef>
              <a:spcAft>
                <a:spcPts val="0"/>
              </a:spcAft>
              <a:buNone/>
            </a:pPr>
            <a:r>
              <a:t/>
            </a:r>
            <a:endParaRPr/>
          </a:p>
          <a:p>
            <a:pPr indent="-514350" lvl="0" marL="514350" rtl="0" algn="just">
              <a:spcBef>
                <a:spcPts val="0"/>
              </a:spcBef>
              <a:spcAft>
                <a:spcPts val="0"/>
              </a:spcAft>
              <a:buSzPts val="1600"/>
              <a:buFont typeface="Trebuchet MS"/>
              <a:buAutoNum type="arabicPeriod"/>
            </a:pPr>
            <a:r>
              <a:rPr lang="en-US" sz="2000" u="sng">
                <a:solidFill>
                  <a:schemeClr val="hlink"/>
                </a:solidFill>
                <a:latin typeface="Times New Roman"/>
                <a:ea typeface="Times New Roman"/>
                <a:cs typeface="Times New Roman"/>
                <a:sym typeface="Times New Roman"/>
                <a:hlinkClick r:id="rId4"/>
              </a:rPr>
              <a:t>https://theses.hal.science/tel-04012345</a:t>
            </a:r>
            <a:endParaRPr/>
          </a:p>
          <a:p>
            <a:pPr indent="0" lvl="0" marL="342900" rtl="0" algn="just">
              <a:spcBef>
                <a:spcPts val="0"/>
              </a:spcBef>
              <a:spcAft>
                <a:spcPts val="0"/>
              </a:spcAft>
              <a:buNone/>
            </a:pPr>
            <a:r>
              <a:t/>
            </a:r>
            <a:endParaRPr/>
          </a:p>
          <a:p>
            <a:pPr indent="-514350" lvl="0" marL="514350" rtl="0" algn="just">
              <a:spcBef>
                <a:spcPts val="1000"/>
              </a:spcBef>
              <a:spcAft>
                <a:spcPts val="0"/>
              </a:spcAft>
              <a:buSzPts val="1600"/>
              <a:buFont typeface="Trebuchet MS"/>
              <a:buAutoNum type="arabicPeriod"/>
            </a:pPr>
            <a:r>
              <a:rPr lang="en-US" sz="2000" u="sng">
                <a:solidFill>
                  <a:schemeClr val="hlink"/>
                </a:solidFill>
                <a:latin typeface="Times New Roman"/>
                <a:ea typeface="Times New Roman"/>
                <a:cs typeface="Times New Roman"/>
                <a:sym typeface="Times New Roman"/>
                <a:hlinkClick r:id="rId5"/>
              </a:rPr>
              <a:t>https://aclanthology.org/L18-1339.pd</a:t>
            </a:r>
            <a:r>
              <a:rPr lang="en-US" sz="2000" u="sng">
                <a:solidFill>
                  <a:schemeClr val="hlink"/>
                </a:solidFill>
                <a:latin typeface="Times New Roman"/>
                <a:ea typeface="Times New Roman"/>
                <a:cs typeface="Times New Roman"/>
                <a:sym typeface="Times New Roman"/>
                <a:hlinkClick r:id="rId6"/>
              </a:rPr>
              <a:t>f</a:t>
            </a:r>
            <a:endParaRPr sz="2000">
              <a:latin typeface="Times New Roman"/>
              <a:ea typeface="Times New Roman"/>
              <a:cs typeface="Times New Roman"/>
              <a:sym typeface="Times New Roman"/>
            </a:endParaRPr>
          </a:p>
          <a:p>
            <a:pPr indent="0" lvl="0" marL="342900" rtl="0" algn="just">
              <a:spcBef>
                <a:spcPts val="1000"/>
              </a:spcBef>
              <a:spcAft>
                <a:spcPts val="0"/>
              </a:spcAft>
              <a:buNone/>
            </a:pPr>
            <a:r>
              <a:t/>
            </a:r>
            <a:endParaRPr sz="2000">
              <a:latin typeface="Times New Roman"/>
              <a:ea typeface="Times New Roman"/>
              <a:cs typeface="Times New Roman"/>
              <a:sym typeface="Times New Roman"/>
            </a:endParaRPr>
          </a:p>
          <a:p>
            <a:pPr indent="-539750" lvl="0" marL="514350" rtl="0" algn="just">
              <a:spcBef>
                <a:spcPts val="1000"/>
              </a:spcBef>
              <a:spcAft>
                <a:spcPts val="0"/>
              </a:spcAft>
              <a:buSzPts val="2000"/>
              <a:buFont typeface="Times New Roman"/>
              <a:buAutoNum type="arabicPeriod"/>
            </a:pPr>
            <a:r>
              <a:rPr lang="en-US" sz="2000" u="sng">
                <a:solidFill>
                  <a:schemeClr val="hlink"/>
                </a:solidFill>
                <a:latin typeface="Times New Roman"/>
                <a:ea typeface="Times New Roman"/>
                <a:cs typeface="Times New Roman"/>
                <a:sym typeface="Times New Roman"/>
                <a:hlinkClick r:id="rId7"/>
              </a:rPr>
              <a:t>https://arxiv.org/abs/2006.04744</a:t>
            </a:r>
            <a:endParaRPr sz="2000">
              <a:latin typeface="Times New Roman"/>
              <a:ea typeface="Times New Roman"/>
              <a:cs typeface="Times New Roman"/>
              <a:sym typeface="Times New Roman"/>
            </a:endParaRPr>
          </a:p>
          <a:p>
            <a:pPr indent="0" lvl="0" marL="342900" rtl="0" algn="just">
              <a:spcBef>
                <a:spcPts val="1000"/>
              </a:spcBef>
              <a:spcAft>
                <a:spcPts val="0"/>
              </a:spcAft>
              <a:buNone/>
            </a:pPr>
            <a:r>
              <a:t/>
            </a:r>
            <a:endParaRPr sz="2000">
              <a:latin typeface="Times New Roman"/>
              <a:ea typeface="Times New Roman"/>
              <a:cs typeface="Times New Roman"/>
              <a:sym typeface="Times New Roman"/>
            </a:endParaRPr>
          </a:p>
          <a:p>
            <a:pPr indent="-539750" lvl="0" marL="514350" rtl="0" algn="just">
              <a:spcBef>
                <a:spcPts val="1000"/>
              </a:spcBef>
              <a:spcAft>
                <a:spcPts val="0"/>
              </a:spcAft>
              <a:buSzPts val="2000"/>
              <a:buFont typeface="Times New Roman"/>
              <a:buAutoNum type="arabicPeriod"/>
            </a:pPr>
            <a:r>
              <a:rPr lang="en-US" sz="2000" u="sng">
                <a:solidFill>
                  <a:schemeClr val="hlink"/>
                </a:solidFill>
                <a:latin typeface="Times New Roman"/>
                <a:ea typeface="Times New Roman"/>
                <a:cs typeface="Times New Roman"/>
                <a:sym typeface="Times New Roman"/>
                <a:hlinkClick r:id="rId8"/>
              </a:rPr>
              <a:t>https://arxiv.org/abs/2304.11040</a:t>
            </a:r>
            <a:endParaRPr sz="2000">
              <a:latin typeface="Times New Roman"/>
              <a:ea typeface="Times New Roman"/>
              <a:cs typeface="Times New Roman"/>
              <a:sym typeface="Times New Roman"/>
            </a:endParaRPr>
          </a:p>
          <a:p>
            <a:pPr indent="0" lvl="0" marL="0" rtl="0" algn="just">
              <a:spcBef>
                <a:spcPts val="1000"/>
              </a:spcBef>
              <a:spcAft>
                <a:spcPts val="0"/>
              </a:spcAft>
              <a:buSzPts val="1600"/>
              <a:buNone/>
            </a:pPr>
            <a:r>
              <a:t/>
            </a:r>
            <a:endParaRPr sz="2000">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imes New Roman"/>
              <a:buNone/>
            </a:pPr>
            <a:r>
              <a:rPr b="1" lang="en-US" sz="4400">
                <a:latin typeface="Times New Roman"/>
                <a:ea typeface="Times New Roman"/>
                <a:cs typeface="Times New Roman"/>
                <a:sym typeface="Times New Roman"/>
              </a:rPr>
              <a:t>                      ABSTRACT</a:t>
            </a:r>
            <a:endParaRPr/>
          </a:p>
        </p:txBody>
      </p:sp>
      <p:sp>
        <p:nvSpPr>
          <p:cNvPr id="150" name="Google Shape;150;p2"/>
          <p:cNvSpPr txBox="1"/>
          <p:nvPr>
            <p:ph idx="1" type="body"/>
          </p:nvPr>
        </p:nvSpPr>
        <p:spPr>
          <a:xfrm>
            <a:off x="677334" y="1782501"/>
            <a:ext cx="8596668" cy="4465899"/>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SzPct val="79999"/>
              <a:buChar char="►"/>
            </a:pPr>
            <a:r>
              <a:rPr lang="en-US" sz="2600">
                <a:latin typeface="Times New Roman"/>
                <a:ea typeface="Times New Roman"/>
                <a:cs typeface="Times New Roman"/>
                <a:sym typeface="Times New Roman"/>
              </a:rPr>
              <a:t>Anomaly detection in human emotion analysis involves identifying unusual patterns in emotional data. This approach aims to detect outliers or anomalies that significantly deviate from typical emotional expressions. Utilizing statistical techniques, deep learning algorithms such as the Inception-V3 model, and machine learning algorithms like SVM, anomalies in human emotion data can be flagged for further investigation. This method can help understand rare emotional states, detect fraudulent behavior, or uncover hidden patterns in emotional responses.</a:t>
            </a:r>
            <a:endParaRPr/>
          </a:p>
          <a:p>
            <a:pPr indent="-342900" lvl="0" marL="342900" rtl="0" algn="just">
              <a:spcBef>
                <a:spcPts val="1000"/>
              </a:spcBef>
              <a:spcAft>
                <a:spcPts val="0"/>
              </a:spcAft>
              <a:buSzPct val="79999"/>
              <a:buChar char="►"/>
            </a:pPr>
            <a:r>
              <a:rPr lang="en-US" sz="2600">
                <a:latin typeface="Times New Roman"/>
                <a:ea typeface="Times New Roman"/>
                <a:cs typeface="Times New Roman"/>
                <a:sym typeface="Times New Roman"/>
              </a:rPr>
              <a:t>Human emotion detection refers to recognizing and analyzing human emotions through various methods, including facial expressions, voice tone, physiological signals, and text analysis. By using frequency and amplitude characteristics for physiological signals, such as heart rate and skin condition, we aim to accurately interpret human emotions. The goal is to discern and interpret emotional states, including happiness, sadness, anger, neutrality, fear, and more. The datasets used in this project are CK+ and FER2013.</a:t>
            </a:r>
            <a:endParaRPr/>
          </a:p>
          <a:p>
            <a:pPr indent="-272034" lvl="0" marL="342900" rtl="0" algn="l">
              <a:spcBef>
                <a:spcPts val="1000"/>
              </a:spcBef>
              <a:spcAft>
                <a:spcPts val="0"/>
              </a:spcAft>
              <a:buSzPct val="79999"/>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imes New Roman"/>
              <a:buNone/>
            </a:pPr>
            <a:r>
              <a:rPr b="1" lang="en-US" sz="4400">
                <a:latin typeface="Times New Roman"/>
                <a:ea typeface="Times New Roman"/>
                <a:cs typeface="Times New Roman"/>
                <a:sym typeface="Times New Roman"/>
              </a:rPr>
              <a:t>                   REQUIREMENTS</a:t>
            </a:r>
            <a:endParaRPr/>
          </a:p>
        </p:txBody>
      </p:sp>
      <p:sp>
        <p:nvSpPr>
          <p:cNvPr id="156" name="Google Shape;156;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560"/>
              <a:buChar char="►"/>
            </a:pPr>
            <a:r>
              <a:rPr b="1" lang="en-US" sz="3200">
                <a:latin typeface="Times New Roman"/>
                <a:ea typeface="Times New Roman"/>
                <a:cs typeface="Times New Roman"/>
                <a:sym typeface="Times New Roman"/>
              </a:rPr>
              <a:t>SOFTWARE REQUIREMENTS</a:t>
            </a:r>
            <a:endParaRPr/>
          </a:p>
          <a:p>
            <a:pPr indent="0" lvl="0" marL="0" rtl="0" algn="just">
              <a:spcBef>
                <a:spcPts val="1000"/>
              </a:spcBef>
              <a:spcAft>
                <a:spcPts val="0"/>
              </a:spcAft>
              <a:buSzPts val="2560"/>
              <a:buNone/>
            </a:pPr>
            <a:r>
              <a:rPr b="1" lang="en-US" sz="32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Operating System : Windows 10 or above</a:t>
            </a:r>
            <a:endParaRPr/>
          </a:p>
          <a:p>
            <a:pPr indent="0" lvl="0" marL="0" rtl="0" algn="just">
              <a:spcBef>
                <a:spcPts val="1000"/>
              </a:spcBef>
              <a:spcAft>
                <a:spcPts val="0"/>
              </a:spcAft>
              <a:buSzPts val="1600"/>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Coding Language : Python3.7</a:t>
            </a:r>
            <a:endParaRPr/>
          </a:p>
          <a:p>
            <a:pPr indent="0" lvl="0" marL="0" rtl="0" algn="just">
              <a:spcBef>
                <a:spcPts val="1000"/>
              </a:spcBef>
              <a:spcAft>
                <a:spcPts val="0"/>
              </a:spcAft>
              <a:buSzPts val="1600"/>
              <a:buNone/>
            </a:pPr>
            <a:r>
              <a:rPr lang="en-US" sz="2000">
                <a:latin typeface="Times New Roman"/>
                <a:ea typeface="Times New Roman"/>
                <a:cs typeface="Times New Roman"/>
                <a:sym typeface="Times New Roman"/>
              </a:rPr>
              <a:t>   Python libraries : OpenCV, TensorFlow</a:t>
            </a:r>
            <a:endParaRPr/>
          </a:p>
          <a:p>
            <a:pPr indent="-342900" lvl="0" marL="342900" rtl="0" algn="l">
              <a:spcBef>
                <a:spcPts val="1000"/>
              </a:spcBef>
              <a:spcAft>
                <a:spcPts val="0"/>
              </a:spcAft>
              <a:buSzPts val="2560"/>
              <a:buChar char="►"/>
            </a:pPr>
            <a:r>
              <a:rPr b="1" lang="en-US" sz="3200">
                <a:latin typeface="Times New Roman"/>
                <a:ea typeface="Times New Roman"/>
                <a:cs typeface="Times New Roman"/>
                <a:sym typeface="Times New Roman"/>
              </a:rPr>
              <a:t>HARDWARE REQUIREMENTS</a:t>
            </a:r>
            <a:endParaRPr/>
          </a:p>
          <a:p>
            <a:pPr indent="0" lvl="0" marL="0" rtl="0" algn="just">
              <a:spcBef>
                <a:spcPts val="1000"/>
              </a:spcBef>
              <a:spcAft>
                <a:spcPts val="0"/>
              </a:spcAft>
              <a:buSzPts val="2560"/>
              <a:buNone/>
            </a:pPr>
            <a:r>
              <a:rPr b="1" lang="en-US" sz="32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System : intel i5 or above processor and device should contain a webcam</a:t>
            </a:r>
            <a:endParaRPr/>
          </a:p>
          <a:p>
            <a:pPr indent="0" lvl="0" marL="0" rtl="0" algn="just">
              <a:spcBef>
                <a:spcPts val="1000"/>
              </a:spcBef>
              <a:spcAft>
                <a:spcPts val="0"/>
              </a:spcAft>
              <a:buSzPts val="1600"/>
              <a:buNone/>
            </a:pP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Storage : Sufficient storage</a:t>
            </a:r>
            <a:endParaRPr b="1" sz="2000">
              <a:latin typeface="Times New Roman"/>
              <a:ea typeface="Times New Roman"/>
              <a:cs typeface="Times New Roman"/>
              <a:sym typeface="Times New Roman"/>
            </a:endParaRPr>
          </a:p>
          <a:p>
            <a:pPr indent="-251459" lvl="0" marL="342900" rtl="0" algn="l">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677334" y="285136"/>
            <a:ext cx="8596668" cy="89473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imes New Roman"/>
              <a:buNone/>
            </a:pPr>
            <a:r>
              <a:rPr b="1" lang="en-US" sz="3600">
                <a:latin typeface="Times New Roman"/>
                <a:ea typeface="Times New Roman"/>
                <a:cs typeface="Times New Roman"/>
                <a:sym typeface="Times New Roman"/>
              </a:rPr>
              <a:t>          </a:t>
            </a:r>
            <a:r>
              <a:rPr b="1" lang="en-US" sz="4400">
                <a:latin typeface="Times New Roman"/>
                <a:ea typeface="Times New Roman"/>
                <a:cs typeface="Times New Roman"/>
                <a:sym typeface="Times New Roman"/>
              </a:rPr>
              <a:t>PROPOSED METHODOLOGY</a:t>
            </a:r>
            <a:br>
              <a:rPr lang="en-US" sz="4400">
                <a:latin typeface="Times New Roman"/>
                <a:ea typeface="Times New Roman"/>
                <a:cs typeface="Times New Roman"/>
                <a:sym typeface="Times New Roman"/>
              </a:rPr>
            </a:br>
            <a:endParaRPr sz="4400"/>
          </a:p>
        </p:txBody>
      </p:sp>
      <p:pic>
        <p:nvPicPr>
          <p:cNvPr id="162" name="Google Shape;162;p4"/>
          <p:cNvPicPr preferRelativeResize="0"/>
          <p:nvPr/>
        </p:nvPicPr>
        <p:blipFill rotWithShape="1">
          <a:blip r:embed="rId3">
            <a:alphaModFix/>
          </a:blip>
          <a:srcRect b="0" l="0" r="0" t="0"/>
          <a:stretch/>
        </p:blipFill>
        <p:spPr>
          <a:xfrm>
            <a:off x="2917998" y="1074221"/>
            <a:ext cx="5160321" cy="56534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C:\Users\91810\Pictures\Screenshots\Screenshot (101).png" id="167" name="Google Shape;167;p5"/>
          <p:cNvPicPr preferRelativeResize="0"/>
          <p:nvPr/>
        </p:nvPicPr>
        <p:blipFill rotWithShape="1">
          <a:blip r:embed="rId3">
            <a:alphaModFix/>
          </a:blip>
          <a:srcRect b="0" l="0" r="0" t="0"/>
          <a:stretch/>
        </p:blipFill>
        <p:spPr>
          <a:xfrm>
            <a:off x="1050846" y="681037"/>
            <a:ext cx="10107149" cy="53193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C:\Users\91810\Pictures\Screenshots\Screenshot (102).png" id="172" name="Google Shape;172;p6"/>
          <p:cNvPicPr preferRelativeResize="0"/>
          <p:nvPr/>
        </p:nvPicPr>
        <p:blipFill rotWithShape="1">
          <a:blip r:embed="rId3">
            <a:alphaModFix/>
          </a:blip>
          <a:srcRect b="0" l="0" r="0" t="0"/>
          <a:stretch/>
        </p:blipFill>
        <p:spPr>
          <a:xfrm>
            <a:off x="810228" y="555277"/>
            <a:ext cx="10232020" cy="54132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C:\Users\91810\Desktop\emotion detection output.jpg" id="177" name="Google Shape;177;p7"/>
          <p:cNvPicPr preferRelativeResize="0"/>
          <p:nvPr/>
        </p:nvPicPr>
        <p:blipFill rotWithShape="1">
          <a:blip r:embed="rId3">
            <a:alphaModFix/>
          </a:blip>
          <a:srcRect b="0" l="0" r="0" t="0"/>
          <a:stretch/>
        </p:blipFill>
        <p:spPr>
          <a:xfrm>
            <a:off x="808010" y="0"/>
            <a:ext cx="10361560" cy="62242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txBox="1"/>
          <p:nvPr>
            <p:ph type="ctrTitle"/>
          </p:nvPr>
        </p:nvSpPr>
        <p:spPr>
          <a:xfrm>
            <a:off x="208344" y="659757"/>
            <a:ext cx="6929875" cy="671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4400"/>
              <a:buFont typeface="Trebuchet MS"/>
              <a:buNone/>
            </a:pPr>
            <a:r>
              <a:rPr lang="en-US" sz="4400"/>
              <a:t>CONCLUSION</a:t>
            </a:r>
            <a:endParaRPr sz="4400"/>
          </a:p>
        </p:txBody>
      </p:sp>
      <p:sp>
        <p:nvSpPr>
          <p:cNvPr id="183" name="Google Shape;183;p8"/>
          <p:cNvSpPr txBox="1"/>
          <p:nvPr>
            <p:ph idx="1" type="subTitle"/>
          </p:nvPr>
        </p:nvSpPr>
        <p:spPr>
          <a:xfrm>
            <a:off x="1524000" y="1331089"/>
            <a:ext cx="8001965" cy="3926711"/>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418AB3"/>
              </a:buClr>
              <a:buSzPts val="1600"/>
              <a:buNone/>
            </a:pPr>
            <a:r>
              <a:rPr lang="en-US" sz="2000">
                <a:solidFill>
                  <a:schemeClr val="dk1"/>
                </a:solidFill>
                <a:latin typeface="Times New Roman"/>
                <a:ea typeface="Times New Roman"/>
                <a:cs typeface="Times New Roman"/>
                <a:sym typeface="Times New Roman"/>
              </a:rPr>
              <a:t>This implementation successfully integrates face detection and emotion classification in a real-time application. It demonstrates the practical application of computer vision techniques using OpenCV and deep learning models with Keras. The project showcases a pipeline for capturing video, detecting faces, preprocessing input data, and classifying emotions, all in real time.</a:t>
            </a:r>
            <a:endParaRPr/>
          </a:p>
          <a:p>
            <a:pPr indent="0" lvl="0" marL="0" rtl="0" algn="just">
              <a:spcBef>
                <a:spcPts val="1000"/>
              </a:spcBef>
              <a:spcAft>
                <a:spcPts val="0"/>
              </a:spcAft>
              <a:buClr>
                <a:srgbClr val="418AB3"/>
              </a:buClr>
              <a:buSzPts val="1440"/>
              <a:buNone/>
            </a:pPr>
            <a:r>
              <a:t/>
            </a:r>
            <a:endParaRPr>
              <a:latin typeface="Times New Roman"/>
              <a:ea typeface="Times New Roman"/>
              <a:cs typeface="Times New Roman"/>
              <a:sym typeface="Times New Roman"/>
            </a:endParaRPr>
          </a:p>
          <a:p>
            <a:pPr indent="-251459" lvl="0" marL="342900" marR="0" rtl="0" algn="just">
              <a:lnSpc>
                <a:spcPct val="100000"/>
              </a:lnSpc>
              <a:spcBef>
                <a:spcPts val="1000"/>
              </a:spcBef>
              <a:spcAft>
                <a:spcPts val="0"/>
              </a:spcAft>
              <a:buClr>
                <a:srgbClr val="418AB3"/>
              </a:buClr>
              <a:buSzPts val="1440"/>
              <a:buFont typeface="Noto Sans Symbols"/>
              <a:buNone/>
            </a:pPr>
            <a:r>
              <a:t/>
            </a:r>
            <a:endParaRPr b="0" i="0" sz="1800" u="none" cap="none" strike="noStrike">
              <a:solidFill>
                <a:srgbClr val="3F3F3F"/>
              </a:solidFill>
              <a:latin typeface="Trebuchet MS"/>
              <a:ea typeface="Trebuchet MS"/>
              <a:cs typeface="Trebuchet MS"/>
              <a:sym typeface="Trebuchet MS"/>
            </a:endParaRPr>
          </a:p>
          <a:p>
            <a:pPr indent="0" lvl="0" marL="0" marR="0" rtl="0" algn="just">
              <a:lnSpc>
                <a:spcPct val="100000"/>
              </a:lnSpc>
              <a:spcBef>
                <a:spcPts val="1000"/>
              </a:spcBef>
              <a:spcAft>
                <a:spcPts val="0"/>
              </a:spcAft>
              <a:buClr>
                <a:srgbClr val="418AB3"/>
              </a:buClr>
              <a:buSzPts val="1440"/>
              <a:buFont typeface="Noto Sans Symbols"/>
              <a:buNone/>
            </a:pPr>
            <a:r>
              <a:t/>
            </a:r>
            <a:endParaRPr b="0" i="0" sz="1800" u="none" cap="none" strike="noStrike">
              <a:solidFill>
                <a:srgbClr val="7F7F7F"/>
              </a:solidFill>
              <a:latin typeface="Times New Roman"/>
              <a:ea typeface="Times New Roman"/>
              <a:cs typeface="Times New Roman"/>
              <a:sym typeface="Times New Roman"/>
            </a:endParaRPr>
          </a:p>
          <a:p>
            <a:pPr indent="0" lvl="0" marL="0" rtl="0" algn="r">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Times New Roman"/>
              <a:buNone/>
            </a:pPr>
            <a:r>
              <a:rPr b="1" lang="en-US" sz="4400">
                <a:latin typeface="Times New Roman"/>
                <a:ea typeface="Times New Roman"/>
                <a:cs typeface="Times New Roman"/>
                <a:sym typeface="Times New Roman"/>
              </a:rPr>
              <a:t>                  FUTURE SCOPE</a:t>
            </a:r>
            <a:endParaRPr/>
          </a:p>
        </p:txBody>
      </p:sp>
      <p:sp>
        <p:nvSpPr>
          <p:cNvPr id="189" name="Google Shape;189;p9"/>
          <p:cNvSpPr txBox="1"/>
          <p:nvPr>
            <p:ph idx="1" type="body"/>
          </p:nvPr>
        </p:nvSpPr>
        <p:spPr>
          <a:xfrm>
            <a:off x="677334" y="1632155"/>
            <a:ext cx="8596668" cy="4409207"/>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SzPts val="1600"/>
              <a:buChar char="►"/>
            </a:pPr>
            <a:r>
              <a:rPr lang="en-US" sz="2000"/>
              <a:t>Enhance accuracy</a:t>
            </a:r>
            <a:endParaRPr/>
          </a:p>
          <a:p>
            <a:pPr indent="-342900" lvl="0" marL="342900" rtl="0" algn="just">
              <a:spcBef>
                <a:spcPts val="1000"/>
              </a:spcBef>
              <a:spcAft>
                <a:spcPts val="0"/>
              </a:spcAft>
              <a:buSzPts val="1600"/>
              <a:buChar char="►"/>
            </a:pPr>
            <a:r>
              <a:rPr lang="en-US" sz="2000"/>
              <a:t>Integrated with AI and robotics</a:t>
            </a:r>
            <a:endParaRPr/>
          </a:p>
          <a:p>
            <a:pPr indent="-342900" lvl="0" marL="342900" rtl="0" algn="just">
              <a:spcBef>
                <a:spcPts val="1000"/>
              </a:spcBef>
              <a:spcAft>
                <a:spcPts val="0"/>
              </a:spcAft>
              <a:buSzPts val="1600"/>
              <a:buChar char="►"/>
            </a:pPr>
            <a:r>
              <a:rPr lang="en-US" sz="2000"/>
              <a:t>Add more Emotion Label</a:t>
            </a:r>
            <a:endParaRPr/>
          </a:p>
          <a:p>
            <a:pPr indent="-342900" lvl="0" marL="342900" rtl="0" algn="just">
              <a:spcBef>
                <a:spcPts val="1000"/>
              </a:spcBef>
              <a:spcAft>
                <a:spcPts val="0"/>
              </a:spcAft>
              <a:buSzPts val="1600"/>
              <a:buChar char="►"/>
            </a:pPr>
            <a:r>
              <a:rPr lang="en-US" sz="2000"/>
              <a:t>Advance human Emotions Integration</a:t>
            </a:r>
            <a:endParaRPr sz="2000"/>
          </a:p>
          <a:p>
            <a:pPr indent="-251459" lvl="0" marL="342900" rtl="0" algn="l">
              <a:spcBef>
                <a:spcPts val="100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2025-02-23T01:27:46Z</dcterms:created>
  <dc:creator>Shivani Bandi</dc:creator>
</cp:coreProperties>
</file>