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7"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E5BEC8-D6EC-41FF-85CF-5F7C8D63A049}" v="1" dt="2025-02-23T02:05:34.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Bandi" userId="38f8f8dfddb6b1bf" providerId="LiveId" clId="{99E5BEC8-D6EC-41FF-85CF-5F7C8D63A049}"/>
    <pc:docChg chg="undo custSel addSld delSld modSld">
      <pc:chgData name="Shivani Bandi" userId="38f8f8dfddb6b1bf" providerId="LiveId" clId="{99E5BEC8-D6EC-41FF-85CF-5F7C8D63A049}" dt="2025-02-23T02:18:16.242" v="107" actId="255"/>
      <pc:docMkLst>
        <pc:docMk/>
      </pc:docMkLst>
      <pc:sldChg chg="modSp mod">
        <pc:chgData name="Shivani Bandi" userId="38f8f8dfddb6b1bf" providerId="LiveId" clId="{99E5BEC8-D6EC-41FF-85CF-5F7C8D63A049}" dt="2025-02-23T02:09:16.309" v="97" actId="207"/>
        <pc:sldMkLst>
          <pc:docMk/>
          <pc:sldMk cId="2005390384" sldId="256"/>
        </pc:sldMkLst>
        <pc:spChg chg="mod">
          <ac:chgData name="Shivani Bandi" userId="38f8f8dfddb6b1bf" providerId="LiveId" clId="{99E5BEC8-D6EC-41FF-85CF-5F7C8D63A049}" dt="2025-02-23T01:58:53.855" v="39" actId="122"/>
          <ac:spMkLst>
            <pc:docMk/>
            <pc:sldMk cId="2005390384" sldId="256"/>
            <ac:spMk id="2" creationId="{EFFE9959-8107-FFDE-008C-E5CB12BFAD86}"/>
          </ac:spMkLst>
        </pc:spChg>
        <pc:spChg chg="mod">
          <ac:chgData name="Shivani Bandi" userId="38f8f8dfddb6b1bf" providerId="LiveId" clId="{99E5BEC8-D6EC-41FF-85CF-5F7C8D63A049}" dt="2025-02-23T02:09:16.309" v="97" actId="207"/>
          <ac:spMkLst>
            <pc:docMk/>
            <pc:sldMk cId="2005390384" sldId="256"/>
            <ac:spMk id="3" creationId="{98BB2619-5C27-F9F8-4A74-A6D188049FC9}"/>
          </ac:spMkLst>
        </pc:spChg>
      </pc:sldChg>
      <pc:sldChg chg="modSp mod">
        <pc:chgData name="Shivani Bandi" userId="38f8f8dfddb6b1bf" providerId="LiveId" clId="{99E5BEC8-D6EC-41FF-85CF-5F7C8D63A049}" dt="2025-02-23T02:08:54.529" v="95" actId="27636"/>
        <pc:sldMkLst>
          <pc:docMk/>
          <pc:sldMk cId="598055641" sldId="257"/>
        </pc:sldMkLst>
        <pc:spChg chg="mod">
          <ac:chgData name="Shivani Bandi" userId="38f8f8dfddb6b1bf" providerId="LiveId" clId="{99E5BEC8-D6EC-41FF-85CF-5F7C8D63A049}" dt="2025-02-23T02:08:54.529" v="95" actId="27636"/>
          <ac:spMkLst>
            <pc:docMk/>
            <pc:sldMk cId="598055641" sldId="257"/>
            <ac:spMk id="3" creationId="{A46D48F5-E58E-2F24-2FB1-50BED10C1170}"/>
          </ac:spMkLst>
        </pc:spChg>
      </pc:sldChg>
      <pc:sldChg chg="modSp mod">
        <pc:chgData name="Shivani Bandi" userId="38f8f8dfddb6b1bf" providerId="LiveId" clId="{99E5BEC8-D6EC-41FF-85CF-5F7C8D63A049}" dt="2025-02-23T02:16:42.192" v="99" actId="255"/>
        <pc:sldMkLst>
          <pc:docMk/>
          <pc:sldMk cId="614019147" sldId="258"/>
        </pc:sldMkLst>
        <pc:spChg chg="mod">
          <ac:chgData name="Shivani Bandi" userId="38f8f8dfddb6b1bf" providerId="LiveId" clId="{99E5BEC8-D6EC-41FF-85CF-5F7C8D63A049}" dt="2025-02-23T02:16:42.192" v="99" actId="255"/>
          <ac:spMkLst>
            <pc:docMk/>
            <pc:sldMk cId="614019147" sldId="258"/>
            <ac:spMk id="3" creationId="{5E50DAB0-A55C-DA82-FAB1-B8729CFDB16F}"/>
          </ac:spMkLst>
        </pc:spChg>
      </pc:sldChg>
      <pc:sldChg chg="modSp del mod">
        <pc:chgData name="Shivani Bandi" userId="38f8f8dfddb6b1bf" providerId="LiveId" clId="{99E5BEC8-D6EC-41FF-85CF-5F7C8D63A049}" dt="2025-02-23T01:59:42.860" v="43" actId="2696"/>
        <pc:sldMkLst>
          <pc:docMk/>
          <pc:sldMk cId="3313846297" sldId="259"/>
        </pc:sldMkLst>
        <pc:picChg chg="mod">
          <ac:chgData name="Shivani Bandi" userId="38f8f8dfddb6b1bf" providerId="LiveId" clId="{99E5BEC8-D6EC-41FF-85CF-5F7C8D63A049}" dt="2025-02-23T01:59:35.390" v="42" actId="14100"/>
          <ac:picMkLst>
            <pc:docMk/>
            <pc:sldMk cId="3313846297" sldId="259"/>
            <ac:picMk id="4" creationId="{43544E3F-0493-4F31-0748-3D03AD5487E3}"/>
          </ac:picMkLst>
        </pc:picChg>
      </pc:sldChg>
      <pc:sldChg chg="modSp mod">
        <pc:chgData name="Shivani Bandi" userId="38f8f8dfddb6b1bf" providerId="LiveId" clId="{99E5BEC8-D6EC-41FF-85CF-5F7C8D63A049}" dt="2025-02-23T02:17:49.336" v="104" actId="14100"/>
        <pc:sldMkLst>
          <pc:docMk/>
          <pc:sldMk cId="1600565310" sldId="264"/>
        </pc:sldMkLst>
        <pc:spChg chg="mod">
          <ac:chgData name="Shivani Bandi" userId="38f8f8dfddb6b1bf" providerId="LiveId" clId="{99E5BEC8-D6EC-41FF-85CF-5F7C8D63A049}" dt="2025-02-23T02:17:49.336" v="104" actId="14100"/>
          <ac:spMkLst>
            <pc:docMk/>
            <pc:sldMk cId="1600565310" sldId="264"/>
            <ac:spMk id="2" creationId="{BA85273D-F683-5C67-9EB6-E778138B22C4}"/>
          </ac:spMkLst>
        </pc:spChg>
        <pc:spChg chg="mod">
          <ac:chgData name="Shivani Bandi" userId="38f8f8dfddb6b1bf" providerId="LiveId" clId="{99E5BEC8-D6EC-41FF-85CF-5F7C8D63A049}" dt="2025-02-23T02:17:39.678" v="102" actId="255"/>
          <ac:spMkLst>
            <pc:docMk/>
            <pc:sldMk cId="1600565310" sldId="264"/>
            <ac:spMk id="3" creationId="{43813853-DBB0-6B3B-8400-39E53C39A2B0}"/>
          </ac:spMkLst>
        </pc:spChg>
      </pc:sldChg>
      <pc:sldChg chg="modSp mod">
        <pc:chgData name="Shivani Bandi" userId="38f8f8dfddb6b1bf" providerId="LiveId" clId="{99E5BEC8-D6EC-41FF-85CF-5F7C8D63A049}" dt="2025-02-23T02:18:16.242" v="107" actId="255"/>
        <pc:sldMkLst>
          <pc:docMk/>
          <pc:sldMk cId="2289778585" sldId="265"/>
        </pc:sldMkLst>
        <pc:spChg chg="mod">
          <ac:chgData name="Shivani Bandi" userId="38f8f8dfddb6b1bf" providerId="LiveId" clId="{99E5BEC8-D6EC-41FF-85CF-5F7C8D63A049}" dt="2025-02-23T02:18:16.242" v="107" actId="255"/>
          <ac:spMkLst>
            <pc:docMk/>
            <pc:sldMk cId="2289778585" sldId="265"/>
            <ac:spMk id="3" creationId="{AA7BC14A-2347-6D8D-7E26-C3FE373E8489}"/>
          </ac:spMkLst>
        </pc:spChg>
      </pc:sldChg>
      <pc:sldChg chg="modSp mod">
        <pc:chgData name="Shivani Bandi" userId="38f8f8dfddb6b1bf" providerId="LiveId" clId="{99E5BEC8-D6EC-41FF-85CF-5F7C8D63A049}" dt="2025-02-23T02:18:06.092" v="106" actId="14100"/>
        <pc:sldMkLst>
          <pc:docMk/>
          <pc:sldMk cId="679239609" sldId="266"/>
        </pc:sldMkLst>
        <pc:spChg chg="mod">
          <ac:chgData name="Shivani Bandi" userId="38f8f8dfddb6b1bf" providerId="LiveId" clId="{99E5BEC8-D6EC-41FF-85CF-5F7C8D63A049}" dt="2025-02-23T02:18:06.092" v="106" actId="14100"/>
          <ac:spMkLst>
            <pc:docMk/>
            <pc:sldMk cId="679239609" sldId="266"/>
            <ac:spMk id="3" creationId="{89600A19-9647-5508-9A7C-865F8E5CF665}"/>
          </ac:spMkLst>
        </pc:spChg>
      </pc:sldChg>
      <pc:sldChg chg="addSp delSp modSp new mod">
        <pc:chgData name="Shivani Bandi" userId="38f8f8dfddb6b1bf" providerId="LiveId" clId="{99E5BEC8-D6EC-41FF-85CF-5F7C8D63A049}" dt="2025-02-23T02:17:26.334" v="101" actId="255"/>
        <pc:sldMkLst>
          <pc:docMk/>
          <pc:sldMk cId="1868933676" sldId="267"/>
        </pc:sldMkLst>
        <pc:spChg chg="mod">
          <ac:chgData name="Shivani Bandi" userId="38f8f8dfddb6b1bf" providerId="LiveId" clId="{99E5BEC8-D6EC-41FF-85CF-5F7C8D63A049}" dt="2025-02-23T02:17:26.334" v="101" actId="255"/>
          <ac:spMkLst>
            <pc:docMk/>
            <pc:sldMk cId="1868933676" sldId="267"/>
            <ac:spMk id="2" creationId="{89C28063-9D07-FBBD-CBB1-2BFF05575991}"/>
          </ac:spMkLst>
        </pc:spChg>
        <pc:spChg chg="del">
          <ac:chgData name="Shivani Bandi" userId="38f8f8dfddb6b1bf" providerId="LiveId" clId="{99E5BEC8-D6EC-41FF-85CF-5F7C8D63A049}" dt="2025-02-23T02:06:04.305" v="56" actId="21"/>
          <ac:spMkLst>
            <pc:docMk/>
            <pc:sldMk cId="1868933676" sldId="267"/>
            <ac:spMk id="3" creationId="{F373026F-661E-BCF8-2A02-99B9E28BC1E8}"/>
          </ac:spMkLst>
        </pc:spChg>
        <pc:picChg chg="add del mod">
          <ac:chgData name="Shivani Bandi" userId="38f8f8dfddb6b1bf" providerId="LiveId" clId="{99E5BEC8-D6EC-41FF-85CF-5F7C8D63A049}" dt="2025-02-23T02:05:59.776" v="55" actId="21"/>
          <ac:picMkLst>
            <pc:docMk/>
            <pc:sldMk cId="1868933676" sldId="267"/>
            <ac:picMk id="4" creationId="{0FB767F6-D37F-24A1-35A3-683C5EE097E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85F6C7-500C-455A-A63A-362DB9AEDC06}"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56534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5F6C7-500C-455A-A63A-362DB9AEDC06}"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289317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5F6C7-500C-455A-A63A-362DB9AEDC06}"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CF910-4241-4AC3-889E-4144EE0CF26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87293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5F6C7-500C-455A-A63A-362DB9AEDC06}"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320303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5F6C7-500C-455A-A63A-362DB9AEDC06}"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CF910-4241-4AC3-889E-4144EE0CF26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4848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5F6C7-500C-455A-A63A-362DB9AEDC06}"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2328620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85F6C7-500C-455A-A63A-362DB9AEDC06}"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50419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85F6C7-500C-455A-A63A-362DB9AEDC06}"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329186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85F6C7-500C-455A-A63A-362DB9AEDC06}"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423421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85F6C7-500C-455A-A63A-362DB9AEDC06}" type="datetimeFigureOut">
              <a:rPr lang="en-IN" smtClean="0"/>
              <a:t>23-02-2025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214911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85F6C7-500C-455A-A63A-362DB9AEDC06}" type="datetimeFigureOut">
              <a:rPr lang="en-IN" smtClean="0"/>
              <a:t>23-02-2025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351186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5F6C7-500C-455A-A63A-362DB9AEDC06}" type="datetimeFigureOut">
              <a:rPr lang="en-IN" smtClean="0"/>
              <a:t>23-02-2025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401320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85F6C7-500C-455A-A63A-362DB9AEDC06}" type="datetimeFigureOut">
              <a:rPr lang="en-IN" smtClean="0"/>
              <a:t>23-02-2025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422247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5F6C7-500C-455A-A63A-362DB9AEDC06}" type="datetimeFigureOut">
              <a:rPr lang="en-IN" smtClean="0"/>
              <a:t>23-02-2025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106822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85F6C7-500C-455A-A63A-362DB9AEDC06}" type="datetimeFigureOut">
              <a:rPr lang="en-IN" smtClean="0"/>
              <a:t>23-02-2025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103362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5F6C7-500C-455A-A63A-362DB9AEDC06}" type="datetimeFigureOut">
              <a:rPr lang="en-IN" smtClean="0"/>
              <a:t>23-02-2025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9CF910-4241-4AC3-889E-4144EE0CF262}" type="slidenum">
              <a:rPr lang="en-IN" smtClean="0"/>
              <a:t>‹#›</a:t>
            </a:fld>
            <a:endParaRPr lang="en-IN"/>
          </a:p>
        </p:txBody>
      </p:sp>
    </p:spTree>
    <p:extLst>
      <p:ext uri="{BB962C8B-B14F-4D97-AF65-F5344CB8AC3E}">
        <p14:creationId xmlns:p14="http://schemas.microsoft.com/office/powerpoint/2010/main" val="213380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85F6C7-500C-455A-A63A-362DB9AEDC06}" type="datetimeFigureOut">
              <a:rPr lang="en-IN" smtClean="0"/>
              <a:t>23-02-2025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9CF910-4241-4AC3-889E-4144EE0CF262}" type="slidenum">
              <a:rPr lang="en-IN" smtClean="0"/>
              <a:t>‹#›</a:t>
            </a:fld>
            <a:endParaRPr lang="en-IN"/>
          </a:p>
        </p:txBody>
      </p:sp>
    </p:spTree>
    <p:extLst>
      <p:ext uri="{BB962C8B-B14F-4D97-AF65-F5344CB8AC3E}">
        <p14:creationId xmlns:p14="http://schemas.microsoft.com/office/powerpoint/2010/main" val="14593170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9959-8107-FFDE-008C-E5CB12BFAD86}"/>
              </a:ext>
            </a:extLst>
          </p:cNvPr>
          <p:cNvSpPr>
            <a:spLocks noGrp="1"/>
          </p:cNvSpPr>
          <p:nvPr>
            <p:ph type="ctrTitle"/>
          </p:nvPr>
        </p:nvSpPr>
        <p:spPr>
          <a:xfrm>
            <a:off x="1349751" y="1984016"/>
            <a:ext cx="7766936" cy="1646302"/>
          </a:xfrm>
        </p:spPr>
        <p:txBody>
          <a:bodyPr>
            <a:normAutofit fontScale="90000"/>
          </a:bodyPr>
          <a:lstStyle/>
          <a:p>
            <a:pPr algn="ctr"/>
            <a:r>
              <a:rPr lang="en-US" sz="6000" b="1" dirty="0">
                <a:latin typeface="Times New Roman" panose="02020603050405020304" pitchFamily="18" charset="0"/>
                <a:cs typeface="Times New Roman" panose="02020603050405020304" pitchFamily="18" charset="0"/>
              </a:rPr>
              <a:t>ANOMALY DETECTION IN HUMAN EMOTIONAL ANALYSIS</a:t>
            </a:r>
            <a:endParaRPr lang="en-IN" dirty="0"/>
          </a:p>
        </p:txBody>
      </p:sp>
      <p:sp>
        <p:nvSpPr>
          <p:cNvPr id="3" name="Subtitle 2">
            <a:extLst>
              <a:ext uri="{FF2B5EF4-FFF2-40B4-BE49-F238E27FC236}">
                <a16:creationId xmlns:a16="http://schemas.microsoft.com/office/drawing/2014/main" id="{98BB2619-5C27-F9F8-4A74-A6D188049FC9}"/>
              </a:ext>
            </a:extLst>
          </p:cNvPr>
          <p:cNvSpPr>
            <a:spLocks noGrp="1"/>
          </p:cNvSpPr>
          <p:nvPr>
            <p:ph type="subTitle" idx="1"/>
          </p:nvPr>
        </p:nvSpPr>
        <p:spPr>
          <a:xfrm>
            <a:off x="1248697" y="4050833"/>
            <a:ext cx="8025306" cy="1096899"/>
          </a:xfrm>
        </p:spPr>
        <p:txBody>
          <a:bodyPr>
            <a:normAutofit fontScale="70000" lnSpcReduction="20000"/>
          </a:bodyPr>
          <a:lstStyle/>
          <a:p>
            <a:pPr algn="just"/>
            <a:r>
              <a:rPr lang="en-US" sz="3500" b="1" dirty="0">
                <a:solidFill>
                  <a:schemeClr val="tx1"/>
                </a:solidFill>
              </a:rPr>
              <a:t>PRESENTED BY  </a:t>
            </a:r>
          </a:p>
          <a:p>
            <a:pPr algn="just"/>
            <a:r>
              <a:rPr lang="en-US" sz="2400" dirty="0">
                <a:solidFill>
                  <a:schemeClr val="tx1"/>
                </a:solidFill>
              </a:rPr>
              <a:t>Bandi Shivani</a:t>
            </a:r>
          </a:p>
          <a:p>
            <a:pPr algn="just"/>
            <a:r>
              <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Padala Soumya</a:t>
            </a:r>
            <a:endParaRPr lang="en-IN" dirty="0">
              <a:solidFill>
                <a:schemeClr val="tx1"/>
              </a:solidFill>
            </a:endParaRPr>
          </a:p>
        </p:txBody>
      </p:sp>
    </p:spTree>
    <p:extLst>
      <p:ext uri="{BB962C8B-B14F-4D97-AF65-F5344CB8AC3E}">
        <p14:creationId xmlns:p14="http://schemas.microsoft.com/office/powerpoint/2010/main" val="2005390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CA6C-85AF-F03C-1C5F-B9662D3F522A}"/>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REFERENCES</a:t>
            </a:r>
            <a:endParaRPr lang="en-IN" dirty="0"/>
          </a:p>
        </p:txBody>
      </p:sp>
      <p:sp>
        <p:nvSpPr>
          <p:cNvPr id="3" name="Content Placeholder 2">
            <a:extLst>
              <a:ext uri="{FF2B5EF4-FFF2-40B4-BE49-F238E27FC236}">
                <a16:creationId xmlns:a16="http://schemas.microsoft.com/office/drawing/2014/main" id="{89600A19-9647-5508-9A7C-865F8E5CF665}"/>
              </a:ext>
            </a:extLst>
          </p:cNvPr>
          <p:cNvSpPr>
            <a:spLocks noGrp="1"/>
          </p:cNvSpPr>
          <p:nvPr>
            <p:ph idx="1"/>
          </p:nvPr>
        </p:nvSpPr>
        <p:spPr>
          <a:xfrm>
            <a:off x="677334" y="1494503"/>
            <a:ext cx="8596668" cy="4546859"/>
          </a:xfrm>
        </p:spPr>
        <p:txBody>
          <a:bodyPr>
            <a:normAutofit/>
          </a:bodyPr>
          <a:lstStyle/>
          <a:p>
            <a:pPr marL="514350" indent="-514350" algn="just">
              <a:buFont typeface="+mj-lt"/>
              <a:buAutoNum type="arabicPeriod"/>
            </a:pPr>
            <a:r>
              <a:rPr lang="en-IN" sz="2000" dirty="0">
                <a:latin typeface="Times New Roman" panose="02020603050405020304" pitchFamily="18" charset="0"/>
                <a:cs typeface="Times New Roman" panose="02020603050405020304" pitchFamily="18" charset="0"/>
              </a:rPr>
              <a:t>Amit Pandey “ International Journal of Engineering Applied Sciences and Technology Facial Emotion Detection And Recognition ”  Vol 7, Issue 1, ISSN No 2455-2143,2022, Pages 176-179.</a:t>
            </a:r>
          </a:p>
          <a:p>
            <a:pPr marL="514350" indent="-514350" algn="just">
              <a:buFont typeface="+mj-lt"/>
              <a:buAutoNum type="arabicPeriod"/>
            </a:pPr>
            <a:r>
              <a:rPr lang="en-IN" sz="2000" dirty="0">
                <a:latin typeface="Times New Roman" panose="02020603050405020304" pitchFamily="18" charset="0"/>
                <a:cs typeface="Times New Roman" panose="02020603050405020304" pitchFamily="18" charset="0"/>
              </a:rPr>
              <a:t>Haji </a:t>
            </a:r>
            <a:r>
              <a:rPr lang="en-IN" sz="2000" dirty="0" err="1">
                <a:latin typeface="Times New Roman" panose="02020603050405020304" pitchFamily="18" charset="0"/>
                <a:cs typeface="Times New Roman" panose="02020603050405020304" pitchFamily="18" charset="0"/>
              </a:rPr>
              <a:t>Binali</a:t>
            </a:r>
            <a:r>
              <a:rPr lang="en-IN" sz="2000" dirty="0">
                <a:latin typeface="Times New Roman" panose="02020603050405020304" pitchFamily="18" charset="0"/>
                <a:cs typeface="Times New Roman" panose="02020603050405020304" pitchFamily="18" charset="0"/>
              </a:rPr>
              <a:t> , Chen Wu, Vidyasagar </a:t>
            </a:r>
            <a:r>
              <a:rPr lang="en-IN" sz="2000" dirty="0" err="1">
                <a:latin typeface="Times New Roman" panose="02020603050405020304" pitchFamily="18" charset="0"/>
                <a:cs typeface="Times New Roman" panose="02020603050405020304" pitchFamily="18" charset="0"/>
              </a:rPr>
              <a:t>Potdar</a:t>
            </a:r>
            <a:r>
              <a:rPr lang="en-IN" sz="2000" dirty="0">
                <a:latin typeface="Times New Roman" panose="02020603050405020304" pitchFamily="18" charset="0"/>
                <a:cs typeface="Times New Roman" panose="02020603050405020304" pitchFamily="18" charset="0"/>
              </a:rPr>
              <a:t> “Computational Approaches for Emotion Detection”6t</a:t>
            </a:r>
            <a:r>
              <a:rPr lang="en-IN" sz="2000" baseline="30000" dirty="0">
                <a:latin typeface="Times New Roman" panose="02020603050405020304" pitchFamily="18" charset="0"/>
                <a:cs typeface="Times New Roman" panose="02020603050405020304" pitchFamily="18" charset="0"/>
              </a:rPr>
              <a:t>h</a:t>
            </a:r>
            <a:r>
              <a:rPr lang="en-IN" sz="2000" dirty="0">
                <a:latin typeface="Times New Roman" panose="02020603050405020304" pitchFamily="18" charset="0"/>
                <a:cs typeface="Times New Roman" panose="02020603050405020304" pitchFamily="18" charset="0"/>
              </a:rPr>
              <a:t> IEEE International Conference on Digital Ecosystem and Technology 2023 in Text  Page 172-176</a:t>
            </a:r>
          </a:p>
          <a:p>
            <a:pPr marL="514350" indent="-514350" algn="just">
              <a:buFont typeface="+mj-lt"/>
              <a:buAutoNum type="arabicPeriod"/>
            </a:pPr>
            <a:r>
              <a:rPr lang="en-IN" sz="2000" dirty="0">
                <a:latin typeface="Times New Roman" panose="02020603050405020304" pitchFamily="18" charset="0"/>
                <a:cs typeface="Times New Roman" panose="02020603050405020304" pitchFamily="18" charset="0"/>
              </a:rPr>
              <a:t>E . Afful - Dadzie , M.A.H </a:t>
            </a:r>
            <a:r>
              <a:rPr lang="en-IN" sz="2000" dirty="0" err="1">
                <a:latin typeface="Times New Roman" panose="02020603050405020304" pitchFamily="18" charset="0"/>
                <a:cs typeface="Times New Roman" panose="02020603050405020304" pitchFamily="18" charset="0"/>
              </a:rPr>
              <a:t>Akhand</a:t>
            </a:r>
            <a:r>
              <a:rPr lang="en-IN" sz="2000" dirty="0">
                <a:latin typeface="Times New Roman" panose="02020603050405020304" pitchFamily="18" charset="0"/>
                <a:cs typeface="Times New Roman" panose="02020603050405020304" pitchFamily="18" charset="0"/>
              </a:rPr>
              <a:t> “ Sentiment Analysis on Images using CNN based on V3 transfer Learning approach ”volume 3,April 2023 ,Page 302-310.</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923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6D96-2BB5-6284-14E8-E2EB8E7D6FC4}"/>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ABSTRACT</a:t>
            </a:r>
            <a:endParaRPr lang="en-IN" dirty="0"/>
          </a:p>
        </p:txBody>
      </p:sp>
      <p:sp>
        <p:nvSpPr>
          <p:cNvPr id="3" name="Content Placeholder 2">
            <a:extLst>
              <a:ext uri="{FF2B5EF4-FFF2-40B4-BE49-F238E27FC236}">
                <a16:creationId xmlns:a16="http://schemas.microsoft.com/office/drawing/2014/main" id="{A46D48F5-E58E-2F24-2FB1-50BED10C1170}"/>
              </a:ext>
            </a:extLst>
          </p:cNvPr>
          <p:cNvSpPr>
            <a:spLocks noGrp="1"/>
          </p:cNvSpPr>
          <p:nvPr>
            <p:ph idx="1"/>
          </p:nvPr>
        </p:nvSpPr>
        <p:spPr>
          <a:xfrm>
            <a:off x="677334" y="1782501"/>
            <a:ext cx="8596668" cy="4465899"/>
          </a:xfrm>
        </p:spPr>
        <p:txBody>
          <a:bodyPr>
            <a:normAutofit fontScale="77500" lnSpcReduction="20000"/>
          </a:bodyPr>
          <a:lstStyle/>
          <a:p>
            <a:pPr algn="just"/>
            <a:r>
              <a:rPr lang="en-US" sz="2600" dirty="0">
                <a:latin typeface="Times New Roman" pitchFamily="18" charset="0"/>
                <a:cs typeface="Times New Roman" pitchFamily="18" charset="0"/>
              </a:rPr>
              <a:t>Anomaly detection in human emotion analysis involves identifying unusual patterns in emotional data. This approach aims to detect outliers or anomalies that significantly deviate from typical emotional expressions. Utilizing statistical techniques, deep learning algorithms such as the Inception-V3 model, and machine learning algorithms like SVM, anomalies in human emotion data can be flagged for further investigation. This method can help understand rare emotional states, detect fraudulent behavior, or uncover hidden patterns in emotional responses.</a:t>
            </a:r>
          </a:p>
          <a:p>
            <a:pPr algn="just"/>
            <a:r>
              <a:rPr lang="en-US" sz="2600" dirty="0">
                <a:latin typeface="Times New Roman" pitchFamily="18" charset="0"/>
                <a:cs typeface="Times New Roman" pitchFamily="18" charset="0"/>
              </a:rPr>
              <a:t>Human emotion detection refers to recognizing and analyzing human emotions through various methods, including facial expressions, voice tone, physiological signals, and text analysis. By using frequency and amplitude characteristics for physiological signals, such as heart rate and skin condition, we aim to accurately interpret human emotions. The goal is to discern and interpret emotional states, including happiness, sadness, anger, neutrality, fear, and more. The datasets used in this project are CK+ and FER2013.</a:t>
            </a:r>
          </a:p>
          <a:p>
            <a:endParaRPr lang="en-IN" dirty="0"/>
          </a:p>
        </p:txBody>
      </p:sp>
    </p:spTree>
    <p:extLst>
      <p:ext uri="{BB962C8B-B14F-4D97-AF65-F5344CB8AC3E}">
        <p14:creationId xmlns:p14="http://schemas.microsoft.com/office/powerpoint/2010/main" val="598055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32E5-9516-5A2D-5E27-CB3E1CC1F69B}"/>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REQUIREMENTS</a:t>
            </a:r>
            <a:endParaRPr lang="en-IN" dirty="0"/>
          </a:p>
        </p:txBody>
      </p:sp>
      <p:sp>
        <p:nvSpPr>
          <p:cNvPr id="3" name="Content Placeholder 2">
            <a:extLst>
              <a:ext uri="{FF2B5EF4-FFF2-40B4-BE49-F238E27FC236}">
                <a16:creationId xmlns:a16="http://schemas.microsoft.com/office/drawing/2014/main" id="{5E50DAB0-A55C-DA82-FAB1-B8729CFDB16F}"/>
              </a:ext>
            </a:extLst>
          </p:cNvPr>
          <p:cNvSpPr>
            <a:spLocks noGrp="1"/>
          </p:cNvSpPr>
          <p:nvPr>
            <p:ph idx="1"/>
          </p:nvPr>
        </p:nvSpPr>
        <p:spPr/>
        <p:txBody>
          <a:bodyPr>
            <a:normAutofit/>
          </a:bodyPr>
          <a:lstStyle/>
          <a:p>
            <a:r>
              <a:rPr lang="en-US" sz="3200" b="1" dirty="0">
                <a:latin typeface="Times New Roman" panose="02020603050405020304" pitchFamily="18" charset="0"/>
                <a:cs typeface="Times New Roman" panose="02020603050405020304" pitchFamily="18" charset="0"/>
              </a:rPr>
              <a:t>SOFTWARE REQUIREMENTS</a:t>
            </a:r>
          </a:p>
          <a:p>
            <a:pPr marL="0" indent="0" algn="just">
              <a:buNone/>
            </a:pPr>
            <a:r>
              <a:rPr lang="en-US" sz="32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Operating System : Windows 10 or above</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Coding Language : Python3.7</a:t>
            </a:r>
          </a:p>
          <a:p>
            <a:pPr marL="0" indent="0" algn="just">
              <a:buNone/>
            </a:pPr>
            <a:r>
              <a:rPr lang="en-US" sz="2000" dirty="0">
                <a:latin typeface="Times New Roman" panose="02020603050405020304" pitchFamily="18" charset="0"/>
                <a:cs typeface="Times New Roman" panose="02020603050405020304" pitchFamily="18" charset="0"/>
              </a:rPr>
              <a:t>   Python libraries : OpenCV, TensorFlow</a:t>
            </a:r>
          </a:p>
          <a:p>
            <a:r>
              <a:rPr lang="en-US" sz="3200" b="1" dirty="0">
                <a:latin typeface="Times New Roman" panose="02020603050405020304" pitchFamily="18" charset="0"/>
                <a:cs typeface="Times New Roman" panose="02020603050405020304" pitchFamily="18" charset="0"/>
              </a:rPr>
              <a:t>HARDWARE REQUIREMENTS</a:t>
            </a:r>
          </a:p>
          <a:p>
            <a:pPr marL="0" indent="0" algn="just">
              <a:buNone/>
            </a:pPr>
            <a:r>
              <a:rPr lang="en-US" sz="32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System : intel i5 or above processor and device should contain a webcam</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Storage : Sufficient storage</a:t>
            </a:r>
            <a:endParaRPr lang="en-US"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401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8063-9D07-FBBD-CBB1-2BFF05575991}"/>
              </a:ext>
            </a:extLst>
          </p:cNvPr>
          <p:cNvSpPr>
            <a:spLocks noGrp="1"/>
          </p:cNvSpPr>
          <p:nvPr>
            <p:ph type="title"/>
          </p:nvPr>
        </p:nvSpPr>
        <p:spPr>
          <a:xfrm>
            <a:off x="677334" y="285136"/>
            <a:ext cx="8596668" cy="894736"/>
          </a:xfrm>
        </p:spPr>
        <p:txBody>
          <a:bodyPr>
            <a:normAutofit fontScale="90000"/>
          </a:bodyPr>
          <a:lstStyle/>
          <a:p>
            <a:r>
              <a:rPr lang="en-IN" sz="3600" b="1" dirty="0">
                <a:latin typeface="Times New Roman" pitchFamily="18" charset="0"/>
                <a:cs typeface="Times New Roman" pitchFamily="18" charset="0"/>
              </a:rPr>
              <a:t>          </a:t>
            </a:r>
            <a:r>
              <a:rPr lang="en-IN" sz="4400" b="1" dirty="0">
                <a:latin typeface="Times New Roman" pitchFamily="18" charset="0"/>
                <a:cs typeface="Times New Roman" pitchFamily="18" charset="0"/>
              </a:rPr>
              <a:t>PROPOSED METHODOLOGY</a:t>
            </a:r>
            <a:br>
              <a:rPr lang="en-US" sz="4400" dirty="0">
                <a:latin typeface="Times New Roman" pitchFamily="18" charset="0"/>
                <a:cs typeface="Times New Roman" pitchFamily="18" charset="0"/>
              </a:rPr>
            </a:br>
            <a:endParaRPr lang="en-IN" sz="4400" dirty="0"/>
          </a:p>
        </p:txBody>
      </p:sp>
      <p:pic>
        <p:nvPicPr>
          <p:cNvPr id="4" name="Picture 3">
            <a:extLst>
              <a:ext uri="{FF2B5EF4-FFF2-40B4-BE49-F238E27FC236}">
                <a16:creationId xmlns:a16="http://schemas.microsoft.com/office/drawing/2014/main" id="{0FB767F6-D37F-24A1-35A3-683C5EE097ED}"/>
              </a:ext>
            </a:extLst>
          </p:cNvPr>
          <p:cNvPicPr/>
          <p:nvPr/>
        </p:nvPicPr>
        <p:blipFill>
          <a:blip r:embed="rId2"/>
          <a:stretch>
            <a:fillRect/>
          </a:stretch>
        </p:blipFill>
        <p:spPr>
          <a:xfrm>
            <a:off x="2917998" y="1074221"/>
            <a:ext cx="5160321" cy="5653454"/>
          </a:xfrm>
          <a:prstGeom prst="rect">
            <a:avLst/>
          </a:prstGeom>
        </p:spPr>
      </p:pic>
    </p:spTree>
    <p:extLst>
      <p:ext uri="{BB962C8B-B14F-4D97-AF65-F5344CB8AC3E}">
        <p14:creationId xmlns:p14="http://schemas.microsoft.com/office/powerpoint/2010/main" val="186893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91810\Pictures\Screenshots\Screenshot (101).png">
            <a:extLst>
              <a:ext uri="{FF2B5EF4-FFF2-40B4-BE49-F238E27FC236}">
                <a16:creationId xmlns:a16="http://schemas.microsoft.com/office/drawing/2014/main" id="{83F05C0E-FDA9-C86B-792E-6D355758AEE1}"/>
              </a:ext>
            </a:extLst>
          </p:cNvPr>
          <p:cNvPicPr>
            <a:picLocks noChangeAspect="1" noChangeArrowheads="1"/>
          </p:cNvPicPr>
          <p:nvPr/>
        </p:nvPicPr>
        <p:blipFill>
          <a:blip r:embed="rId2"/>
          <a:srcRect/>
          <a:stretch>
            <a:fillRect/>
          </a:stretch>
        </p:blipFill>
        <p:spPr bwMode="auto">
          <a:xfrm>
            <a:off x="1050846" y="681037"/>
            <a:ext cx="10107149" cy="5319347"/>
          </a:xfrm>
          <a:prstGeom prst="rect">
            <a:avLst/>
          </a:prstGeom>
          <a:noFill/>
        </p:spPr>
      </p:pic>
    </p:spTree>
    <p:extLst>
      <p:ext uri="{BB962C8B-B14F-4D97-AF65-F5344CB8AC3E}">
        <p14:creationId xmlns:p14="http://schemas.microsoft.com/office/powerpoint/2010/main" val="121605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C:\Users\91810\Pictures\Screenshots\Screenshot (102).png">
            <a:extLst>
              <a:ext uri="{FF2B5EF4-FFF2-40B4-BE49-F238E27FC236}">
                <a16:creationId xmlns:a16="http://schemas.microsoft.com/office/drawing/2014/main" id="{B83419EB-60DF-946B-8B66-A36A6E36894C}"/>
              </a:ext>
            </a:extLst>
          </p:cNvPr>
          <p:cNvPicPr>
            <a:picLocks noChangeAspect="1" noChangeArrowheads="1"/>
          </p:cNvPicPr>
          <p:nvPr/>
        </p:nvPicPr>
        <p:blipFill>
          <a:blip r:embed="rId2"/>
          <a:srcRect/>
          <a:stretch>
            <a:fillRect/>
          </a:stretch>
        </p:blipFill>
        <p:spPr bwMode="auto">
          <a:xfrm>
            <a:off x="810228" y="555277"/>
            <a:ext cx="10232020" cy="5413248"/>
          </a:xfrm>
          <a:prstGeom prst="rect">
            <a:avLst/>
          </a:prstGeom>
          <a:noFill/>
        </p:spPr>
      </p:pic>
    </p:spTree>
    <p:extLst>
      <p:ext uri="{BB962C8B-B14F-4D97-AF65-F5344CB8AC3E}">
        <p14:creationId xmlns:p14="http://schemas.microsoft.com/office/powerpoint/2010/main" val="52999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91810\Desktop\emotion detection output.jpg">
            <a:extLst>
              <a:ext uri="{FF2B5EF4-FFF2-40B4-BE49-F238E27FC236}">
                <a16:creationId xmlns:a16="http://schemas.microsoft.com/office/drawing/2014/main" id="{C7873244-B5DA-8B73-AFB7-DBC8031621D6}"/>
              </a:ext>
            </a:extLst>
          </p:cNvPr>
          <p:cNvPicPr>
            <a:picLocks noChangeAspect="1" noChangeArrowheads="1"/>
          </p:cNvPicPr>
          <p:nvPr/>
        </p:nvPicPr>
        <p:blipFill>
          <a:blip r:embed="rId2"/>
          <a:srcRect/>
          <a:stretch>
            <a:fillRect/>
          </a:stretch>
        </p:blipFill>
        <p:spPr bwMode="auto">
          <a:xfrm>
            <a:off x="808010" y="0"/>
            <a:ext cx="10361560" cy="6224286"/>
          </a:xfrm>
          <a:prstGeom prst="rect">
            <a:avLst/>
          </a:prstGeom>
          <a:noFill/>
        </p:spPr>
      </p:pic>
    </p:spTree>
    <p:extLst>
      <p:ext uri="{BB962C8B-B14F-4D97-AF65-F5344CB8AC3E}">
        <p14:creationId xmlns:p14="http://schemas.microsoft.com/office/powerpoint/2010/main" val="349517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273D-F683-5C67-9EB6-E778138B22C4}"/>
              </a:ext>
            </a:extLst>
          </p:cNvPr>
          <p:cNvSpPr>
            <a:spLocks noGrp="1"/>
          </p:cNvSpPr>
          <p:nvPr>
            <p:ph type="ctrTitle"/>
          </p:nvPr>
        </p:nvSpPr>
        <p:spPr>
          <a:xfrm>
            <a:off x="208344" y="659757"/>
            <a:ext cx="6929875" cy="671332"/>
          </a:xfrm>
        </p:spPr>
        <p:txBody>
          <a:bodyPr>
            <a:noAutofit/>
          </a:bodyPr>
          <a:lstStyle/>
          <a:p>
            <a:r>
              <a:rPr lang="en-US" sz="4400" dirty="0"/>
              <a:t>CONCLUSION</a:t>
            </a:r>
            <a:endParaRPr lang="en-IN" sz="4400" dirty="0"/>
          </a:p>
        </p:txBody>
      </p:sp>
      <p:sp>
        <p:nvSpPr>
          <p:cNvPr id="3" name="Subtitle 2">
            <a:extLst>
              <a:ext uri="{FF2B5EF4-FFF2-40B4-BE49-F238E27FC236}">
                <a16:creationId xmlns:a16="http://schemas.microsoft.com/office/drawing/2014/main" id="{43813853-DBB0-6B3B-8400-39E53C39A2B0}"/>
              </a:ext>
            </a:extLst>
          </p:cNvPr>
          <p:cNvSpPr>
            <a:spLocks noGrp="1"/>
          </p:cNvSpPr>
          <p:nvPr>
            <p:ph type="subTitle" idx="1"/>
          </p:nvPr>
        </p:nvSpPr>
        <p:spPr>
          <a:xfrm>
            <a:off x="1524000" y="1331089"/>
            <a:ext cx="8001965" cy="3926711"/>
          </a:xfrm>
        </p:spPr>
        <p:txBody>
          <a:bodyPr>
            <a:normAutofit/>
          </a:bodyPr>
          <a:lstStyle/>
          <a:p>
            <a:pPr algn="just">
              <a:buClr>
                <a:srgbClr val="418AB3"/>
              </a:buClr>
              <a:defRPr/>
            </a:pPr>
            <a:r>
              <a:rPr lang="en-US" sz="2000" dirty="0">
                <a:solidFill>
                  <a:schemeClr val="tx1"/>
                </a:solidFill>
                <a:latin typeface="Times New Roman" pitchFamily="18" charset="0"/>
                <a:cs typeface="Times New Roman" pitchFamily="18" charset="0"/>
              </a:rPr>
              <a:t>This implementation successfully integrates face detection and emotion classification in a real-time application. It demonstrates the practical application of computer vision techniques using OpenCV and deep learning models with </a:t>
            </a:r>
            <a:r>
              <a:rPr lang="en-US" sz="2000" dirty="0" err="1">
                <a:solidFill>
                  <a:schemeClr val="tx1"/>
                </a:solidFill>
                <a:latin typeface="Times New Roman" pitchFamily="18" charset="0"/>
                <a:cs typeface="Times New Roman" pitchFamily="18" charset="0"/>
              </a:rPr>
              <a:t>Keras</a:t>
            </a:r>
            <a:r>
              <a:rPr lang="en-US" sz="2000" dirty="0">
                <a:solidFill>
                  <a:schemeClr val="tx1"/>
                </a:solidFill>
                <a:latin typeface="Times New Roman" pitchFamily="18" charset="0"/>
                <a:cs typeface="Times New Roman" pitchFamily="18" charset="0"/>
              </a:rPr>
              <a:t>. The project showcases a pipeline for capturing video, detecting faces, preprocessing input data, and classifying emotions, all in real time.</a:t>
            </a:r>
          </a:p>
          <a:p>
            <a:pPr algn="just">
              <a:buClr>
                <a:srgbClr val="418AB3"/>
              </a:buClr>
              <a:defRPr/>
            </a:pPr>
            <a:endParaRPr lang="en-US" dirty="0">
              <a:latin typeface="Times New Roman" pitchFamily="18" charset="0"/>
              <a:cs typeface="Times New Roman" pitchFamily="18" charset="0"/>
            </a:endParaRPr>
          </a:p>
          <a:p>
            <a:pPr marL="342900" marR="0" lvl="0" indent="-342900" algn="just" defTabSz="457200" rtl="0" eaLnBrk="1" fontAlgn="auto" latinLnBrk="0" hangingPunct="1">
              <a:lnSpc>
                <a:spcPct val="100000"/>
              </a:lnSpc>
              <a:spcBef>
                <a:spcPts val="1000"/>
              </a:spcBef>
              <a:spcAft>
                <a:spcPts val="0"/>
              </a:spcAft>
              <a:buClr>
                <a:srgbClr val="418AB3"/>
              </a:buClr>
              <a:buSzPct val="80000"/>
              <a:buFont typeface="Wingdings 3" charset="2"/>
              <a:buChar char=""/>
              <a:tabLst/>
              <a:defRPr/>
            </a:pPr>
            <a:endParaRPr kumimoji="0" lang="en-IN" sz="1800" b="0" i="0" u="none" strike="noStrike" kern="1200" cap="none" spc="0" normalizeH="0" baseline="0" noProof="0" dirty="0">
              <a:ln>
                <a:noFill/>
              </a:ln>
              <a:solidFill>
                <a:srgbClr val="000000">
                  <a:lumMod val="75000"/>
                  <a:lumOff val="25000"/>
                </a:srgbClr>
              </a:solidFill>
              <a:effectLst/>
              <a:uLnTx/>
              <a:uFillTx/>
              <a:latin typeface="Trebuchet MS" panose="020B0603020202020204"/>
              <a:ea typeface="+mn-ea"/>
              <a:cs typeface="+mn-cs"/>
            </a:endParaRPr>
          </a:p>
          <a:p>
            <a:pPr marL="0" marR="0" lvl="0" indent="0" algn="just" defTabSz="457200" rtl="0" eaLnBrk="1" fontAlgn="auto" latinLnBrk="0" hangingPunct="1">
              <a:lnSpc>
                <a:spcPct val="100000"/>
              </a:lnSpc>
              <a:spcBef>
                <a:spcPts val="1000"/>
              </a:spcBef>
              <a:spcAft>
                <a:spcPts val="0"/>
              </a:spcAft>
              <a:buClr>
                <a:srgbClr val="418AB3"/>
              </a:buClr>
              <a:buSzPct val="80000"/>
              <a:buFont typeface="Wingdings 3" charset="2"/>
              <a:buNone/>
              <a:tabLst/>
              <a:defRPr/>
            </a:pPr>
            <a:endParaRPr kumimoji="0" lang="en-US" sz="1800" b="0" i="0" u="none" strike="noStrike" kern="1200" cap="none" spc="0" normalizeH="0" baseline="0" noProof="0" dirty="0">
              <a:ln>
                <a:noFill/>
              </a:ln>
              <a:solidFill>
                <a:srgbClr val="000000">
                  <a:lumMod val="50000"/>
                  <a:lumOff val="50000"/>
                </a:srgbClr>
              </a:solidFill>
              <a:effectLst/>
              <a:uLnTx/>
              <a:uFillTx/>
              <a:latin typeface="Times New Roman" pitchFamily="18" charset="0"/>
              <a:ea typeface="+mn-ea"/>
              <a:cs typeface="Times New Roman" pitchFamily="18" charset="0"/>
            </a:endParaRPr>
          </a:p>
          <a:p>
            <a:endParaRPr lang="en-IN" dirty="0"/>
          </a:p>
        </p:txBody>
      </p:sp>
    </p:spTree>
    <p:extLst>
      <p:ext uri="{BB962C8B-B14F-4D97-AF65-F5344CB8AC3E}">
        <p14:creationId xmlns:p14="http://schemas.microsoft.com/office/powerpoint/2010/main" val="160056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84A39-D6B8-C6F9-4BFE-CAD01F3CC03A}"/>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FUTURE SCOPE</a:t>
            </a:r>
            <a:endParaRPr lang="en-IN" dirty="0"/>
          </a:p>
        </p:txBody>
      </p:sp>
      <p:sp>
        <p:nvSpPr>
          <p:cNvPr id="3" name="Content Placeholder 2">
            <a:extLst>
              <a:ext uri="{FF2B5EF4-FFF2-40B4-BE49-F238E27FC236}">
                <a16:creationId xmlns:a16="http://schemas.microsoft.com/office/drawing/2014/main" id="{AA7BC14A-2347-6D8D-7E26-C3FE373E8489}"/>
              </a:ext>
            </a:extLst>
          </p:cNvPr>
          <p:cNvSpPr>
            <a:spLocks noGrp="1"/>
          </p:cNvSpPr>
          <p:nvPr>
            <p:ph idx="1"/>
          </p:nvPr>
        </p:nvSpPr>
        <p:spPr>
          <a:xfrm>
            <a:off x="677334" y="1632155"/>
            <a:ext cx="8596668" cy="4409207"/>
          </a:xfrm>
        </p:spPr>
        <p:txBody>
          <a:bodyPr/>
          <a:lstStyle/>
          <a:p>
            <a:pPr algn="just"/>
            <a:r>
              <a:rPr lang="en-US" sz="2000" dirty="0"/>
              <a:t>Enhance accuracy</a:t>
            </a:r>
          </a:p>
          <a:p>
            <a:pPr algn="just"/>
            <a:r>
              <a:rPr lang="en-US" sz="2000" dirty="0"/>
              <a:t>Integrated with AI and robotics</a:t>
            </a:r>
          </a:p>
          <a:p>
            <a:pPr algn="just"/>
            <a:r>
              <a:rPr lang="en-US" sz="2000" dirty="0"/>
              <a:t>Add more Emotion Label</a:t>
            </a:r>
          </a:p>
          <a:p>
            <a:pPr algn="just"/>
            <a:r>
              <a:rPr lang="en-US" sz="2000" dirty="0"/>
              <a:t>Advance human Emotions Integration</a:t>
            </a:r>
            <a:endParaRPr lang="en-IN" sz="2000" dirty="0"/>
          </a:p>
          <a:p>
            <a:endParaRPr lang="en-IN" dirty="0"/>
          </a:p>
        </p:txBody>
      </p:sp>
    </p:spTree>
    <p:extLst>
      <p:ext uri="{BB962C8B-B14F-4D97-AF65-F5344CB8AC3E}">
        <p14:creationId xmlns:p14="http://schemas.microsoft.com/office/powerpoint/2010/main" val="2289778585"/>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408</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ANOMALY DETECTION IN HUMAN EMOTIONAL ANALYSIS</vt:lpstr>
      <vt:lpstr>                      ABSTRACT</vt:lpstr>
      <vt:lpstr>                   REQUIREMENTS</vt:lpstr>
      <vt:lpstr>          PROPOSED METHODOLOGY </vt:lpstr>
      <vt:lpstr>PowerPoint Presentation</vt:lpstr>
      <vt:lpstr>PowerPoint Presentation</vt:lpstr>
      <vt:lpstr>PowerPoint Presentation</vt:lpstr>
      <vt:lpstr>CONCLUSION</vt:lpstr>
      <vt:lpstr>                  FUTURE SCOPE</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Bandi</dc:creator>
  <cp:lastModifiedBy>Shivani Bandi</cp:lastModifiedBy>
  <cp:revision>2</cp:revision>
  <dcterms:created xsi:type="dcterms:W3CDTF">2025-02-23T01:27:46Z</dcterms:created>
  <dcterms:modified xsi:type="dcterms:W3CDTF">2025-02-23T02:18:25Z</dcterms:modified>
</cp:coreProperties>
</file>