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7" r:id="rId1"/>
  </p:sldMasterIdLst>
  <p:notesMasterIdLst>
    <p:notesMasterId r:id="rId17"/>
  </p:notesMasterIdLst>
  <p:sldIdLst>
    <p:sldId id="256" r:id="rId2"/>
    <p:sldId id="257" r:id="rId3"/>
    <p:sldId id="268" r:id="rId4"/>
    <p:sldId id="269" r:id="rId5"/>
    <p:sldId id="258" r:id="rId6"/>
    <p:sldId id="259" r:id="rId7"/>
    <p:sldId id="260" r:id="rId8"/>
    <p:sldId id="271" r:id="rId9"/>
    <p:sldId id="270" r:id="rId10"/>
    <p:sldId id="263" r:id="rId11"/>
    <p:sldId id="272" r:id="rId12"/>
    <p:sldId id="273" r:id="rId13"/>
    <p:sldId id="264" r:id="rId14"/>
    <p:sldId id="274" r:id="rId15"/>
    <p:sldId id="265"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8" autoAdjust="0"/>
    <p:restoredTop sz="94660"/>
  </p:normalViewPr>
  <p:slideViewPr>
    <p:cSldViewPr snapToGrid="0">
      <p:cViewPr varScale="1">
        <p:scale>
          <a:sx n="109" d="100"/>
          <a:sy n="109" d="100"/>
        </p:scale>
        <p:origin x="6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830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847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535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668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91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96635528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322521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2603165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264572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71757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041822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0674276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1870935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073554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62271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93846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497808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45642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638630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1636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812878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2075590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90298CD5-6C1E-4009-B41F-6DF62E31D3BE}" type="datetimeFigureOut">
              <a:rPr lang="en-US" smtClean="0"/>
              <a:pPr/>
              <a:t>2/23/2025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61270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create-air-canvas-using-python-opencv/" TargetMode="External"/><Relationship Id="rId3" Type="http://schemas.openxmlformats.org/officeDocument/2006/relationships/hyperlink" Target="https://medium.com/@jinisuga2001/air-canvas-a392041b99b9" TargetMode="External"/><Relationship Id="rId7" Type="http://schemas.openxmlformats.org/officeDocument/2006/relationships/hyperlink" Target="https://www.researchgate.net/publication/354142408_AIR_CANVAS_APPLICATION_USING_OPENCV_AND_NUMPY_IN_PYTHON" TargetMode="External"/><Relationship Id="rId2" Type="http://schemas.openxmlformats.org/officeDocument/2006/relationships/hyperlink" Target="https://www.youtube.com/watch?v=zggNw2D3SC8" TargetMode="External"/><Relationship Id="rId1" Type="http://schemas.openxmlformats.org/officeDocument/2006/relationships/slideLayout" Target="../slideLayouts/slideLayout17.xml"/><Relationship Id="rId6" Type="http://schemas.openxmlformats.org/officeDocument/2006/relationships/hyperlink" Target="https://www.csharp.com/article/how-to-build-air-canvas/" TargetMode="External"/><Relationship Id="rId5" Type="http://schemas.openxmlformats.org/officeDocument/2006/relationships/hyperlink" Target="https://journal.inence.org/index.php/ijfiahm/article/view/258?articlesBySimilarityPage=5" TargetMode="External"/><Relationship Id="rId4" Type="http://schemas.openxmlformats.org/officeDocument/2006/relationships/hyperlink" Target="https://www.kaggle.com/code/tuynlc/air-canvas-machine-learning-mode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2"/>
          <p:cNvSpPr txBox="1"/>
          <p:nvPr/>
        </p:nvSpPr>
        <p:spPr>
          <a:xfrm>
            <a:off x="0" y="254901"/>
            <a:ext cx="9144000" cy="1090089"/>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600"/>
              <a:buFont typeface="Arial"/>
              <a:buNone/>
            </a:pPr>
            <a:endParaRPr sz="1400" b="1" i="0" u="none" strike="noStrike" cap="none" dirty="0">
              <a:solidFill>
                <a:srgbClr val="000000"/>
              </a:solidFill>
              <a:latin typeface="Times New Roman"/>
              <a:ea typeface="Times New Roman"/>
              <a:cs typeface="Times New Roman"/>
              <a:sym typeface="Times New Roman"/>
            </a:endParaRPr>
          </a:p>
        </p:txBody>
      </p:sp>
      <p:sp>
        <p:nvSpPr>
          <p:cNvPr id="53" name="Google Shape;53;p12"/>
          <p:cNvSpPr txBox="1"/>
          <p:nvPr/>
        </p:nvSpPr>
        <p:spPr>
          <a:xfrm>
            <a:off x="0" y="-105508"/>
            <a:ext cx="9143999" cy="2243797"/>
          </a:xfrm>
          <a:prstGeom prst="rect">
            <a:avLst/>
          </a:prstGeom>
          <a:noFill/>
          <a:ln>
            <a:noFill/>
          </a:ln>
        </p:spPr>
        <p:txBody>
          <a:bodyPr spcFirstLastPara="1" wrap="square" lIns="91425" tIns="91425" rIns="91425" bIns="91425" anchor="t" anchorCtr="0">
            <a:noAutofit/>
          </a:bodyPr>
          <a:lstStyle/>
          <a:p>
            <a:pPr marL="0" marR="0" lvl="0" indent="0" algn="ctr" rtl="0">
              <a:lnSpc>
                <a:spcPct val="150000"/>
              </a:lnSpc>
              <a:spcBef>
                <a:spcPts val="0"/>
              </a:spcBef>
              <a:spcAft>
                <a:spcPts val="0"/>
              </a:spcAft>
              <a:buClr>
                <a:srgbClr val="000000"/>
              </a:buClr>
              <a:buSzPts val="1400"/>
              <a:buFont typeface="Arial"/>
              <a:buNone/>
            </a:pPr>
            <a:r>
              <a:rPr lang="en-IN" sz="1400" b="1" i="1" u="none" strike="noStrike" cap="none" dirty="0">
                <a:solidFill>
                  <a:srgbClr val="000000"/>
                </a:solidFill>
                <a:latin typeface="Times New Roman"/>
                <a:ea typeface="Times New Roman"/>
                <a:cs typeface="Times New Roman"/>
                <a:sym typeface="Times New Roman"/>
              </a:rPr>
              <a:t> </a:t>
            </a:r>
            <a:endParaRPr sz="1400" b="1" i="1" u="none" strike="noStrike" cap="none" dirty="0">
              <a:solidFill>
                <a:srgbClr val="000000"/>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2800"/>
              <a:buFont typeface="Arial"/>
              <a:buNone/>
            </a:pPr>
            <a:r>
              <a:rPr lang="en-IN" sz="4400" b="1" i="0" u="none" strike="noStrike" cap="none" dirty="0">
                <a:solidFill>
                  <a:srgbClr val="000000"/>
                </a:solidFill>
                <a:latin typeface="Times New Roman"/>
                <a:ea typeface="Times New Roman"/>
                <a:cs typeface="Times New Roman"/>
                <a:sym typeface="Times New Roman"/>
              </a:rPr>
              <a:t>Air canvas using computer vision</a:t>
            </a:r>
            <a:endParaRPr sz="4400" b="1" i="0" u="none" strike="noStrike" cap="none" dirty="0">
              <a:solidFill>
                <a:srgbClr val="000000"/>
              </a:solidFill>
              <a:latin typeface="Times New Roman"/>
              <a:ea typeface="Times New Roman"/>
              <a:cs typeface="Times New Roman"/>
              <a:sym typeface="Times New Roman"/>
            </a:endParaRPr>
          </a:p>
        </p:txBody>
      </p:sp>
      <p:sp>
        <p:nvSpPr>
          <p:cNvPr id="54" name="Google Shape;54;p12"/>
          <p:cNvSpPr txBox="1"/>
          <p:nvPr/>
        </p:nvSpPr>
        <p:spPr>
          <a:xfrm>
            <a:off x="514556" y="2219416"/>
            <a:ext cx="2490000" cy="14118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p:txBody>
      </p:sp>
      <p:sp>
        <p:nvSpPr>
          <p:cNvPr id="55" name="Google Shape;55;p12"/>
          <p:cNvSpPr txBox="1"/>
          <p:nvPr/>
        </p:nvSpPr>
        <p:spPr>
          <a:xfrm>
            <a:off x="5339535" y="2219416"/>
            <a:ext cx="3804465" cy="1793096"/>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None/>
            </a:pPr>
            <a:r>
              <a:rPr lang="en-IN"/>
              <a:t>Presented By:</a:t>
            </a:r>
            <a:endParaRPr lang="en-IN" dirty="0"/>
          </a:p>
          <a:p>
            <a:pPr marL="0" marR="0" lvl="0" indent="0" algn="l" rtl="0">
              <a:lnSpc>
                <a:spcPct val="150000"/>
              </a:lnSpc>
              <a:spcBef>
                <a:spcPts val="0"/>
              </a:spcBef>
              <a:spcAft>
                <a:spcPts val="0"/>
              </a:spcAft>
              <a:buClr>
                <a:srgbClr val="000000"/>
              </a:buClr>
              <a:buSzPts val="1400"/>
              <a:buFont typeface="Arial"/>
              <a:buNone/>
            </a:pPr>
            <a:r>
              <a:rPr lang="en-US" dirty="0"/>
              <a:t>B.SHIVANI</a:t>
            </a:r>
          </a:p>
          <a:p>
            <a:pPr marL="0" marR="0" lvl="0" indent="0" algn="l" rtl="0">
              <a:lnSpc>
                <a:spcPct val="150000"/>
              </a:lnSpc>
              <a:spcBef>
                <a:spcPts val="0"/>
              </a:spcBef>
              <a:spcAft>
                <a:spcPts val="0"/>
              </a:spcAft>
              <a:buClr>
                <a:srgbClr val="000000"/>
              </a:buClr>
              <a:buSzPts val="1400"/>
              <a:buFont typeface="Arial"/>
              <a:buNone/>
            </a:pPr>
            <a:r>
              <a:rPr lang="en-US" dirty="0"/>
              <a:t>V.MANYA</a:t>
            </a:r>
          </a:p>
          <a:p>
            <a:pPr marL="0" marR="0" lvl="0" indent="0" algn="l" rtl="0">
              <a:lnSpc>
                <a:spcPct val="150000"/>
              </a:lnSpc>
              <a:spcBef>
                <a:spcPts val="0"/>
              </a:spcBef>
              <a:spcAft>
                <a:spcPts val="0"/>
              </a:spcAft>
              <a:buClr>
                <a:srgbClr val="000000"/>
              </a:buClr>
              <a:buSzPts val="14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19"/>
          <p:cNvSpPr txBox="1"/>
          <p:nvPr/>
        </p:nvSpPr>
        <p:spPr>
          <a:xfrm>
            <a:off x="2161308" y="166254"/>
            <a:ext cx="444730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dirty="0"/>
              <a:t>ACTIVITY DIAGRAM</a:t>
            </a:r>
            <a:endParaRPr b="1" dirty="0"/>
          </a:p>
        </p:txBody>
      </p:sp>
      <p:pic>
        <p:nvPicPr>
          <p:cNvPr id="3" name="Picture 2" descr="A diagram of a computer program&#10;&#10;Description automatically generated">
            <a:extLst>
              <a:ext uri="{FF2B5EF4-FFF2-40B4-BE49-F238E27FC236}">
                <a16:creationId xmlns:a16="http://schemas.microsoft.com/office/drawing/2014/main" id="{5F0862BD-0210-C6C8-096A-892C2D4C9846}"/>
              </a:ext>
            </a:extLst>
          </p:cNvPr>
          <p:cNvPicPr>
            <a:picLocks noChangeAspect="1"/>
          </p:cNvPicPr>
          <p:nvPr/>
        </p:nvPicPr>
        <p:blipFill>
          <a:blip r:embed="rId3"/>
          <a:stretch>
            <a:fillRect/>
          </a:stretch>
        </p:blipFill>
        <p:spPr>
          <a:xfrm>
            <a:off x="1097280" y="647700"/>
            <a:ext cx="7421880" cy="42062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2161308" y="166254"/>
            <a:ext cx="444730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dirty="0"/>
              <a:t>SEQUENCE DIAGRAM</a:t>
            </a:r>
            <a:endParaRPr b="1" dirty="0"/>
          </a:p>
        </p:txBody>
      </p:sp>
      <p:pic>
        <p:nvPicPr>
          <p:cNvPr id="3" name="Picture 2" descr="A diagram of a system&#10;&#10;Description automatically generated">
            <a:extLst>
              <a:ext uri="{FF2B5EF4-FFF2-40B4-BE49-F238E27FC236}">
                <a16:creationId xmlns:a16="http://schemas.microsoft.com/office/drawing/2014/main" id="{42D81C89-8982-3A3B-27F7-BA093A035AD7}"/>
              </a:ext>
            </a:extLst>
          </p:cNvPr>
          <p:cNvPicPr>
            <a:picLocks noChangeAspect="1"/>
          </p:cNvPicPr>
          <p:nvPr/>
        </p:nvPicPr>
        <p:blipFill>
          <a:blip r:embed="rId3"/>
          <a:stretch>
            <a:fillRect/>
          </a:stretch>
        </p:blipFill>
        <p:spPr>
          <a:xfrm>
            <a:off x="1809317" y="565266"/>
            <a:ext cx="5993563" cy="4411980"/>
          </a:xfrm>
          <a:prstGeom prst="rect">
            <a:avLst/>
          </a:prstGeom>
        </p:spPr>
      </p:pic>
    </p:spTree>
    <p:extLst>
      <p:ext uri="{BB962C8B-B14F-4D97-AF65-F5344CB8AC3E}">
        <p14:creationId xmlns:p14="http://schemas.microsoft.com/office/powerpoint/2010/main" val="46865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2161308" y="166254"/>
            <a:ext cx="4447309"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000" b="1" i="0" u="none" strike="noStrike" cap="none" dirty="0">
                <a:solidFill>
                  <a:srgbClr val="000000"/>
                </a:solidFill>
              </a:rPr>
              <a:t>RESULTS</a:t>
            </a:r>
            <a:endParaRPr b="1" dirty="0"/>
          </a:p>
        </p:txBody>
      </p:sp>
      <p:pic>
        <p:nvPicPr>
          <p:cNvPr id="131" name="Google Shape;131;p19"/>
          <p:cNvPicPr preferRelativeResize="0"/>
          <p:nvPr/>
        </p:nvPicPr>
        <p:blipFill>
          <a:blip r:embed="rId3">
            <a:alphaModFix/>
          </a:blip>
          <a:stretch>
            <a:fillRect/>
          </a:stretch>
        </p:blipFill>
        <p:spPr>
          <a:xfrm>
            <a:off x="168500" y="1237100"/>
            <a:ext cx="4345376" cy="2669301"/>
          </a:xfrm>
          <a:prstGeom prst="rect">
            <a:avLst/>
          </a:prstGeom>
          <a:noFill/>
          <a:ln>
            <a:noFill/>
          </a:ln>
        </p:spPr>
      </p:pic>
      <p:pic>
        <p:nvPicPr>
          <p:cNvPr id="132" name="Google Shape;132;p19"/>
          <p:cNvPicPr preferRelativeResize="0"/>
          <p:nvPr/>
        </p:nvPicPr>
        <p:blipFill>
          <a:blip r:embed="rId4">
            <a:alphaModFix/>
          </a:blip>
          <a:stretch>
            <a:fillRect/>
          </a:stretch>
        </p:blipFill>
        <p:spPr>
          <a:xfrm>
            <a:off x="4719475" y="1237100"/>
            <a:ext cx="4325324" cy="2629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1771650" y="350130"/>
            <a:ext cx="4572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000" b="1"/>
              <a:t>C</a:t>
            </a:r>
            <a:r>
              <a:rPr lang="en-IN" sz="2000" b="1" i="0" u="none" strike="noStrike" cap="none">
                <a:solidFill>
                  <a:srgbClr val="000000"/>
                </a:solidFill>
              </a:rPr>
              <a:t>onclusion and </a:t>
            </a:r>
            <a:r>
              <a:rPr lang="en-IN" sz="2000" b="1"/>
              <a:t>F</a:t>
            </a:r>
            <a:r>
              <a:rPr lang="en-IN" sz="2000" b="1" i="0" u="none" strike="noStrike" cap="none">
                <a:solidFill>
                  <a:srgbClr val="000000"/>
                </a:solidFill>
              </a:rPr>
              <a:t>urther scope</a:t>
            </a:r>
            <a:endParaRPr b="1"/>
          </a:p>
        </p:txBody>
      </p:sp>
      <p:sp>
        <p:nvSpPr>
          <p:cNvPr id="138" name="Google Shape;138;p20"/>
          <p:cNvSpPr txBox="1"/>
          <p:nvPr/>
        </p:nvSpPr>
        <p:spPr>
          <a:xfrm>
            <a:off x="606829" y="1354975"/>
            <a:ext cx="7431578"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800" b="0" i="0" u="none" strike="noStrike" cap="none" dirty="0">
                <a:solidFill>
                  <a:srgbClr val="000000"/>
                </a:solidFill>
                <a:latin typeface="Arial"/>
                <a:ea typeface="Arial"/>
                <a:cs typeface="Arial"/>
                <a:sym typeface="Arial"/>
              </a:rPr>
              <a:t>The project focuses on making online teaching more interesting and enabling users to be able to draw things in air without the need of any other external devices and hardware implementation.</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Arial"/>
                <a:ea typeface="Arial"/>
                <a:cs typeface="Arial"/>
                <a:sym typeface="Arial"/>
              </a:rPr>
              <a:t>The application can work in collaboration with various online meeting apps and enable a collab type atmosphere without the need for an individual platform.</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sz="1800" b="0" i="0" u="none" strike="noStrike" cap="none" dirty="0">
                <a:solidFill>
                  <a:srgbClr val="000000"/>
                </a:solidFill>
                <a:latin typeface="Arial"/>
                <a:ea typeface="Arial"/>
                <a:cs typeface="Arial"/>
                <a:sym typeface="Arial"/>
              </a:rPr>
              <a:t>Introduction of more features such as shapes , lines , graphs can make it useful among various visualizations of data in air.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A2183-CC5E-BF3E-9987-3462AD2FC32B}"/>
              </a:ext>
            </a:extLst>
          </p:cNvPr>
          <p:cNvSpPr>
            <a:spLocks noGrp="1"/>
          </p:cNvSpPr>
          <p:nvPr>
            <p:ph type="title"/>
          </p:nvPr>
        </p:nvSpPr>
        <p:spPr/>
        <p:txBody>
          <a:bodyPr/>
          <a:lstStyle/>
          <a:p>
            <a:r>
              <a:rPr lang="en-US" sz="2000" dirty="0"/>
              <a:t>                                        REFERENCES</a:t>
            </a:r>
            <a:br>
              <a:rPr lang="en-US" dirty="0"/>
            </a:br>
            <a:endParaRPr lang="en-IN" dirty="0"/>
          </a:p>
        </p:txBody>
      </p:sp>
      <p:sp>
        <p:nvSpPr>
          <p:cNvPr id="3" name="Text Placeholder 2">
            <a:extLst>
              <a:ext uri="{FF2B5EF4-FFF2-40B4-BE49-F238E27FC236}">
                <a16:creationId xmlns:a16="http://schemas.microsoft.com/office/drawing/2014/main" id="{EDD7EC7D-9B11-9A85-20E5-32F1185FCC2D}"/>
              </a:ext>
            </a:extLst>
          </p:cNvPr>
          <p:cNvSpPr>
            <a:spLocks noGrp="1"/>
          </p:cNvSpPr>
          <p:nvPr>
            <p:ph type="body" idx="1"/>
          </p:nvPr>
        </p:nvSpPr>
        <p:spPr/>
        <p:txBody>
          <a:bodyPr/>
          <a:lstStyle/>
          <a:p>
            <a:r>
              <a:rPr lang="en-IN" dirty="0">
                <a:hlinkClick r:id="rId2"/>
              </a:rPr>
              <a:t>https://www.youtube.com/watch?v=zggNw2D3SC8</a:t>
            </a:r>
            <a:endParaRPr lang="en-IN" dirty="0"/>
          </a:p>
          <a:p>
            <a:r>
              <a:rPr lang="en-IN" dirty="0">
                <a:hlinkClick r:id="rId3"/>
              </a:rPr>
              <a:t>https://medium.com/@jinisuga2001/air-canvas-a392041b99b9</a:t>
            </a:r>
            <a:endParaRPr lang="en-IN" dirty="0"/>
          </a:p>
          <a:p>
            <a:r>
              <a:rPr lang="en-IN" dirty="0">
                <a:hlinkClick r:id="rId4"/>
              </a:rPr>
              <a:t>https://www.kaggle.com/code/tuynlc/air-canvas-machine-learning-model</a:t>
            </a:r>
            <a:endParaRPr lang="en-IN" dirty="0"/>
          </a:p>
          <a:p>
            <a:r>
              <a:rPr lang="en-IN" dirty="0">
                <a:hlinkClick r:id="rId5"/>
              </a:rPr>
              <a:t>https://journal.inence.org/index.php/ijfiahm/article/view/258?articlesBySimilarityPage=5</a:t>
            </a:r>
            <a:endParaRPr lang="en-IN" dirty="0"/>
          </a:p>
          <a:p>
            <a:r>
              <a:rPr lang="en-IN" dirty="0">
                <a:hlinkClick r:id="rId6"/>
              </a:rPr>
              <a:t>https://www.csharp.com/article/how-to-build-air-canvas/</a:t>
            </a:r>
            <a:endParaRPr lang="en-IN" dirty="0"/>
          </a:p>
          <a:p>
            <a:r>
              <a:rPr lang="en-IN" dirty="0">
                <a:hlinkClick r:id="rId7"/>
              </a:rPr>
              <a:t>https://www.researchgate.net/publication/354142408_AIR_CANVAS_APPLICATION_USING_OPENCV_AND_NUMPY_IN_PYTHON</a:t>
            </a:r>
            <a:endParaRPr lang="en-IN" dirty="0"/>
          </a:p>
          <a:p>
            <a:r>
              <a:rPr lang="en-IN">
                <a:hlinkClick r:id="rId8"/>
              </a:rPr>
              <a:t>https://www.geeksforgeeks.org/create-air-canvas-using-python-opencv/</a:t>
            </a:r>
            <a:endParaRPr lang="en-IN" dirty="0"/>
          </a:p>
        </p:txBody>
      </p:sp>
    </p:spTree>
    <p:extLst>
      <p:ext uri="{BB962C8B-B14F-4D97-AF65-F5344CB8AC3E}">
        <p14:creationId xmlns:p14="http://schemas.microsoft.com/office/powerpoint/2010/main" val="920249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289577" y="1742411"/>
            <a:ext cx="8520600" cy="1465364"/>
          </a:xfrm>
          <a:prstGeom prst="rect">
            <a:avLst/>
          </a:prstGeom>
          <a:noFill/>
          <a:ln>
            <a:noFill/>
          </a:ln>
        </p:spPr>
        <p:txBody>
          <a:bodyPr spcFirstLastPara="1" wrap="square" lIns="91425" tIns="91425" rIns="91425" bIns="91425" anchor="t" anchorCtr="0">
            <a:noAutofit/>
          </a:bodyPr>
          <a:lstStyle/>
          <a:p>
            <a:pPr marL="114300" lvl="0" indent="0" algn="ctr" rtl="0">
              <a:lnSpc>
                <a:spcPct val="115000"/>
              </a:lnSpc>
              <a:spcBef>
                <a:spcPts val="0"/>
              </a:spcBef>
              <a:spcAft>
                <a:spcPts val="0"/>
              </a:spcAft>
              <a:buSzPts val="1800"/>
              <a:buNone/>
            </a:pPr>
            <a:r>
              <a:rPr lang="en-IN" sz="4800" b="1">
                <a:solidFill>
                  <a:srgbClr val="000000"/>
                </a:solidFill>
                <a:latin typeface="Times New Roman"/>
                <a:ea typeface="Times New Roman"/>
                <a:cs typeface="Times New Roman"/>
                <a:sym typeface="Times New Roman"/>
              </a:rPr>
              <a:t>Thank You! </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09599" y="20375"/>
            <a:ext cx="2322287"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600" b="1" dirty="0">
                <a:latin typeface="Times New Roman"/>
                <a:ea typeface="Times New Roman"/>
                <a:cs typeface="Times New Roman"/>
                <a:sym typeface="Times New Roman"/>
              </a:rPr>
              <a:t>Abstract</a:t>
            </a:r>
            <a:endParaRPr dirty="0"/>
          </a:p>
        </p:txBody>
      </p:sp>
      <p:sp>
        <p:nvSpPr>
          <p:cNvPr id="61" name="Google Shape;61;p13"/>
          <p:cNvSpPr txBox="1">
            <a:spLocks noGrp="1"/>
          </p:cNvSpPr>
          <p:nvPr>
            <p:ph type="body" idx="1"/>
          </p:nvPr>
        </p:nvSpPr>
        <p:spPr>
          <a:xfrm>
            <a:off x="247629" y="818646"/>
            <a:ext cx="8490329" cy="3702750"/>
          </a:xfrm>
          <a:prstGeom prst="rect">
            <a:avLst/>
          </a:prstGeom>
          <a:noFill/>
          <a:ln>
            <a:noFill/>
          </a:ln>
        </p:spPr>
        <p:txBody>
          <a:bodyPr spcFirstLastPara="1" wrap="square" lIns="91425" tIns="91425" rIns="91425" bIns="91425" anchor="t" anchorCtr="0">
            <a:noAutofit/>
          </a:bodyPr>
          <a:lstStyle/>
          <a:p>
            <a:pPr marL="114300" lvl="0" indent="0" algn="just" rtl="0">
              <a:lnSpc>
                <a:spcPct val="150000"/>
              </a:lnSpc>
              <a:spcBef>
                <a:spcPts val="0"/>
              </a:spcBef>
              <a:spcAft>
                <a:spcPts val="0"/>
              </a:spcAft>
              <a:buSzPts val="1800"/>
              <a:buNone/>
            </a:pPr>
            <a:r>
              <a:rPr lang="en-US" sz="1200" dirty="0">
                <a:solidFill>
                  <a:schemeClr val="tx1"/>
                </a:solidFill>
              </a:rPr>
              <a:t>This abstract introduces "Air Canvas," which transforms the physical space into a digital canvas where users can paint and draw simply by moving their hands or any other object in the air. With the occurrence of unexpected circumstances and pandemics, there has been a need for virtual reading and learning, our project is a medium through which that need can be fulfilled in an interesting and exploring manner. The project uses the concept of computer vision which is a branch of Artificial Intelligence (AI) that uses various processing techniques, machine learning, and deep learning methods to replicate and automate tasks that require human visual perception. This includes object detection, recognition, tracking, scene understanding, image segmentation, and more. This includes the use of various algorithms such as Convolutional Neural Networks (CNNs) which are commonly used for detecting and localizing objects within images, including hands or specific objects in the camera's field of view These algorithms can be implemented using various Machine learning libraries and frameworks in Python, such as OpenCV. By integrating these algorithms into the Air Canvas project, the application can offer a more immersive and intuitive painting experience for users, enhancing creativity, learning, and interaction</a:t>
            </a:r>
            <a:endParaRPr lang="en-IN" sz="12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09599" y="20375"/>
            <a:ext cx="406400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600" b="1" dirty="0">
                <a:latin typeface="Times New Roman"/>
                <a:cs typeface="Times New Roman"/>
                <a:sym typeface="Times New Roman"/>
              </a:rPr>
              <a:t>Existing System</a:t>
            </a:r>
            <a:endParaRPr dirty="0"/>
          </a:p>
        </p:txBody>
      </p:sp>
      <p:sp>
        <p:nvSpPr>
          <p:cNvPr id="61" name="Google Shape;61;p13"/>
          <p:cNvSpPr txBox="1">
            <a:spLocks noGrp="1"/>
          </p:cNvSpPr>
          <p:nvPr>
            <p:ph type="body" idx="1"/>
          </p:nvPr>
        </p:nvSpPr>
        <p:spPr>
          <a:xfrm>
            <a:off x="247629" y="818646"/>
            <a:ext cx="8490329" cy="3702750"/>
          </a:xfrm>
          <a:prstGeom prst="rect">
            <a:avLst/>
          </a:prstGeom>
          <a:noFill/>
          <a:ln>
            <a:noFill/>
          </a:ln>
        </p:spPr>
        <p:txBody>
          <a:bodyPr spcFirstLastPara="1" wrap="square" lIns="91425" tIns="91425" rIns="91425" bIns="91425" anchor="t" anchorCtr="0">
            <a:noAutofit/>
          </a:bodyPr>
          <a:lstStyle/>
          <a:p>
            <a:pPr marL="114300" indent="0" algn="just">
              <a:lnSpc>
                <a:spcPct val="150000"/>
              </a:lnSpc>
              <a:buNone/>
            </a:pPr>
            <a:r>
              <a:rPr lang="en-US" sz="1400" dirty="0">
                <a:solidFill>
                  <a:schemeClr val="tx1"/>
                </a:solidFill>
              </a:rPr>
              <a:t>An existing system similar to this project is the Google </a:t>
            </a:r>
            <a:r>
              <a:rPr lang="en-US" sz="1400" dirty="0" err="1">
                <a:solidFill>
                  <a:schemeClr val="tx1"/>
                </a:solidFill>
              </a:rPr>
              <a:t>Jamboard</a:t>
            </a:r>
            <a:r>
              <a:rPr lang="en-US" sz="1400" dirty="0">
                <a:solidFill>
                  <a:schemeClr val="tx1"/>
                </a:solidFill>
              </a:rPr>
              <a:t> application , which is a paid version of a virtual collaboration by google. As a member of the G Suite software family, Google created Google </a:t>
            </a:r>
            <a:r>
              <a:rPr lang="en-US" sz="1400" dirty="0" err="1">
                <a:solidFill>
                  <a:schemeClr val="tx1"/>
                </a:solidFill>
              </a:rPr>
              <a:t>Jamboard</a:t>
            </a:r>
            <a:r>
              <a:rPr lang="en-US" sz="1400" dirty="0">
                <a:solidFill>
                  <a:schemeClr val="tx1"/>
                </a:solidFill>
              </a:rPr>
              <a:t>, an interactive digital whiteboard. It is intended to support group ideation, group presentations, and group instruction. </a:t>
            </a:r>
          </a:p>
          <a:p>
            <a:pPr marL="114300" indent="0">
              <a:lnSpc>
                <a:spcPct val="150000"/>
              </a:lnSpc>
              <a:buNone/>
            </a:pPr>
            <a:r>
              <a:rPr lang="en-US" sz="1400" b="1" i="0" dirty="0" err="1">
                <a:solidFill>
                  <a:srgbClr val="202122"/>
                </a:solidFill>
                <a:effectLst/>
                <a:latin typeface="Arial" panose="020B0604020202020204" pitchFamily="34" charset="0"/>
              </a:rPr>
              <a:t>Jamboard</a:t>
            </a:r>
            <a:r>
              <a:rPr lang="en-US" sz="1400" b="0" i="0" dirty="0">
                <a:solidFill>
                  <a:srgbClr val="202122"/>
                </a:solidFill>
                <a:effectLst/>
                <a:latin typeface="Arial" panose="020B0604020202020204" pitchFamily="34" charset="0"/>
              </a:rPr>
              <a:t> is a digital </a:t>
            </a:r>
            <a:r>
              <a:rPr lang="en-US" sz="1400" dirty="0">
                <a:solidFill>
                  <a:srgbClr val="202122"/>
                </a:solidFill>
                <a:latin typeface="Arial" panose="020B0604020202020204" pitchFamily="34" charset="0"/>
              </a:rPr>
              <a:t>interactive whiteboard </a:t>
            </a:r>
            <a:r>
              <a:rPr lang="en-US" sz="1400" b="0" i="0" dirty="0">
                <a:solidFill>
                  <a:srgbClr val="202122"/>
                </a:solidFill>
                <a:effectLst/>
                <a:latin typeface="Arial" panose="020B0604020202020204" pitchFamily="34" charset="0"/>
              </a:rPr>
              <a:t>developed by </a:t>
            </a:r>
            <a:r>
              <a:rPr lang="en-US" sz="1400" dirty="0">
                <a:solidFill>
                  <a:srgbClr val="202122"/>
                </a:solidFill>
                <a:latin typeface="Arial" panose="020B0604020202020204" pitchFamily="34" charset="0"/>
              </a:rPr>
              <a:t>Google</a:t>
            </a:r>
            <a:r>
              <a:rPr lang="en-US" sz="1400" b="0" i="0" dirty="0">
                <a:solidFill>
                  <a:srgbClr val="202122"/>
                </a:solidFill>
                <a:effectLst/>
                <a:latin typeface="Arial" panose="020B0604020202020204" pitchFamily="34" charset="0"/>
              </a:rPr>
              <a:t> to work with </a:t>
            </a:r>
            <a:r>
              <a:rPr lang="en-US" sz="1400" dirty="0">
                <a:solidFill>
                  <a:srgbClr val="202122"/>
                </a:solidFill>
                <a:latin typeface="Arial" panose="020B0604020202020204" pitchFamily="34" charset="0"/>
              </a:rPr>
              <a:t>Google Workspace</a:t>
            </a:r>
            <a:r>
              <a:rPr lang="en-US" sz="1400" b="0" i="0" dirty="0">
                <a:solidFill>
                  <a:srgbClr val="202122"/>
                </a:solidFill>
                <a:effectLst/>
                <a:latin typeface="Arial" panose="020B0604020202020204" pitchFamily="34" charset="0"/>
              </a:rPr>
              <a:t>, formerly known as G Suite. It was officially announced on 25 October 2016. It has a 55" </a:t>
            </a:r>
            <a:r>
              <a:rPr lang="en-US" sz="1400" dirty="0">
                <a:solidFill>
                  <a:srgbClr val="202122"/>
                </a:solidFill>
                <a:latin typeface="Arial" panose="020B0604020202020204" pitchFamily="34" charset="0"/>
              </a:rPr>
              <a:t>4K touchscreen </a:t>
            </a:r>
            <a:r>
              <a:rPr lang="en-US" sz="1400" b="0" i="0" dirty="0">
                <a:solidFill>
                  <a:srgbClr val="202122"/>
                </a:solidFill>
                <a:effectLst/>
                <a:latin typeface="Arial" panose="020B0604020202020204" pitchFamily="34" charset="0"/>
              </a:rPr>
              <a:t>display and can be used for online collaboration using </a:t>
            </a:r>
            <a:r>
              <a:rPr lang="en-US" sz="1400" dirty="0">
                <a:solidFill>
                  <a:srgbClr val="202122"/>
                </a:solidFill>
                <a:latin typeface="Arial" panose="020B0604020202020204" pitchFamily="34" charset="0"/>
              </a:rPr>
              <a:t>Google Workspace</a:t>
            </a:r>
            <a:r>
              <a:rPr lang="en-US" sz="1400" b="0" i="0" dirty="0">
                <a:solidFill>
                  <a:srgbClr val="202122"/>
                </a:solidFill>
                <a:effectLst/>
                <a:latin typeface="Arial" panose="020B0604020202020204" pitchFamily="34" charset="0"/>
              </a:rPr>
              <a:t>. The display can also be mounted onto a wall or be configured into a stand.</a:t>
            </a:r>
          </a:p>
          <a:p>
            <a:pPr marL="114300" indent="0">
              <a:lnSpc>
                <a:spcPct val="150000"/>
              </a:lnSpc>
              <a:buNone/>
            </a:pPr>
            <a:r>
              <a:rPr lang="en-US" sz="1400" dirty="0">
                <a:solidFill>
                  <a:srgbClr val="202122"/>
                </a:solidFill>
                <a:latin typeface="Arial" panose="020B0604020202020204" pitchFamily="34" charset="0"/>
              </a:rPr>
              <a:t>Google </a:t>
            </a:r>
            <a:r>
              <a:rPr lang="en-US" sz="1400" dirty="0" err="1">
                <a:solidFill>
                  <a:srgbClr val="202122"/>
                </a:solidFill>
                <a:latin typeface="Arial" panose="020B0604020202020204" pitchFamily="34" charset="0"/>
              </a:rPr>
              <a:t>jamboard</a:t>
            </a:r>
            <a:r>
              <a:rPr lang="en-US" sz="1400" dirty="0">
                <a:solidFill>
                  <a:srgbClr val="202122"/>
                </a:solidFill>
                <a:latin typeface="Arial" panose="020B0604020202020204" pitchFamily="34" charset="0"/>
              </a:rPr>
              <a:t> is paid application that requires user verification and log in along with a required fee to setup and fully use this application and utilize its functionality.</a:t>
            </a:r>
          </a:p>
          <a:p>
            <a:pPr marL="114300" indent="0">
              <a:lnSpc>
                <a:spcPct val="150000"/>
              </a:lnSpc>
              <a:buNone/>
            </a:pPr>
            <a:r>
              <a:rPr lang="en-US" sz="1400" b="0" i="0" dirty="0">
                <a:solidFill>
                  <a:srgbClr val="202122"/>
                </a:solidFill>
                <a:effectLst/>
                <a:latin typeface="Arial" panose="020B0604020202020204" pitchFamily="34" charset="0"/>
              </a:rPr>
              <a:t>Google announced on September 28, 2023, that </a:t>
            </a:r>
            <a:r>
              <a:rPr lang="en-US" sz="1400" b="0" i="0" dirty="0" err="1">
                <a:solidFill>
                  <a:srgbClr val="202122"/>
                </a:solidFill>
                <a:effectLst/>
                <a:latin typeface="Arial" panose="020B0604020202020204" pitchFamily="34" charset="0"/>
              </a:rPr>
              <a:t>Jamboard</a:t>
            </a:r>
            <a:r>
              <a:rPr lang="en-US" sz="1400" b="0" i="0" dirty="0">
                <a:solidFill>
                  <a:srgbClr val="202122"/>
                </a:solidFill>
                <a:effectLst/>
                <a:latin typeface="Arial" panose="020B0604020202020204" pitchFamily="34" charset="0"/>
              </a:rPr>
              <a:t> would shut down on December 31, 2024.</a:t>
            </a:r>
          </a:p>
          <a:p>
            <a:pPr marL="114300" indent="0">
              <a:lnSpc>
                <a:spcPct val="150000"/>
              </a:lnSpc>
              <a:buNone/>
            </a:pPr>
            <a:endParaRPr lang="en-US" sz="1400" dirty="0">
              <a:solidFill>
                <a:srgbClr val="202122"/>
              </a:solidFill>
              <a:latin typeface="Arial" panose="020B0604020202020204" pitchFamily="34" charset="0"/>
            </a:endParaRPr>
          </a:p>
          <a:p>
            <a:pPr marL="114300" indent="0">
              <a:lnSpc>
                <a:spcPct val="150000"/>
              </a:lnSpc>
              <a:buNone/>
            </a:pPr>
            <a:endParaRPr lang="en-US" sz="1200" b="0" i="0" dirty="0">
              <a:solidFill>
                <a:srgbClr val="202122"/>
              </a:solidFill>
              <a:effectLst/>
              <a:latin typeface="Arial" panose="020B0604020202020204" pitchFamily="34" charset="0"/>
            </a:endParaRPr>
          </a:p>
          <a:p>
            <a:pPr marL="114300" indent="0">
              <a:lnSpc>
                <a:spcPct val="150000"/>
              </a:lnSpc>
              <a:buNone/>
            </a:pPr>
            <a:endParaRPr lang="en-US" sz="1200" dirty="0">
              <a:solidFill>
                <a:srgbClr val="202122"/>
              </a:solidFill>
              <a:latin typeface="Arial" panose="020B0604020202020204" pitchFamily="34" charset="0"/>
            </a:endParaRPr>
          </a:p>
          <a:p>
            <a:pPr marL="114300" indent="0">
              <a:lnSpc>
                <a:spcPct val="150000"/>
              </a:lnSpc>
              <a:buNone/>
            </a:pPr>
            <a:endParaRPr lang="en-US" sz="1200" b="0" i="0" dirty="0">
              <a:solidFill>
                <a:srgbClr val="202122"/>
              </a:solidFill>
              <a:effectLst/>
              <a:latin typeface="Arial" panose="020B0604020202020204" pitchFamily="34" charset="0"/>
            </a:endParaRPr>
          </a:p>
          <a:p>
            <a:pPr marL="457200" lvl="0" indent="-342900" algn="just" rtl="0">
              <a:lnSpc>
                <a:spcPct val="150000"/>
              </a:lnSpc>
              <a:spcBef>
                <a:spcPts val="0"/>
              </a:spcBef>
              <a:spcAft>
                <a:spcPts val="0"/>
              </a:spcAft>
              <a:buSzPts val="1800"/>
              <a:buFont typeface="Arial"/>
              <a:buChar char="•"/>
            </a:pPr>
            <a:endParaRPr lang="en-IN" sz="12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4351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09599" y="20375"/>
            <a:ext cx="4064001"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600" b="1" dirty="0">
                <a:latin typeface="Times New Roman"/>
                <a:cs typeface="Times New Roman"/>
                <a:sym typeface="Times New Roman"/>
              </a:rPr>
              <a:t>Proposed System</a:t>
            </a:r>
            <a:endParaRPr dirty="0"/>
          </a:p>
        </p:txBody>
      </p:sp>
      <p:sp>
        <p:nvSpPr>
          <p:cNvPr id="61" name="Google Shape;61;p13"/>
          <p:cNvSpPr txBox="1">
            <a:spLocks noGrp="1"/>
          </p:cNvSpPr>
          <p:nvPr>
            <p:ph type="body" idx="1"/>
          </p:nvPr>
        </p:nvSpPr>
        <p:spPr>
          <a:xfrm>
            <a:off x="247629" y="818645"/>
            <a:ext cx="8490329" cy="2933297"/>
          </a:xfrm>
          <a:prstGeom prst="rect">
            <a:avLst/>
          </a:prstGeom>
          <a:noFill/>
          <a:ln>
            <a:noFill/>
          </a:ln>
        </p:spPr>
        <p:txBody>
          <a:bodyPr spcFirstLastPara="1" wrap="square" lIns="91425" tIns="91425" rIns="91425" bIns="91425" anchor="t" anchorCtr="0">
            <a:noAutofit/>
          </a:bodyPr>
          <a:lstStyle/>
          <a:p>
            <a:pPr marL="114300" indent="0">
              <a:lnSpc>
                <a:spcPct val="150000"/>
              </a:lnSpc>
              <a:buNone/>
            </a:pPr>
            <a:r>
              <a:rPr lang="en-US" sz="1600" dirty="0">
                <a:solidFill>
                  <a:schemeClr val="tx1"/>
                </a:solidFill>
              </a:rPr>
              <a:t>our proposed system is a an open source application can be used free of cost and doesn’t require complicated steps or digital </a:t>
            </a:r>
            <a:r>
              <a:rPr lang="en-US" sz="1600" dirty="0" err="1">
                <a:solidFill>
                  <a:schemeClr val="tx1"/>
                </a:solidFill>
              </a:rPr>
              <a:t>equipments</a:t>
            </a:r>
            <a:r>
              <a:rPr lang="en-US" sz="1600" dirty="0">
                <a:solidFill>
                  <a:schemeClr val="tx1"/>
                </a:solidFill>
              </a:rPr>
              <a:t> for its working and </a:t>
            </a:r>
            <a:r>
              <a:rPr lang="en-US" sz="1600" dirty="0" err="1">
                <a:solidFill>
                  <a:schemeClr val="tx1"/>
                </a:solidFill>
              </a:rPr>
              <a:t>functioning.Although</a:t>
            </a:r>
            <a:r>
              <a:rPr lang="en-US" sz="1600" dirty="0">
                <a:solidFill>
                  <a:schemeClr val="tx1"/>
                </a:solidFill>
              </a:rPr>
              <a:t> Google </a:t>
            </a:r>
            <a:r>
              <a:rPr lang="en-US" sz="1600" dirty="0" err="1">
                <a:solidFill>
                  <a:schemeClr val="tx1"/>
                </a:solidFill>
              </a:rPr>
              <a:t>Jamboard</a:t>
            </a:r>
            <a:r>
              <a:rPr lang="en-US" sz="1600" dirty="0">
                <a:solidFill>
                  <a:schemeClr val="tx1"/>
                </a:solidFill>
              </a:rPr>
              <a:t> is an effective tool for teamwork, there are a number of special benefits to the Air Canvas project, especially when it comes to its creative approach to painting and </a:t>
            </a:r>
            <a:r>
              <a:rPr lang="en-US" sz="1600" dirty="0" err="1">
                <a:solidFill>
                  <a:schemeClr val="tx1"/>
                </a:solidFill>
              </a:rPr>
              <a:t>interaction.Which</a:t>
            </a:r>
            <a:r>
              <a:rPr lang="en-US" sz="1600" dirty="0">
                <a:solidFill>
                  <a:schemeClr val="tx1"/>
                </a:solidFill>
              </a:rPr>
              <a:t> includes Free hands interaction , Open source environment , compatibility and portable</a:t>
            </a:r>
            <a:r>
              <a:rPr lang="en-US" sz="1600" dirty="0"/>
              <a:t>.</a:t>
            </a:r>
            <a:endParaRPr lang="en-US" sz="1600" dirty="0">
              <a:solidFill>
                <a:srgbClr val="202122"/>
              </a:solidFill>
              <a:latin typeface="Arial" panose="020B0604020202020204" pitchFamily="34" charset="0"/>
            </a:endParaRPr>
          </a:p>
          <a:p>
            <a:pPr marL="114300" indent="0">
              <a:lnSpc>
                <a:spcPct val="150000"/>
              </a:lnSpc>
              <a:buNone/>
            </a:pPr>
            <a:endParaRPr lang="en-US" sz="1200" b="0" i="0" dirty="0">
              <a:solidFill>
                <a:srgbClr val="202122"/>
              </a:solidFill>
              <a:effectLst/>
              <a:latin typeface="Arial" panose="020B0604020202020204" pitchFamily="34" charset="0"/>
            </a:endParaRPr>
          </a:p>
          <a:p>
            <a:pPr marL="114300" indent="0">
              <a:lnSpc>
                <a:spcPct val="150000"/>
              </a:lnSpc>
              <a:buNone/>
            </a:pPr>
            <a:endParaRPr lang="en-US" sz="1200" dirty="0">
              <a:solidFill>
                <a:srgbClr val="202122"/>
              </a:solidFill>
              <a:latin typeface="Arial" panose="020B0604020202020204" pitchFamily="34" charset="0"/>
            </a:endParaRPr>
          </a:p>
          <a:p>
            <a:pPr marL="114300" indent="0">
              <a:lnSpc>
                <a:spcPct val="150000"/>
              </a:lnSpc>
              <a:buNone/>
            </a:pPr>
            <a:endParaRPr lang="en-US" sz="1200" b="0" i="0" dirty="0">
              <a:solidFill>
                <a:srgbClr val="202122"/>
              </a:solidFill>
              <a:effectLst/>
              <a:latin typeface="Arial" panose="020B0604020202020204" pitchFamily="34" charset="0"/>
            </a:endParaRPr>
          </a:p>
          <a:p>
            <a:pPr marL="457200" lvl="0" indent="-342900" algn="just" rtl="0">
              <a:lnSpc>
                <a:spcPct val="150000"/>
              </a:lnSpc>
              <a:spcBef>
                <a:spcPts val="0"/>
              </a:spcBef>
              <a:spcAft>
                <a:spcPts val="0"/>
              </a:spcAft>
              <a:buSzPts val="1800"/>
              <a:buFont typeface="Arial"/>
              <a:buChar char="•"/>
            </a:pPr>
            <a:endParaRPr lang="en-IN" sz="1200" dirty="0">
              <a:solidFill>
                <a:schemeClr val="tx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884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38614" y="236236"/>
            <a:ext cx="83936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latin typeface="Times New Roman"/>
                <a:ea typeface="Times New Roman"/>
                <a:cs typeface="Times New Roman"/>
                <a:sym typeface="Times New Roman"/>
              </a:rPr>
              <a:t>Algorithm and Technologies used in the project</a:t>
            </a:r>
            <a:endParaRPr dirty="0"/>
          </a:p>
        </p:txBody>
      </p:sp>
      <p:sp>
        <p:nvSpPr>
          <p:cNvPr id="67" name="Google Shape;67;p14"/>
          <p:cNvSpPr txBox="1">
            <a:spLocks noGrp="1"/>
          </p:cNvSpPr>
          <p:nvPr>
            <p:ph type="body" idx="1"/>
          </p:nvPr>
        </p:nvSpPr>
        <p:spPr>
          <a:xfrm>
            <a:off x="438614" y="1120876"/>
            <a:ext cx="8393686" cy="378638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Arial"/>
              <a:buChar char="•"/>
            </a:pPr>
            <a:r>
              <a:rPr lang="en-IN" dirty="0">
                <a:solidFill>
                  <a:schemeClr val="dk1"/>
                </a:solidFill>
              </a:rPr>
              <a:t>The </a:t>
            </a:r>
            <a:r>
              <a:rPr lang="en-IN" dirty="0" err="1">
                <a:solidFill>
                  <a:schemeClr val="dk1"/>
                </a:solidFill>
              </a:rPr>
              <a:t>MediaPipe</a:t>
            </a:r>
            <a:r>
              <a:rPr lang="en-IN" dirty="0">
                <a:solidFill>
                  <a:schemeClr val="dk1"/>
                </a:solidFill>
              </a:rPr>
              <a:t> Library consists of Hands model which uses Deep learning algorithm such as convolutional neural network (CNN) for hand landmarks detection .</a:t>
            </a:r>
            <a:endParaRPr dirty="0"/>
          </a:p>
          <a:p>
            <a:pPr marL="457200" lvl="0" indent="-228600" algn="l" rtl="0">
              <a:lnSpc>
                <a:spcPct val="100000"/>
              </a:lnSpc>
              <a:spcBef>
                <a:spcPts val="0"/>
              </a:spcBef>
              <a:spcAft>
                <a:spcPts val="0"/>
              </a:spcAft>
              <a:buSzPts val="1800"/>
              <a:buFont typeface="Arial"/>
              <a:buNone/>
            </a:pPr>
            <a:endParaRPr dirty="0">
              <a:solidFill>
                <a:schemeClr val="dk1"/>
              </a:solidFill>
            </a:endParaRPr>
          </a:p>
          <a:p>
            <a:pPr marL="457200" lvl="0" indent="-342900" algn="l" rtl="0">
              <a:lnSpc>
                <a:spcPct val="100000"/>
              </a:lnSpc>
              <a:spcBef>
                <a:spcPts val="0"/>
              </a:spcBef>
              <a:spcAft>
                <a:spcPts val="0"/>
              </a:spcAft>
              <a:buSzPts val="1800"/>
              <a:buFont typeface="Arial"/>
              <a:buChar char="•"/>
            </a:pPr>
            <a:r>
              <a:rPr lang="en-IN" dirty="0">
                <a:solidFill>
                  <a:schemeClr val="dk1"/>
                </a:solidFill>
              </a:rPr>
              <a:t>The CNN model helps in feature extraction and classification with the help of the pre-trained datasets available in the module.</a:t>
            </a:r>
            <a:endParaRPr dirty="0"/>
          </a:p>
          <a:p>
            <a:pPr marL="457200" lvl="0" indent="-228600" algn="l" rtl="0">
              <a:lnSpc>
                <a:spcPct val="100000"/>
              </a:lnSpc>
              <a:spcBef>
                <a:spcPts val="0"/>
              </a:spcBef>
              <a:spcAft>
                <a:spcPts val="0"/>
              </a:spcAft>
              <a:buSzPts val="1800"/>
              <a:buFont typeface="Arial"/>
              <a:buNone/>
            </a:pPr>
            <a:endParaRPr dirty="0">
              <a:solidFill>
                <a:schemeClr val="dk1"/>
              </a:solidFill>
            </a:endParaRPr>
          </a:p>
          <a:p>
            <a:pPr marL="457200" lvl="0" indent="-342900" algn="l" rtl="0">
              <a:lnSpc>
                <a:spcPct val="100000"/>
              </a:lnSpc>
              <a:spcBef>
                <a:spcPts val="0"/>
              </a:spcBef>
              <a:spcAft>
                <a:spcPts val="0"/>
              </a:spcAft>
              <a:buSzPts val="1800"/>
              <a:buFont typeface="Arial"/>
              <a:buChar char="•"/>
            </a:pPr>
            <a:r>
              <a:rPr lang="en-IN" dirty="0">
                <a:solidFill>
                  <a:schemeClr val="dk1"/>
                </a:solidFill>
              </a:rPr>
              <a:t>The Open Source Computer Vision Library (OpenCV) is used for video capturing and Image processing. It uses various internally build Machine learning and Image processing algorithms.</a:t>
            </a: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38614" y="236236"/>
            <a:ext cx="839368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a:latin typeface="Times New Roman"/>
                <a:ea typeface="Times New Roman"/>
                <a:cs typeface="Times New Roman"/>
                <a:sym typeface="Times New Roman"/>
              </a:rPr>
              <a:t>Mediapipe HandTracking Model</a:t>
            </a:r>
            <a:endParaRPr/>
          </a:p>
        </p:txBody>
      </p:sp>
      <p:pic>
        <p:nvPicPr>
          <p:cNvPr id="73" name="Google Shape;73;p15"/>
          <p:cNvPicPr preferRelativeResize="0"/>
          <p:nvPr/>
        </p:nvPicPr>
        <p:blipFill rotWithShape="1">
          <a:blip r:embed="rId3">
            <a:alphaModFix/>
          </a:blip>
          <a:srcRect/>
          <a:stretch/>
        </p:blipFill>
        <p:spPr>
          <a:xfrm>
            <a:off x="438614" y="1305099"/>
            <a:ext cx="8109430" cy="282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111575" y="49472"/>
            <a:ext cx="4144500" cy="1076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3500" b="1">
                <a:latin typeface="Times New Roman"/>
                <a:ea typeface="Times New Roman"/>
                <a:cs typeface="Times New Roman"/>
                <a:sym typeface="Times New Roman"/>
              </a:rPr>
              <a:t>System Architecture</a:t>
            </a:r>
            <a:endParaRPr sz="3500" b="1">
              <a:latin typeface="Times New Roman"/>
              <a:ea typeface="Times New Roman"/>
              <a:cs typeface="Times New Roman"/>
              <a:sym typeface="Times New Roman"/>
            </a:endParaRPr>
          </a:p>
        </p:txBody>
      </p:sp>
      <p:grpSp>
        <p:nvGrpSpPr>
          <p:cNvPr id="79" name="Google Shape;79;p16"/>
          <p:cNvGrpSpPr/>
          <p:nvPr/>
        </p:nvGrpSpPr>
        <p:grpSpPr>
          <a:xfrm>
            <a:off x="1497284" y="1192822"/>
            <a:ext cx="3492556" cy="3680126"/>
            <a:chOff x="2233816" y="383535"/>
            <a:chExt cx="8367620" cy="6669413"/>
          </a:xfrm>
        </p:grpSpPr>
        <p:grpSp>
          <p:nvGrpSpPr>
            <p:cNvPr id="80" name="Google Shape;80;p16"/>
            <p:cNvGrpSpPr/>
            <p:nvPr/>
          </p:nvGrpSpPr>
          <p:grpSpPr>
            <a:xfrm>
              <a:off x="2233816" y="383535"/>
              <a:ext cx="8367620" cy="6669413"/>
              <a:chOff x="2233816" y="383535"/>
              <a:chExt cx="8367620" cy="6669413"/>
            </a:xfrm>
          </p:grpSpPr>
          <p:grpSp>
            <p:nvGrpSpPr>
              <p:cNvPr id="81" name="Google Shape;81;p16"/>
              <p:cNvGrpSpPr/>
              <p:nvPr/>
            </p:nvGrpSpPr>
            <p:grpSpPr>
              <a:xfrm>
                <a:off x="2233816" y="383535"/>
                <a:ext cx="7733130" cy="6669413"/>
                <a:chOff x="2233816" y="383535"/>
                <a:chExt cx="7733130" cy="6669413"/>
              </a:xfrm>
            </p:grpSpPr>
            <p:grpSp>
              <p:nvGrpSpPr>
                <p:cNvPr id="82" name="Google Shape;82;p16"/>
                <p:cNvGrpSpPr/>
                <p:nvPr/>
              </p:nvGrpSpPr>
              <p:grpSpPr>
                <a:xfrm>
                  <a:off x="2233816" y="383535"/>
                  <a:ext cx="4131926" cy="2355578"/>
                  <a:chOff x="2233816" y="-252570"/>
                  <a:chExt cx="4131926" cy="2355578"/>
                </a:xfrm>
              </p:grpSpPr>
              <p:pic>
                <p:nvPicPr>
                  <p:cNvPr id="83" name="Google Shape;83;p16" descr="Webpage Icon PNG Images, Symbol, Icon, Web PNG Transparent Background -  Pngtree | Webpage design, Icon design, Icon"/>
                  <p:cNvPicPr preferRelativeResize="0"/>
                  <p:nvPr/>
                </p:nvPicPr>
                <p:blipFill rotWithShape="1">
                  <a:blip r:embed="rId3">
                    <a:alphaModFix/>
                  </a:blip>
                  <a:srcRect l="16848" t="15761" r="16631" b="18858"/>
                  <a:stretch/>
                </p:blipFill>
                <p:spPr>
                  <a:xfrm>
                    <a:off x="2233816" y="-252570"/>
                    <a:ext cx="2416870" cy="2355578"/>
                  </a:xfrm>
                  <a:prstGeom prst="rect">
                    <a:avLst/>
                  </a:prstGeom>
                  <a:noFill/>
                  <a:ln>
                    <a:noFill/>
                  </a:ln>
                </p:spPr>
              </p:pic>
              <p:sp>
                <p:nvSpPr>
                  <p:cNvPr id="84" name="Google Shape;84;p16"/>
                  <p:cNvSpPr txBox="1"/>
                  <p:nvPr/>
                </p:nvSpPr>
                <p:spPr>
                  <a:xfrm>
                    <a:off x="6010503" y="1302025"/>
                    <a:ext cx="355239" cy="4200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100" b="1" i="0" u="none" strike="noStrike" cap="none">
                      <a:solidFill>
                        <a:srgbClr val="000000"/>
                      </a:solidFill>
                      <a:latin typeface="Arial"/>
                      <a:ea typeface="Arial"/>
                      <a:cs typeface="Arial"/>
                      <a:sym typeface="Arial"/>
                    </a:endParaRPr>
                  </a:p>
                </p:txBody>
              </p:sp>
            </p:grpSp>
            <p:pic>
              <p:nvPicPr>
                <p:cNvPr id="85" name="Google Shape;85;p16" descr="User Icon PNG Images, Transparent User Icon Image Download - PNGitem"/>
                <p:cNvPicPr preferRelativeResize="0"/>
                <p:nvPr/>
              </p:nvPicPr>
              <p:blipFill rotWithShape="1">
                <a:blip r:embed="rId4">
                  <a:alphaModFix/>
                </a:blip>
                <a:srcRect/>
                <a:stretch/>
              </p:blipFill>
              <p:spPr>
                <a:xfrm>
                  <a:off x="9091934" y="6174216"/>
                  <a:ext cx="875012" cy="878732"/>
                </a:xfrm>
                <a:prstGeom prst="rect">
                  <a:avLst/>
                </a:prstGeom>
                <a:noFill/>
                <a:ln>
                  <a:noFill/>
                </a:ln>
              </p:spPr>
            </p:pic>
          </p:grpSp>
          <p:pic>
            <p:nvPicPr>
              <p:cNvPr id="86" name="Google Shape;86;p16" descr="Computer Icon Vector Art, Icons, and Graphics for Free Download"/>
              <p:cNvPicPr preferRelativeResize="0"/>
              <p:nvPr/>
            </p:nvPicPr>
            <p:blipFill rotWithShape="1">
              <a:blip r:embed="rId5">
                <a:alphaModFix/>
              </a:blip>
              <a:srcRect t="22869" b="23390"/>
              <a:stretch/>
            </p:blipFill>
            <p:spPr>
              <a:xfrm>
                <a:off x="8696438" y="3993158"/>
                <a:ext cx="1904998" cy="1023732"/>
              </a:xfrm>
              <a:prstGeom prst="rect">
                <a:avLst/>
              </a:prstGeom>
              <a:noFill/>
              <a:ln>
                <a:noFill/>
              </a:ln>
            </p:spPr>
          </p:pic>
        </p:grpSp>
        <p:sp>
          <p:nvSpPr>
            <p:cNvPr id="87" name="Google Shape;87;p16"/>
            <p:cNvSpPr txBox="1"/>
            <p:nvPr/>
          </p:nvSpPr>
          <p:spPr>
            <a:xfrm flipH="1">
              <a:off x="7027900" y="6367529"/>
              <a:ext cx="355237" cy="4200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sz="1100" b="1" i="0" u="none" strike="noStrike" cap="none">
                <a:solidFill>
                  <a:srgbClr val="000000"/>
                </a:solidFill>
                <a:latin typeface="Arial"/>
                <a:ea typeface="Arial"/>
                <a:cs typeface="Arial"/>
                <a:sym typeface="Arial"/>
              </a:endParaRPr>
            </a:p>
          </p:txBody>
        </p:sp>
      </p:grpSp>
      <p:sp>
        <p:nvSpPr>
          <p:cNvPr id="88" name="Google Shape;88;p16"/>
          <p:cNvSpPr/>
          <p:nvPr/>
        </p:nvSpPr>
        <p:spPr>
          <a:xfrm>
            <a:off x="4014157" y="1960994"/>
            <a:ext cx="878134" cy="484877"/>
          </a:xfrm>
          <a:prstGeom prst="roundRect">
            <a:avLst>
              <a:gd name="adj" fmla="val 16667"/>
            </a:avLst>
          </a:prstGeom>
          <a:solidFill>
            <a:schemeClr val="accent1"/>
          </a:solidFill>
          <a:ln w="25400" cap="flat" cmpd="sng">
            <a:solidFill>
              <a:srgbClr val="6B48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lt1"/>
                </a:solidFill>
                <a:latin typeface="Arial"/>
                <a:ea typeface="Arial"/>
                <a:cs typeface="Arial"/>
                <a:sym typeface="Arial"/>
              </a:rPr>
              <a:t>RUN</a:t>
            </a:r>
            <a:endParaRPr/>
          </a:p>
        </p:txBody>
      </p:sp>
      <p:pic>
        <p:nvPicPr>
          <p:cNvPr id="89" name="Google Shape;89;p16" descr="Web Browser Window Vector Linear Icon. Stock Vector - Illustration of  address, outline: 207281862"/>
          <p:cNvPicPr preferRelativeResize="0"/>
          <p:nvPr/>
        </p:nvPicPr>
        <p:blipFill rotWithShape="1">
          <a:blip r:embed="rId6">
            <a:alphaModFix/>
          </a:blip>
          <a:srcRect l="12445" t="17681" r="11170" b="21015"/>
          <a:stretch/>
        </p:blipFill>
        <p:spPr>
          <a:xfrm>
            <a:off x="3996565" y="560573"/>
            <a:ext cx="1161528" cy="792211"/>
          </a:xfrm>
          <a:prstGeom prst="rect">
            <a:avLst/>
          </a:prstGeom>
          <a:noFill/>
          <a:ln>
            <a:noFill/>
          </a:ln>
        </p:spPr>
      </p:pic>
      <p:cxnSp>
        <p:nvCxnSpPr>
          <p:cNvPr id="90" name="Google Shape;90;p16"/>
          <p:cNvCxnSpPr/>
          <p:nvPr/>
        </p:nvCxnSpPr>
        <p:spPr>
          <a:xfrm>
            <a:off x="2642117" y="1865275"/>
            <a:ext cx="1112528" cy="301868"/>
          </a:xfrm>
          <a:prstGeom prst="straightConnector1">
            <a:avLst/>
          </a:prstGeom>
          <a:noFill/>
          <a:ln w="9525" cap="flat" cmpd="sng">
            <a:solidFill>
              <a:schemeClr val="dk1"/>
            </a:solidFill>
            <a:prstDash val="solid"/>
            <a:round/>
            <a:headEnd type="none" w="sm" len="sm"/>
            <a:tailEnd type="triangle" w="med" len="med"/>
          </a:ln>
        </p:spPr>
      </p:cxnSp>
      <p:cxnSp>
        <p:nvCxnSpPr>
          <p:cNvPr id="91" name="Google Shape;91;p16"/>
          <p:cNvCxnSpPr/>
          <p:nvPr/>
        </p:nvCxnSpPr>
        <p:spPr>
          <a:xfrm>
            <a:off x="4488872" y="3773978"/>
            <a:ext cx="0" cy="448887"/>
          </a:xfrm>
          <a:prstGeom prst="straightConnector1">
            <a:avLst/>
          </a:prstGeom>
          <a:noFill/>
          <a:ln w="9525" cap="flat" cmpd="sng">
            <a:solidFill>
              <a:schemeClr val="dk1"/>
            </a:solidFill>
            <a:prstDash val="solid"/>
            <a:round/>
            <a:headEnd type="triangle" w="med" len="med"/>
            <a:tailEnd type="triangle" w="med" len="med"/>
          </a:ln>
        </p:spPr>
      </p:cxnSp>
      <p:cxnSp>
        <p:nvCxnSpPr>
          <p:cNvPr id="92" name="Google Shape;92;p16"/>
          <p:cNvCxnSpPr/>
          <p:nvPr/>
        </p:nvCxnSpPr>
        <p:spPr>
          <a:xfrm>
            <a:off x="4453224" y="2571750"/>
            <a:ext cx="0" cy="370647"/>
          </a:xfrm>
          <a:prstGeom prst="straightConnector1">
            <a:avLst/>
          </a:prstGeom>
          <a:noFill/>
          <a:ln w="9525" cap="flat" cmpd="sng">
            <a:solidFill>
              <a:schemeClr val="dk1"/>
            </a:solidFill>
            <a:prstDash val="solid"/>
            <a:round/>
            <a:headEnd type="none" w="sm" len="sm"/>
            <a:tailEnd type="triangle" w="med" len="med"/>
          </a:ln>
        </p:spPr>
      </p:cxnSp>
      <p:cxnSp>
        <p:nvCxnSpPr>
          <p:cNvPr id="93" name="Google Shape;93;p16"/>
          <p:cNvCxnSpPr/>
          <p:nvPr/>
        </p:nvCxnSpPr>
        <p:spPr>
          <a:xfrm rot="10800000">
            <a:off x="4453224" y="1334568"/>
            <a:ext cx="0" cy="500547"/>
          </a:xfrm>
          <a:prstGeom prst="straightConnector1">
            <a:avLst/>
          </a:prstGeom>
          <a:noFill/>
          <a:ln w="9525" cap="flat" cmpd="sng">
            <a:solidFill>
              <a:schemeClr val="dk1"/>
            </a:solidFill>
            <a:prstDash val="solid"/>
            <a:round/>
            <a:headEnd type="none" w="sm" len="sm"/>
            <a:tailEnd type="triangle" w="med" len="med"/>
          </a:ln>
        </p:spPr>
      </p:cxnSp>
      <p:cxnSp>
        <p:nvCxnSpPr>
          <p:cNvPr id="94" name="Google Shape;94;p16"/>
          <p:cNvCxnSpPr/>
          <p:nvPr/>
        </p:nvCxnSpPr>
        <p:spPr>
          <a:xfrm rot="10800000" flipH="1">
            <a:off x="5087389" y="2680124"/>
            <a:ext cx="1205346" cy="649894"/>
          </a:xfrm>
          <a:prstGeom prst="straightConnector1">
            <a:avLst/>
          </a:prstGeom>
          <a:noFill/>
          <a:ln w="9525" cap="flat" cmpd="sng">
            <a:solidFill>
              <a:schemeClr val="dk1"/>
            </a:solidFill>
            <a:prstDash val="solid"/>
            <a:round/>
            <a:headEnd type="triangle" w="med" len="med"/>
            <a:tailEnd type="triangle" w="med" len="med"/>
          </a:ln>
        </p:spPr>
      </p:cxnSp>
      <p:sp>
        <p:nvSpPr>
          <p:cNvPr id="95" name="Google Shape;95;p16"/>
          <p:cNvSpPr txBox="1"/>
          <p:nvPr/>
        </p:nvSpPr>
        <p:spPr>
          <a:xfrm flipH="1">
            <a:off x="1570098" y="1948824"/>
            <a:ext cx="851162"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100" b="0" i="0" u="none" strike="noStrike" cap="none">
                <a:solidFill>
                  <a:srgbClr val="000000"/>
                </a:solidFill>
                <a:latin typeface="Arial"/>
                <a:ea typeface="Arial"/>
                <a:cs typeface="Arial"/>
                <a:sym typeface="Arial"/>
              </a:rPr>
              <a:t>IDE</a:t>
            </a:r>
            <a:endParaRPr/>
          </a:p>
        </p:txBody>
      </p:sp>
      <p:sp>
        <p:nvSpPr>
          <p:cNvPr id="96" name="Google Shape;96;p16"/>
          <p:cNvSpPr txBox="1"/>
          <p:nvPr/>
        </p:nvSpPr>
        <p:spPr>
          <a:xfrm flipH="1">
            <a:off x="3972593" y="4847162"/>
            <a:ext cx="108210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100" b="0" i="0" u="none" strike="noStrike" cap="none">
                <a:solidFill>
                  <a:srgbClr val="000000"/>
                </a:solidFill>
                <a:latin typeface="Arial"/>
                <a:ea typeface="Arial"/>
                <a:cs typeface="Arial"/>
                <a:sym typeface="Arial"/>
              </a:rPr>
              <a:t>User Interface</a:t>
            </a:r>
            <a:endParaRPr/>
          </a:p>
        </p:txBody>
      </p:sp>
      <p:sp>
        <p:nvSpPr>
          <p:cNvPr id="97" name="Google Shape;97;p16"/>
          <p:cNvSpPr txBox="1"/>
          <p:nvPr/>
        </p:nvSpPr>
        <p:spPr>
          <a:xfrm flipH="1">
            <a:off x="4014157" y="2914442"/>
            <a:ext cx="100877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100" b="0" i="0" u="none" strike="noStrike" cap="none">
                <a:solidFill>
                  <a:srgbClr val="000000"/>
                </a:solidFill>
                <a:latin typeface="Arial"/>
                <a:ea typeface="Arial"/>
                <a:cs typeface="Arial"/>
                <a:sym typeface="Arial"/>
              </a:rPr>
              <a:t>Web camera </a:t>
            </a:r>
            <a:endParaRPr/>
          </a:p>
        </p:txBody>
      </p:sp>
      <p:sp>
        <p:nvSpPr>
          <p:cNvPr id="98" name="Google Shape;98;p16"/>
          <p:cNvSpPr txBox="1"/>
          <p:nvPr/>
        </p:nvSpPr>
        <p:spPr>
          <a:xfrm flipH="1">
            <a:off x="5474136" y="3176052"/>
            <a:ext cx="108210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100" b="0" i="0" u="none" strike="noStrike" cap="none">
                <a:solidFill>
                  <a:srgbClr val="000000"/>
                </a:solidFill>
                <a:latin typeface="Arial"/>
                <a:ea typeface="Arial"/>
                <a:cs typeface="Arial"/>
                <a:sym typeface="Arial"/>
              </a:rPr>
              <a:t>Hand tracking </a:t>
            </a:r>
            <a:endParaRPr/>
          </a:p>
          <a:p>
            <a:pPr marL="0" marR="0" lvl="0" indent="0" algn="l" rtl="0">
              <a:lnSpc>
                <a:spcPct val="100000"/>
              </a:lnSpc>
              <a:spcBef>
                <a:spcPts val="0"/>
              </a:spcBef>
              <a:spcAft>
                <a:spcPts val="0"/>
              </a:spcAft>
              <a:buNone/>
            </a:pPr>
            <a:r>
              <a:rPr lang="en-IN" sz="1100" b="0" i="0" u="none" strike="noStrike" cap="none">
                <a:solidFill>
                  <a:srgbClr val="000000"/>
                </a:solidFill>
                <a:latin typeface="Arial"/>
                <a:ea typeface="Arial"/>
                <a:cs typeface="Arial"/>
                <a:sym typeface="Arial"/>
              </a:rPr>
              <a:t>mechanism</a:t>
            </a:r>
            <a:endParaRPr/>
          </a:p>
        </p:txBody>
      </p:sp>
      <p:sp>
        <p:nvSpPr>
          <p:cNvPr id="99" name="Google Shape;99;p16"/>
          <p:cNvSpPr txBox="1"/>
          <p:nvPr/>
        </p:nvSpPr>
        <p:spPr>
          <a:xfrm flipH="1">
            <a:off x="4075989" y="873136"/>
            <a:ext cx="108210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100" b="0" i="0" u="none" strike="noStrike" cap="none">
                <a:solidFill>
                  <a:srgbClr val="000000"/>
                </a:solidFill>
                <a:latin typeface="Arial"/>
                <a:ea typeface="Arial"/>
                <a:cs typeface="Arial"/>
                <a:sym typeface="Arial"/>
              </a:rPr>
              <a:t>Importing libraries </a:t>
            </a:r>
            <a:endParaRPr/>
          </a:p>
        </p:txBody>
      </p:sp>
      <p:pic>
        <p:nvPicPr>
          <p:cNvPr id="100" name="Google Shape;100;p16" descr="Web Browser Window Vector Linear Icon. Stock Vector - Illustration of  address, outline: 207281862"/>
          <p:cNvPicPr preferRelativeResize="0"/>
          <p:nvPr/>
        </p:nvPicPr>
        <p:blipFill rotWithShape="1">
          <a:blip r:embed="rId6">
            <a:alphaModFix/>
          </a:blip>
          <a:srcRect l="12445" t="17681" r="11170" b="21015"/>
          <a:stretch/>
        </p:blipFill>
        <p:spPr>
          <a:xfrm>
            <a:off x="6485188" y="2050634"/>
            <a:ext cx="1161528" cy="792211"/>
          </a:xfrm>
          <a:prstGeom prst="rect">
            <a:avLst/>
          </a:prstGeom>
          <a:noFill/>
          <a:ln>
            <a:noFill/>
          </a:ln>
        </p:spPr>
      </p:pic>
      <p:sp>
        <p:nvSpPr>
          <p:cNvPr id="101" name="Google Shape;101;p16"/>
          <p:cNvSpPr txBox="1"/>
          <p:nvPr/>
        </p:nvSpPr>
        <p:spPr>
          <a:xfrm>
            <a:off x="6646605" y="2378229"/>
            <a:ext cx="87813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000" b="0" i="0" u="none" strike="noStrike" cap="none">
                <a:solidFill>
                  <a:srgbClr val="000000"/>
                </a:solidFill>
                <a:latin typeface="Arial"/>
                <a:ea typeface="Arial"/>
                <a:cs typeface="Arial"/>
                <a:sym typeface="Arial"/>
              </a:rPr>
              <a:t>Trained Dataset</a:t>
            </a:r>
            <a:endParaRPr/>
          </a:p>
        </p:txBody>
      </p:sp>
      <p:cxnSp>
        <p:nvCxnSpPr>
          <p:cNvPr id="102" name="Google Shape;102;p16"/>
          <p:cNvCxnSpPr/>
          <p:nvPr/>
        </p:nvCxnSpPr>
        <p:spPr>
          <a:xfrm rot="10800000">
            <a:off x="5328458" y="1205345"/>
            <a:ext cx="1318147" cy="719410"/>
          </a:xfrm>
          <a:prstGeom prst="straightConnector1">
            <a:avLst/>
          </a:prstGeom>
          <a:noFill/>
          <a:ln w="9525" cap="flat" cmpd="sng">
            <a:solidFill>
              <a:schemeClr val="dk1"/>
            </a:solidFill>
            <a:prstDash val="solid"/>
            <a:round/>
            <a:headEnd type="triangle" w="med" len="med"/>
            <a:tailEnd type="triangle" w="med" len="med"/>
          </a:ln>
        </p:spPr>
      </p:cxnSp>
      <p:sp>
        <p:nvSpPr>
          <p:cNvPr id="103" name="Google Shape;103;p16"/>
          <p:cNvSpPr txBox="1"/>
          <p:nvPr/>
        </p:nvSpPr>
        <p:spPr>
          <a:xfrm>
            <a:off x="5711971" y="1239473"/>
            <a:ext cx="116152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000" b="0" i="0" u="none" strike="noStrike" cap="none">
                <a:solidFill>
                  <a:srgbClr val="000000"/>
                </a:solidFill>
                <a:latin typeface="Arial"/>
                <a:ea typeface="Arial"/>
                <a:cs typeface="Arial"/>
                <a:sym typeface="Arial"/>
              </a:rPr>
              <a:t>Code Execution</a:t>
            </a:r>
            <a:endParaRPr/>
          </a:p>
        </p:txBody>
      </p:sp>
      <p:sp>
        <p:nvSpPr>
          <p:cNvPr id="104" name="Google Shape;104;p16"/>
          <p:cNvSpPr/>
          <p:nvPr/>
        </p:nvSpPr>
        <p:spPr>
          <a:xfrm>
            <a:off x="7521838" y="766308"/>
            <a:ext cx="1443025" cy="1130532"/>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29040" y="132484"/>
                </a:lnTo>
              </a:path>
            </a:pathLst>
          </a:custGeom>
          <a:solidFill>
            <a:schemeClr val="accent4"/>
          </a:soli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5" name="Google Shape;105;p16"/>
          <p:cNvSpPr txBox="1"/>
          <p:nvPr/>
        </p:nvSpPr>
        <p:spPr>
          <a:xfrm>
            <a:off x="7604626" y="946601"/>
            <a:ext cx="131814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000" b="0" i="0" u="none" strike="noStrike" cap="none">
                <a:solidFill>
                  <a:schemeClr val="lt1"/>
                </a:solidFill>
                <a:latin typeface="Arial"/>
                <a:ea typeface="Arial"/>
                <a:cs typeface="Arial"/>
                <a:sym typeface="Arial"/>
              </a:rPr>
              <a:t>mp.solutions.hands</a:t>
            </a:r>
            <a:endParaRPr sz="800" b="0" i="0" u="none" strike="noStrike" cap="none">
              <a:solidFill>
                <a:schemeClr val="lt1"/>
              </a:solidFill>
              <a:latin typeface="Arial"/>
              <a:ea typeface="Arial"/>
              <a:cs typeface="Arial"/>
              <a:sym typeface="Arial"/>
            </a:endParaRPr>
          </a:p>
        </p:txBody>
      </p:sp>
      <p:sp>
        <p:nvSpPr>
          <p:cNvPr id="106" name="Google Shape;106;p16"/>
          <p:cNvSpPr txBox="1"/>
          <p:nvPr/>
        </p:nvSpPr>
        <p:spPr>
          <a:xfrm>
            <a:off x="7542188" y="1402919"/>
            <a:ext cx="1443025"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800" b="0" i="0" u="none" strike="noStrike" cap="none">
                <a:solidFill>
                  <a:schemeClr val="lt1"/>
                </a:solidFill>
                <a:latin typeface="Arial"/>
                <a:ea typeface="Arial"/>
                <a:cs typeface="Arial"/>
                <a:sym typeface="Arial"/>
              </a:rPr>
              <a:t>mp.solutions.drawing_utils</a:t>
            </a:r>
            <a:endParaRPr sz="800" b="0" i="0" u="none" strike="noStrike" cap="none">
              <a:solidFill>
                <a:schemeClr val="lt1"/>
              </a:solidFill>
              <a:latin typeface="Arial"/>
              <a:ea typeface="Arial"/>
              <a:cs typeface="Arial"/>
              <a:sym typeface="Arial"/>
            </a:endParaRPr>
          </a:p>
        </p:txBody>
      </p:sp>
      <p:pic>
        <p:nvPicPr>
          <p:cNvPr id="107" name="Google Shape;107;p16" descr="Computer Icon Vector Art, Icons, and Graphics for Free Download"/>
          <p:cNvPicPr preferRelativeResize="0"/>
          <p:nvPr/>
        </p:nvPicPr>
        <p:blipFill rotWithShape="1">
          <a:blip r:embed="rId5">
            <a:alphaModFix/>
          </a:blip>
          <a:srcRect t="22869" b="23390"/>
          <a:stretch/>
        </p:blipFill>
        <p:spPr>
          <a:xfrm>
            <a:off x="1626134" y="3491534"/>
            <a:ext cx="795126" cy="564887"/>
          </a:xfrm>
          <a:prstGeom prst="rect">
            <a:avLst/>
          </a:prstGeom>
          <a:noFill/>
          <a:ln>
            <a:noFill/>
          </a:ln>
        </p:spPr>
      </p:pic>
      <p:sp>
        <p:nvSpPr>
          <p:cNvPr id="108" name="Google Shape;108;p16"/>
          <p:cNvSpPr txBox="1"/>
          <p:nvPr/>
        </p:nvSpPr>
        <p:spPr>
          <a:xfrm>
            <a:off x="1082770" y="4156460"/>
            <a:ext cx="1825817"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1000" b="0" i="0" u="none" strike="noStrike" cap="none">
                <a:solidFill>
                  <a:srgbClr val="000000"/>
                </a:solidFill>
                <a:latin typeface="Arial"/>
                <a:ea typeface="Arial"/>
                <a:cs typeface="Arial"/>
                <a:sym typeface="Arial"/>
              </a:rPr>
              <a:t>CMD</a:t>
            </a:r>
            <a:endParaRPr/>
          </a:p>
          <a:p>
            <a:pPr marL="0" marR="0" lvl="0" indent="0" algn="ctr" rtl="0">
              <a:lnSpc>
                <a:spcPct val="100000"/>
              </a:lnSpc>
              <a:spcBef>
                <a:spcPts val="0"/>
              </a:spcBef>
              <a:spcAft>
                <a:spcPts val="0"/>
              </a:spcAft>
              <a:buNone/>
            </a:pPr>
            <a:r>
              <a:rPr lang="en-IN" sz="1000" b="0" i="0" u="none" strike="noStrike" cap="none">
                <a:solidFill>
                  <a:srgbClr val="000000"/>
                </a:solidFill>
                <a:latin typeface="Arial"/>
                <a:ea typeface="Arial"/>
                <a:cs typeface="Arial"/>
                <a:sym typeface="Arial"/>
              </a:rPr>
              <a:t>(system requirement and installation)</a:t>
            </a:r>
            <a:endParaRPr/>
          </a:p>
        </p:txBody>
      </p:sp>
      <p:cxnSp>
        <p:nvCxnSpPr>
          <p:cNvPr id="109" name="Google Shape;109;p16"/>
          <p:cNvCxnSpPr/>
          <p:nvPr/>
        </p:nvCxnSpPr>
        <p:spPr>
          <a:xfrm rot="10800000">
            <a:off x="1995679" y="2578284"/>
            <a:ext cx="0" cy="813211"/>
          </a:xfrm>
          <a:prstGeom prst="straightConnector1">
            <a:avLst/>
          </a:prstGeom>
          <a:noFill/>
          <a:ln w="9525" cap="flat" cmpd="sng">
            <a:solidFill>
              <a:schemeClr val="dk1"/>
            </a:solidFill>
            <a:prstDash val="solid"/>
            <a:round/>
            <a:headEnd type="none" w="sm" len="sm"/>
            <a:tailEnd type="triangle" w="med" len="med"/>
          </a:ln>
        </p:spPr>
      </p:cxnSp>
      <p:sp>
        <p:nvSpPr>
          <p:cNvPr id="110" name="Google Shape;110;p16"/>
          <p:cNvSpPr txBox="1"/>
          <p:nvPr/>
        </p:nvSpPr>
        <p:spPr>
          <a:xfrm>
            <a:off x="2018174" y="2933776"/>
            <a:ext cx="601447"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000" b="0" i="0" u="none" strike="noStrike" cap="none">
                <a:solidFill>
                  <a:srgbClr val="000000"/>
                </a:solidFill>
                <a:latin typeface="Arial"/>
                <a:ea typeface="Arial"/>
                <a:cs typeface="Arial"/>
                <a:sym typeface="Arial"/>
              </a:rPr>
              <a:t>Launch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2161308" y="166254"/>
            <a:ext cx="444730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dirty="0"/>
              <a:t>USE-CASE DIAGRAM</a:t>
            </a:r>
            <a:endParaRPr b="1" dirty="0"/>
          </a:p>
        </p:txBody>
      </p:sp>
      <p:pic>
        <p:nvPicPr>
          <p:cNvPr id="4" name="Picture 3" descr="A diagram of a process&#10;&#10;Description automatically generated">
            <a:extLst>
              <a:ext uri="{FF2B5EF4-FFF2-40B4-BE49-F238E27FC236}">
                <a16:creationId xmlns:a16="http://schemas.microsoft.com/office/drawing/2014/main" id="{EBBCDDEC-8F71-03E9-DA68-8CBC29683C0E}"/>
              </a:ext>
            </a:extLst>
          </p:cNvPr>
          <p:cNvPicPr>
            <a:picLocks noChangeAspect="1"/>
          </p:cNvPicPr>
          <p:nvPr/>
        </p:nvPicPr>
        <p:blipFill>
          <a:blip r:embed="rId3"/>
          <a:stretch>
            <a:fillRect/>
          </a:stretch>
        </p:blipFill>
        <p:spPr>
          <a:xfrm>
            <a:off x="787116" y="670560"/>
            <a:ext cx="7419624" cy="4060842"/>
          </a:xfrm>
          <a:prstGeom prst="rect">
            <a:avLst/>
          </a:prstGeom>
        </p:spPr>
      </p:pic>
    </p:spTree>
    <p:extLst>
      <p:ext uri="{BB962C8B-B14F-4D97-AF65-F5344CB8AC3E}">
        <p14:creationId xmlns:p14="http://schemas.microsoft.com/office/powerpoint/2010/main" val="326575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2161308" y="166254"/>
            <a:ext cx="4447309"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b="1" dirty="0"/>
              <a:t>CLASS DIAGRAM</a:t>
            </a:r>
            <a:endParaRPr b="1" dirty="0"/>
          </a:p>
        </p:txBody>
      </p:sp>
      <p:pic>
        <p:nvPicPr>
          <p:cNvPr id="4" name="Picture 3" descr="A diagram of a canvas&#10;&#10;Description automatically generated">
            <a:extLst>
              <a:ext uri="{FF2B5EF4-FFF2-40B4-BE49-F238E27FC236}">
                <a16:creationId xmlns:a16="http://schemas.microsoft.com/office/drawing/2014/main" id="{47BB02E3-3969-BFF4-B527-B5A230D221D2}"/>
              </a:ext>
            </a:extLst>
          </p:cNvPr>
          <p:cNvPicPr>
            <a:picLocks noChangeAspect="1"/>
          </p:cNvPicPr>
          <p:nvPr/>
        </p:nvPicPr>
        <p:blipFill>
          <a:blip r:embed="rId3"/>
          <a:stretch>
            <a:fillRect/>
          </a:stretch>
        </p:blipFill>
        <p:spPr>
          <a:xfrm>
            <a:off x="1221763" y="556260"/>
            <a:ext cx="6700473" cy="4160520"/>
          </a:xfrm>
          <a:prstGeom prst="rect">
            <a:avLst/>
          </a:prstGeom>
        </p:spPr>
      </p:pic>
    </p:spTree>
    <p:extLst>
      <p:ext uri="{BB962C8B-B14F-4D97-AF65-F5344CB8AC3E}">
        <p14:creationId xmlns:p14="http://schemas.microsoft.com/office/powerpoint/2010/main" val="2916365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177</TotalTime>
  <Words>825</Words>
  <Application>Microsoft Office PowerPoint</Application>
  <PresentationFormat>On-screen Show (16:9)</PresentationFormat>
  <Paragraphs>61</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PowerPoint Presentation</vt:lpstr>
      <vt:lpstr>Abstract</vt:lpstr>
      <vt:lpstr>Existing System</vt:lpstr>
      <vt:lpstr>Proposed System</vt:lpstr>
      <vt:lpstr>Algorithm and Technologies used in the project</vt:lpstr>
      <vt:lpstr>Mediapipe HandTracking Model</vt:lpstr>
      <vt:lpstr>System Architecture</vt:lpstr>
      <vt:lpstr>PowerPoint Presentation</vt:lpstr>
      <vt:lpstr>PowerPoint Presentation</vt:lpstr>
      <vt:lpstr>PowerPoint Presentation</vt:lpstr>
      <vt:lpstr>PowerPoint Presentation</vt:lpstr>
      <vt:lpstr>PowerPoint Presentation</vt:lpstr>
      <vt:lpstr>PowerPoint Presentation</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Maanya V</dc:creator>
  <cp:lastModifiedBy>Shivani Bandi</cp:lastModifiedBy>
  <cp:revision>9</cp:revision>
  <dcterms:modified xsi:type="dcterms:W3CDTF">2025-02-23T18:07:38Z</dcterms:modified>
</cp:coreProperties>
</file>