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0" r:id="rId3"/>
    <p:sldId id="262" r:id="rId4"/>
    <p:sldId id="261" r:id="rId5"/>
    <p:sldId id="257" r:id="rId6"/>
    <p:sldId id="263" r:id="rId7"/>
    <p:sldId id="264" r:id="rId8"/>
    <p:sldId id="265" r:id="rId9"/>
    <p:sldId id="266" r:id="rId10"/>
    <p:sldId id="267" r:id="rId11"/>
    <p:sldId id="268" r:id="rId12"/>
    <p:sldId id="258"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7" d="100"/>
          <a:sy n="107" d="100"/>
        </p:scale>
        <p:origin x="75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92128C9-0FAF-4F7F-ABD1-8E863B86E3E9}"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81C228-9383-4C2E-818E-381829E53E5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92128C9-0FAF-4F7F-ABD1-8E863B86E3E9}"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81C228-9383-4C2E-818E-381829E53E5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92128C9-0FAF-4F7F-ABD1-8E863B86E3E9}"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81C228-9383-4C2E-818E-381829E53E5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92128C9-0FAF-4F7F-ABD1-8E863B86E3E9}"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81C228-9383-4C2E-818E-381829E53E5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2128C9-0FAF-4F7F-ABD1-8E863B86E3E9}"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81C228-9383-4C2E-818E-381829E53E52}"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92128C9-0FAF-4F7F-ABD1-8E863B86E3E9}" type="datetimeFigureOut">
              <a:rPr lang="en-IN" smtClean="0"/>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81C228-9383-4C2E-818E-381829E53E5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92128C9-0FAF-4F7F-ABD1-8E863B86E3E9}" type="datetimeFigureOut">
              <a:rPr lang="en-IN" smtClean="0"/>
              <a:t>27-04-2024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81C228-9383-4C2E-818E-381829E53E5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92128C9-0FAF-4F7F-ABD1-8E863B86E3E9}" type="datetimeFigureOut">
              <a:rPr lang="en-IN" smtClean="0"/>
              <a:t>27-04-2024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81C228-9383-4C2E-818E-381829E53E5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2128C9-0FAF-4F7F-ABD1-8E863B86E3E9}" type="datetimeFigureOut">
              <a:rPr lang="en-IN" smtClean="0"/>
              <a:t>27-04-2024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81C228-9383-4C2E-818E-381829E53E5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2128C9-0FAF-4F7F-ABD1-8E863B86E3E9}" type="datetimeFigureOut">
              <a:rPr lang="en-IN" smtClean="0"/>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81C228-9383-4C2E-818E-381829E53E5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2128C9-0FAF-4F7F-ABD1-8E863B86E3E9}" type="datetimeFigureOut">
              <a:rPr lang="en-IN" smtClean="0"/>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81C228-9383-4C2E-818E-381829E53E5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2128C9-0FAF-4F7F-ABD1-8E863B86E3E9}" type="datetimeFigureOut">
              <a:rPr lang="en-IN" smtClean="0"/>
              <a:t>27-04-2024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81C228-9383-4C2E-818E-381829E53E5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37506" y="2373145"/>
            <a:ext cx="11716987" cy="3416320"/>
          </a:xfrm>
          <a:prstGeom prst="rect">
            <a:avLst/>
          </a:prstGeom>
          <a:noFill/>
        </p:spPr>
        <p:txBody>
          <a:bodyPr wrap="square" rtlCol="0">
            <a:spAutoFit/>
          </a:bodyPr>
          <a:lstStyle/>
          <a:p>
            <a:pPr algn="ctr" rtl="0">
              <a:spcBef>
                <a:spcPts val="0"/>
              </a:spcBef>
              <a:spcAft>
                <a:spcPts val="0"/>
              </a:spcAft>
            </a:pPr>
            <a:r>
              <a:rPr lang="en-US" sz="3600" b="1" i="0" u="none" strike="noStrike" dirty="0">
                <a:solidFill>
                  <a:srgbClr val="000000"/>
                </a:solidFill>
                <a:effectLst/>
                <a:latin typeface="Roboto" panose="020F0502020204030204" pitchFamily="2" charset="0"/>
              </a:rPr>
              <a:t>Project Statement -Enhancing Search Engine Relevance for Video Subtitles</a:t>
            </a:r>
          </a:p>
          <a:p>
            <a:pPr rtl="0">
              <a:spcBef>
                <a:spcPts val="0"/>
              </a:spcBef>
              <a:spcAft>
                <a:spcPts val="0"/>
              </a:spcAft>
            </a:pPr>
            <a:r>
              <a:rPr lang="en-US" sz="2000" b="1" dirty="0">
                <a:solidFill>
                  <a:srgbClr val="000000"/>
                </a:solidFill>
                <a:latin typeface="Roboto" panose="020F0502020204030204" pitchFamily="2" charset="0"/>
              </a:rPr>
              <a:t> </a:t>
            </a:r>
            <a:endParaRPr lang="en-US" sz="1600" b="1" dirty="0">
              <a:solidFill>
                <a:srgbClr val="000000"/>
              </a:solidFill>
              <a:latin typeface="Roboto" panose="020F0502020204030204" pitchFamily="2" charset="0"/>
            </a:endParaRPr>
          </a:p>
          <a:p>
            <a:pPr rtl="0">
              <a:spcBef>
                <a:spcPts val="0"/>
              </a:spcBef>
              <a:spcAft>
                <a:spcPts val="0"/>
              </a:spcAft>
            </a:pPr>
            <a:r>
              <a:rPr lang="en-US" sz="1600" b="1" dirty="0">
                <a:solidFill>
                  <a:srgbClr val="000000"/>
                </a:solidFill>
                <a:latin typeface="Roboto" panose="020F0502020204030204" pitchFamily="2" charset="0"/>
              </a:rPr>
              <a:t>	</a:t>
            </a:r>
            <a:r>
              <a:rPr lang="en-US" sz="1600" b="1" dirty="0" err="1">
                <a:solidFill>
                  <a:srgbClr val="000000"/>
                </a:solidFill>
                <a:latin typeface="Roboto" panose="020F0502020204030204" pitchFamily="2" charset="0"/>
              </a:rPr>
              <a:t>Github:https</a:t>
            </a:r>
            <a:r>
              <a:rPr lang="en-US" sz="1600" b="1" dirty="0">
                <a:solidFill>
                  <a:srgbClr val="000000"/>
                </a:solidFill>
                <a:latin typeface="Roboto" panose="020F0502020204030204" pitchFamily="2" charset="0"/>
              </a:rPr>
              <a:t>://github.com/</a:t>
            </a:r>
            <a:r>
              <a:rPr lang="en-US" sz="1600" b="1" dirty="0" err="1">
                <a:solidFill>
                  <a:srgbClr val="000000"/>
                </a:solidFill>
                <a:latin typeface="Roboto" panose="020F0502020204030204" pitchFamily="2" charset="0"/>
              </a:rPr>
              <a:t>ShivaniAakula</a:t>
            </a:r>
            <a:r>
              <a:rPr lang="en-US" sz="1600" b="1" dirty="0">
                <a:solidFill>
                  <a:srgbClr val="000000"/>
                </a:solidFill>
                <a:latin typeface="Roboto" panose="020F0502020204030204" pitchFamily="2" charset="0"/>
              </a:rPr>
              <a:t>/</a:t>
            </a:r>
            <a:r>
              <a:rPr lang="en-US" sz="1600" b="1" dirty="0" err="1">
                <a:solidFill>
                  <a:srgbClr val="000000"/>
                </a:solidFill>
                <a:latin typeface="Roboto" panose="020F0502020204030204" pitchFamily="2" charset="0"/>
              </a:rPr>
              <a:t>Search_Engine</a:t>
            </a:r>
            <a:endParaRPr lang="en-US" sz="1600" b="1" dirty="0">
              <a:solidFill>
                <a:srgbClr val="000000"/>
              </a:solidFill>
              <a:latin typeface="Roboto" panose="020F0502020204030204" pitchFamily="2" charset="0"/>
            </a:endParaRPr>
          </a:p>
          <a:p>
            <a:pPr algn="r" rtl="0">
              <a:spcBef>
                <a:spcPts val="0"/>
              </a:spcBef>
              <a:spcAft>
                <a:spcPts val="0"/>
              </a:spcAft>
            </a:pPr>
            <a:r>
              <a:rPr lang="en-US" sz="3600" b="1" dirty="0">
                <a:solidFill>
                  <a:schemeClr val="accent5">
                    <a:lumMod val="75000"/>
                  </a:schemeClr>
                </a:solidFill>
                <a:latin typeface="Roboto" panose="020F0502020204030204" pitchFamily="2" charset="0"/>
              </a:rPr>
              <a:t>Presented By</a:t>
            </a:r>
            <a:r>
              <a:rPr lang="en-US" sz="3600" b="1" i="0" u="none" strike="noStrike" dirty="0">
                <a:solidFill>
                  <a:schemeClr val="accent5">
                    <a:lumMod val="75000"/>
                  </a:schemeClr>
                </a:solidFill>
                <a:effectLst/>
                <a:latin typeface="Roboto" panose="020F0502020204030204" pitchFamily="2" charset="0"/>
              </a:rPr>
              <a:t>:</a:t>
            </a:r>
          </a:p>
          <a:p>
            <a:pPr algn="r" rtl="0">
              <a:spcBef>
                <a:spcPts val="0"/>
              </a:spcBef>
              <a:spcAft>
                <a:spcPts val="0"/>
              </a:spcAft>
            </a:pPr>
            <a:r>
              <a:rPr lang="en-US" sz="3600" b="1" dirty="0">
                <a:solidFill>
                  <a:schemeClr val="accent5">
                    <a:lumMod val="75000"/>
                  </a:schemeClr>
                </a:solidFill>
                <a:latin typeface="Roboto" panose="020F0502020204030204" pitchFamily="2" charset="0"/>
              </a:rPr>
              <a:t>          </a:t>
            </a:r>
            <a:r>
              <a:rPr lang="en-US" sz="3600" b="1" dirty="0" err="1">
                <a:solidFill>
                  <a:schemeClr val="tx2"/>
                </a:solidFill>
              </a:rPr>
              <a:t>Aakula</a:t>
            </a:r>
            <a:r>
              <a:rPr lang="en-US" sz="3600" b="1" dirty="0">
                <a:solidFill>
                  <a:schemeClr val="tx2"/>
                </a:solidFill>
              </a:rPr>
              <a:t> Shivani Goud (IN1240496)</a:t>
            </a:r>
            <a:br>
              <a:rPr lang="en-US" sz="3600" b="1" dirty="0">
                <a:solidFill>
                  <a:srgbClr val="C00000"/>
                </a:solidFill>
              </a:rPr>
            </a:br>
            <a:endParaRPr lang="en-IN" sz="3600" b="1" dirty="0">
              <a:solidFill>
                <a:srgbClr val="C00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636" y="612713"/>
            <a:ext cx="10206376" cy="1352071"/>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3986" y="6197826"/>
            <a:ext cx="3618014" cy="66017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8816" b="1"/>
          <a:stretch>
            <a:fillRect/>
          </a:stretch>
        </p:blipFill>
        <p:spPr>
          <a:xfrm>
            <a:off x="184140" y="1287504"/>
            <a:ext cx="12007860" cy="474147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3360" y="6208660"/>
            <a:ext cx="3558639" cy="649340"/>
          </a:xfrm>
          <a:prstGeom prst="rect">
            <a:avLst/>
          </a:prstGeom>
        </p:spPr>
      </p:pic>
      <p:sp>
        <p:nvSpPr>
          <p:cNvPr id="10" name="TextBox 9"/>
          <p:cNvSpPr txBox="1"/>
          <p:nvPr/>
        </p:nvSpPr>
        <p:spPr>
          <a:xfrm>
            <a:off x="451262" y="584606"/>
            <a:ext cx="9725892" cy="523220"/>
          </a:xfrm>
          <a:prstGeom prst="rect">
            <a:avLst/>
          </a:prstGeom>
          <a:noFill/>
        </p:spPr>
        <p:txBody>
          <a:bodyPr wrap="square" rtlCol="0">
            <a:spAutoFit/>
          </a:bodyPr>
          <a:lstStyle/>
          <a:p>
            <a:r>
              <a:rPr lang="en-US" sz="2800" b="1" dirty="0">
                <a:solidFill>
                  <a:schemeClr val="accent1"/>
                </a:solidFill>
              </a:rPr>
              <a:t>TOP_SUBTETLES:</a:t>
            </a:r>
            <a:endParaRPr lang="en-IN" sz="2800" b="1" dirty="0">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0639" y="320634"/>
            <a:ext cx="10157361" cy="712519"/>
          </a:xfrm>
        </p:spPr>
        <p:txBody>
          <a:bodyPr>
            <a:normAutofit/>
          </a:bodyPr>
          <a:lstStyle/>
          <a:p>
            <a:pPr algn="l"/>
            <a:r>
              <a:rPr lang="en-US" sz="3200" b="1" dirty="0">
                <a:solidFill>
                  <a:srgbClr val="00B0F0"/>
                </a:solidFill>
                <a:latin typeface="Arial Black" panose="020B0A04020102020204" pitchFamily="34" charset="0"/>
              </a:rPr>
              <a:t>WEB APPLICATION:</a:t>
            </a:r>
            <a:endParaRPr lang="en-IN" sz="3200" b="1" dirty="0">
              <a:latin typeface="Arial Black" panose="020B0A04020102020204" pitchFamily="34" charset="0"/>
            </a:endParaRPr>
          </a:p>
        </p:txBody>
      </p:sp>
      <p:sp>
        <p:nvSpPr>
          <p:cNvPr id="3" name="Subtitle 2"/>
          <p:cNvSpPr>
            <a:spLocks noGrp="1"/>
          </p:cNvSpPr>
          <p:nvPr>
            <p:ph type="subTitle" idx="1"/>
          </p:nvPr>
        </p:nvSpPr>
        <p:spPr>
          <a:xfrm>
            <a:off x="1" y="1033153"/>
            <a:ext cx="10272156" cy="1923804"/>
          </a:xfrm>
        </p:spPr>
        <p:txBody>
          <a:bodyPr>
            <a:normAutofit/>
          </a:bodyPr>
          <a:lstStyle/>
          <a:p>
            <a:r>
              <a:rPr lang="en-US" dirty="0">
                <a:cs typeface="+mn-lt"/>
              </a:rPr>
              <a:t>  1.Create a </a:t>
            </a:r>
            <a:r>
              <a:rPr lang="en-US" dirty="0" err="1">
                <a:cs typeface="+mn-lt"/>
              </a:rPr>
              <a:t>Streamlit</a:t>
            </a:r>
            <a:r>
              <a:rPr lang="en-US" dirty="0">
                <a:cs typeface="+mn-lt"/>
              </a:rPr>
              <a:t> Application which Takes User’s Input</a:t>
            </a:r>
          </a:p>
          <a:p>
            <a:pPr lvl="1"/>
            <a:r>
              <a:rPr lang="en-US" sz="2400" dirty="0">
                <a:cs typeface="+mn-lt"/>
              </a:rPr>
              <a:t>           2.After Click on the submit button which will redirected to a page where all the top 10 Subtitled movies with Subtitles</a:t>
            </a:r>
            <a:endParaRPr lang="en-IN" sz="2400" dirty="0">
              <a:cs typeface="+mn-lt"/>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920" t="99" r="1920" b="40891"/>
          <a:stretch>
            <a:fillRect/>
          </a:stretch>
        </p:blipFill>
        <p:spPr>
          <a:xfrm>
            <a:off x="435462" y="2627246"/>
            <a:ext cx="10307714" cy="353884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599" y="6166093"/>
            <a:ext cx="3791923" cy="69190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1491" y="5871325"/>
            <a:ext cx="3293159" cy="102569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50" y="283371"/>
            <a:ext cx="6204972" cy="591554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9000" y="283370"/>
            <a:ext cx="5164443" cy="56876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8156" y="675646"/>
            <a:ext cx="9539844" cy="2834317"/>
          </a:xfrm>
        </p:spPr>
        <p:txBody>
          <a:bodyPr/>
          <a:lstStyle/>
          <a:p>
            <a:r>
              <a:rPr lang="en-IN" sz="6000" b="0" i="0" u="none" strike="noStrike" cap="none" dirty="0">
                <a:solidFill>
                  <a:srgbClr val="C00000"/>
                </a:solidFill>
                <a:latin typeface="Arial Black" panose="020B0A04020102020204" pitchFamily="34" charset="0"/>
                <a:ea typeface="Libre Baskerville" panose="02000000000000000000"/>
                <a:cs typeface="Arial Black" panose="020B0A04020102020204" pitchFamily="34" charset="0"/>
                <a:sym typeface="Libre Baskerville" panose="02000000000000000000"/>
              </a:rPr>
              <a:t>THANK YOU</a:t>
            </a:r>
            <a:br>
              <a:rPr lang="en-IN" sz="2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lang="en-IN" dirty="0"/>
          </a:p>
        </p:txBody>
      </p:sp>
      <p:pic>
        <p:nvPicPr>
          <p:cNvPr id="4" name="Google Shape;116;p5"/>
          <p:cNvPicPr preferRelativeResize="0"/>
          <p:nvPr/>
        </p:nvPicPr>
        <p:blipFill rotWithShape="1">
          <a:blip r:embed="rId2"/>
          <a:srcRect/>
          <a:stretch>
            <a:fillRect/>
          </a:stretch>
        </p:blipFill>
        <p:spPr>
          <a:xfrm>
            <a:off x="3601921" y="2901320"/>
            <a:ext cx="4465643" cy="2834317"/>
          </a:xfrm>
          <a:prstGeom prst="rect">
            <a:avLst/>
          </a:prstGeom>
          <a:noFill/>
          <a:ln>
            <a:no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5849" y="6043160"/>
            <a:ext cx="3986150" cy="8148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03761" y="843149"/>
            <a:ext cx="10335491" cy="2585852"/>
          </a:xfrm>
        </p:spPr>
        <p:txBody>
          <a:bodyPr>
            <a:noAutofit/>
          </a:bodyPr>
          <a:lstStyle/>
          <a:p>
            <a:pPr algn="l" rtl="0">
              <a:spcBef>
                <a:spcPts val="0"/>
              </a:spcBef>
              <a:spcAft>
                <a:spcPts val="0"/>
              </a:spcAft>
            </a:pPr>
            <a:r>
              <a:rPr lang="en-US" b="1" i="0" u="none" strike="noStrike" dirty="0">
                <a:solidFill>
                  <a:schemeClr val="accent1"/>
                </a:solidFill>
                <a:effectLst/>
                <a:latin typeface="Arial" panose="020B0604020202020204" pitchFamily="34" charset="0"/>
              </a:rPr>
              <a:t>Background:</a:t>
            </a:r>
            <a:endParaRPr lang="en-US" b="0" dirty="0">
              <a:solidFill>
                <a:schemeClr val="accent1"/>
              </a:solidFill>
              <a:effectLst/>
            </a:endParaRPr>
          </a:p>
          <a:p>
            <a:pPr algn="l" rtl="0">
              <a:spcBef>
                <a:spcPts val="0"/>
              </a:spcBef>
              <a:spcAft>
                <a:spcPts val="0"/>
              </a:spcAft>
            </a:pPr>
            <a:r>
              <a:rPr lang="en-US" b="0" i="0" u="none" strike="noStrike" dirty="0">
                <a:solidFill>
                  <a:srgbClr val="000000"/>
                </a:solidFill>
                <a:effectLst/>
                <a:latin typeface="Arial" panose="020B0604020202020204" pitchFamily="34" charset="0"/>
              </a:rPr>
              <a:t>In the fast-evolving landscape of digital content, effective search engines play a pivotal role in connecting users with relevant information. For Google, providing a seamless and accurate search experience is paramount. This project focuses on improving the search relevance for video subtitles, enhancing the accessibility of video content</a:t>
            </a:r>
            <a:r>
              <a:rPr lang="en-US" sz="1800" b="0" i="0" u="none" strike="noStrike" dirty="0">
                <a:solidFill>
                  <a:srgbClr val="000000"/>
                </a:solidFill>
                <a:effectLst/>
                <a:latin typeface="Arial" panose="020B0604020202020204" pitchFamily="34" charset="0"/>
              </a:rPr>
              <a:t>.</a:t>
            </a:r>
            <a:endParaRPr lang="en-US" sz="1800" b="0" dirty="0">
              <a:effectLst/>
            </a:endParaRPr>
          </a:p>
          <a:p>
            <a:pPr algn="l"/>
            <a:br>
              <a:rPr lang="en-US" sz="1800" dirty="0"/>
            </a:br>
            <a:endParaRPr lang="en-IN" sz="1800" dirty="0"/>
          </a:p>
        </p:txBody>
      </p:sp>
      <p:sp>
        <p:nvSpPr>
          <p:cNvPr id="2" name="TextBox 1"/>
          <p:cNvSpPr txBox="1"/>
          <p:nvPr/>
        </p:nvSpPr>
        <p:spPr>
          <a:xfrm>
            <a:off x="510642" y="3218213"/>
            <a:ext cx="10335490" cy="2308324"/>
          </a:xfrm>
          <a:prstGeom prst="rect">
            <a:avLst/>
          </a:prstGeom>
          <a:noFill/>
        </p:spPr>
        <p:txBody>
          <a:bodyPr wrap="square" rtlCol="0">
            <a:spAutoFit/>
          </a:bodyPr>
          <a:lstStyle/>
          <a:p>
            <a:r>
              <a:rPr lang="en-US" sz="2400" b="1" i="0" u="none" strike="noStrike" dirty="0">
                <a:solidFill>
                  <a:schemeClr val="accent1"/>
                </a:solidFill>
                <a:effectLst/>
                <a:latin typeface="Arial" panose="020B0604020202020204" pitchFamily="34" charset="0"/>
              </a:rPr>
              <a:t>Objective:</a:t>
            </a:r>
            <a:br>
              <a:rPr lang="en-US" sz="2400" b="0" dirty="0">
                <a:effectLst/>
              </a:rPr>
            </a:br>
            <a:r>
              <a:rPr lang="en-US" sz="2400" b="0" i="0" u="none" strike="noStrike" dirty="0">
                <a:solidFill>
                  <a:srgbClr val="000000"/>
                </a:solidFill>
                <a:effectLst/>
                <a:latin typeface="Arial" panose="020B0604020202020204" pitchFamily="34" charset="0"/>
              </a:rPr>
              <a:t>Develop an advanced search engine algorithm that efficiently retrieves subtitles based on user queries, with a specific emphasis on subtitle content. The primary goal is to leverage natural language processing and machine learning techniques to enhance the relevance and accuracy of search results.</a:t>
            </a:r>
            <a:endParaRPr lang="en-IN"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5220" y="6106817"/>
            <a:ext cx="4116779" cy="75118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4384" y="1"/>
            <a:ext cx="8383979" cy="878773"/>
          </a:xfrm>
        </p:spPr>
        <p:txBody>
          <a:bodyPr>
            <a:normAutofit/>
          </a:bodyPr>
          <a:lstStyle/>
          <a:p>
            <a:pPr algn="l"/>
            <a:r>
              <a:rPr lang="en-US" sz="2800" b="1" dirty="0">
                <a:solidFill>
                  <a:schemeClr val="accent1"/>
                </a:solidFill>
                <a:latin typeface="Arial Black" panose="020B0A04020102020204" pitchFamily="34" charset="0"/>
              </a:rPr>
              <a:t>DATA COLLECTION:</a:t>
            </a:r>
            <a:endParaRPr lang="en-IN" sz="2800" b="1" dirty="0">
              <a:solidFill>
                <a:schemeClr val="accent1"/>
              </a:solidFill>
              <a:latin typeface="Arial Black" panose="020B0A04020102020204" pitchFamily="34" charset="0"/>
            </a:endParaRPr>
          </a:p>
        </p:txBody>
      </p:sp>
      <p:sp>
        <p:nvSpPr>
          <p:cNvPr id="3" name="Subtitle 2"/>
          <p:cNvSpPr>
            <a:spLocks noGrp="1"/>
          </p:cNvSpPr>
          <p:nvPr>
            <p:ph type="subTitle" idx="1"/>
          </p:nvPr>
        </p:nvSpPr>
        <p:spPr>
          <a:xfrm>
            <a:off x="142503" y="1009403"/>
            <a:ext cx="11839700" cy="2315688"/>
          </a:xfrm>
        </p:spPr>
        <p:txBody>
          <a:bodyPr>
            <a:normAutofit lnSpcReduction="10000"/>
          </a:bodyPr>
          <a:lstStyle/>
          <a:p>
            <a:pPr marL="342900" indent="-342900" algn="just">
              <a:buFont typeface="Wingdings" panose="05000000000000000000" pitchFamily="2" charset="2"/>
              <a:buChar char="§"/>
            </a:pPr>
            <a:r>
              <a:rPr lang="en-US" dirty="0">
                <a:solidFill>
                  <a:schemeClr val="tx1">
                    <a:lumMod val="95000"/>
                    <a:lumOff val="5000"/>
                  </a:schemeClr>
                </a:solidFill>
                <a:latin typeface="Times New Roman" panose="02020603050405020304" charset="0"/>
                <a:cs typeface="Times New Roman" panose="02020603050405020304" charset="0"/>
              </a:rPr>
              <a:t>Download the dataset and convert it from a .</a:t>
            </a:r>
            <a:r>
              <a:rPr lang="en-US" dirty="0" err="1">
                <a:solidFill>
                  <a:schemeClr val="tx1">
                    <a:lumMod val="95000"/>
                    <a:lumOff val="5000"/>
                  </a:schemeClr>
                </a:solidFill>
                <a:latin typeface="Times New Roman" panose="02020603050405020304" charset="0"/>
                <a:cs typeface="Times New Roman" panose="02020603050405020304" charset="0"/>
              </a:rPr>
              <a:t>db</a:t>
            </a:r>
            <a:r>
              <a:rPr lang="en-US" dirty="0">
                <a:solidFill>
                  <a:schemeClr val="tx1">
                    <a:lumMod val="95000"/>
                    <a:lumOff val="5000"/>
                  </a:schemeClr>
                </a:solidFill>
                <a:latin typeface="Times New Roman" panose="02020603050405020304" charset="0"/>
                <a:cs typeface="Times New Roman" panose="02020603050405020304" charset="0"/>
              </a:rPr>
              <a:t> file into a pandas </a:t>
            </a:r>
            <a:r>
              <a:rPr lang="en-US" dirty="0" err="1">
                <a:solidFill>
                  <a:schemeClr val="tx1">
                    <a:lumMod val="95000"/>
                    <a:lumOff val="5000"/>
                  </a:schemeClr>
                </a:solidFill>
                <a:latin typeface="Times New Roman" panose="02020603050405020304" charset="0"/>
                <a:cs typeface="Times New Roman" panose="02020603050405020304" charset="0"/>
              </a:rPr>
              <a:t>DataFrame</a:t>
            </a:r>
            <a:r>
              <a:rPr lang="en-US" dirty="0">
                <a:solidFill>
                  <a:schemeClr val="tx1">
                    <a:lumMod val="95000"/>
                    <a:lumOff val="5000"/>
                  </a:schemeClr>
                </a:solidFill>
                <a:latin typeface="Times New Roman" panose="02020603050405020304" charset="0"/>
                <a:cs typeface="Times New Roman" panose="02020603050405020304" charset="0"/>
              </a:rPr>
              <a:t> while we extract     latin-1 to extract information from it. </a:t>
            </a:r>
          </a:p>
          <a:p>
            <a:pPr marL="342900" indent="-342900" algn="just">
              <a:buFont typeface="Wingdings" panose="05000000000000000000" pitchFamily="2" charset="2"/>
              <a:buChar char="§"/>
            </a:pPr>
            <a:r>
              <a:rPr lang="en-US" dirty="0">
                <a:solidFill>
                  <a:schemeClr val="tx1">
                    <a:lumMod val="95000"/>
                    <a:lumOff val="5000"/>
                  </a:schemeClr>
                </a:solidFill>
                <a:latin typeface="Times New Roman" panose="02020603050405020304" charset="0"/>
                <a:cs typeface="Times New Roman" panose="02020603050405020304" charset="0"/>
              </a:rPr>
              <a:t>Subsequently, select a representative subset comprising 30% of the data for analysis and processing. </a:t>
            </a:r>
          </a:p>
          <a:p>
            <a:pPr marL="342900" indent="-342900" algn="just">
              <a:buFont typeface="Wingdings" panose="05000000000000000000" pitchFamily="2" charset="2"/>
              <a:buChar char="§"/>
            </a:pPr>
            <a:r>
              <a:rPr lang="en-US" dirty="0">
                <a:solidFill>
                  <a:schemeClr val="tx1">
                    <a:lumMod val="95000"/>
                    <a:lumOff val="5000"/>
                  </a:schemeClr>
                </a:solidFill>
                <a:latin typeface="Times New Roman" panose="02020603050405020304" charset="0"/>
                <a:cs typeface="Times New Roman" panose="02020603050405020304" charset="0"/>
              </a:rPr>
              <a:t>This reduced dataset size ensures efficient computational handling while maintaining adequate data diversity for comprehensive exploration and modeling.</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267" y="3046451"/>
            <a:ext cx="10617665" cy="336622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5855" y="6212510"/>
            <a:ext cx="3586348" cy="65439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8764" y="712521"/>
            <a:ext cx="10842171" cy="2505694"/>
          </a:xfrm>
        </p:spPr>
        <p:txBody>
          <a:bodyPr>
            <a:noAutofit/>
          </a:bodyPr>
          <a:lstStyle/>
          <a:p>
            <a:pPr marL="342900" indent="-342900" algn="l">
              <a:buFont typeface="Wingdings" panose="05000000000000000000" pitchFamily="2" charset="2"/>
              <a:buChar char="§"/>
            </a:pPr>
            <a:r>
              <a:rPr lang="en-US" sz="2400" dirty="0">
                <a:latin typeface="Times New Roman" panose="02020603050405020304" charset="0"/>
                <a:cs typeface="Times New Roman" panose="02020603050405020304" charset="0"/>
              </a:rPr>
              <a:t>In the preprocessing stage, timestamps are removed, stop words and punctuations are eliminated, and all text is converted into lower case to ensure uniformity.</a:t>
            </a:r>
            <a:br>
              <a:rPr lang="en-US" sz="2400" dirty="0">
                <a:latin typeface="Times New Roman" panose="02020603050405020304" charset="0"/>
                <a:cs typeface="Times New Roman" panose="02020603050405020304" charset="0"/>
              </a:rPr>
            </a:br>
            <a:r>
              <a:rPr lang="en-US" sz="2400" dirty="0">
                <a:latin typeface="Times New Roman" panose="02020603050405020304" charset="0"/>
                <a:cs typeface="Times New Roman" panose="02020603050405020304" charset="0"/>
              </a:rPr>
              <a:t>Additionally, lemmatization is applied to reduce words to their base forms,  enhancing the text's consistency and interpretability. </a:t>
            </a:r>
            <a:br>
              <a:rPr lang="en-US" sz="2400" dirty="0">
                <a:latin typeface="Times New Roman" panose="02020603050405020304" charset="0"/>
                <a:cs typeface="Times New Roman" panose="02020603050405020304" charset="0"/>
              </a:rPr>
            </a:br>
            <a:r>
              <a:rPr lang="en-US" sz="2400" dirty="0">
                <a:latin typeface="Times New Roman" panose="02020603050405020304" charset="0"/>
                <a:cs typeface="Times New Roman" panose="02020603050405020304" charset="0"/>
              </a:rPr>
              <a:t>These meticulous steps streamline the text data, preparing it for advanced analyses and modeling tasks.</a:t>
            </a:r>
            <a:br>
              <a:rPr lang="en-US" sz="2400" dirty="0">
                <a:latin typeface="Times New Roman" panose="02020603050405020304" charset="0"/>
                <a:cs typeface="Times New Roman" panose="02020603050405020304" charset="0"/>
              </a:rPr>
            </a:br>
            <a:endParaRPr lang="en-IN" sz="2400" dirty="0"/>
          </a:p>
        </p:txBody>
      </p:sp>
      <p:sp>
        <p:nvSpPr>
          <p:cNvPr id="4" name="TextBox 3"/>
          <p:cNvSpPr txBox="1"/>
          <p:nvPr/>
        </p:nvSpPr>
        <p:spPr>
          <a:xfrm>
            <a:off x="851065" y="312411"/>
            <a:ext cx="3764478" cy="800219"/>
          </a:xfrm>
          <a:prstGeom prst="rect">
            <a:avLst/>
          </a:prstGeom>
          <a:noFill/>
        </p:spPr>
        <p:txBody>
          <a:bodyPr wrap="square" rtlCol="0">
            <a:spAutoFit/>
          </a:bodyPr>
          <a:lstStyle/>
          <a:p>
            <a:r>
              <a:rPr lang="en-US" sz="2800" b="1" dirty="0">
                <a:solidFill>
                  <a:schemeClr val="accent1">
                    <a:lumMod val="75000"/>
                  </a:schemeClr>
                </a:solidFill>
              </a:rPr>
              <a:t>DATA PREPROCESSING:</a:t>
            </a:r>
          </a:p>
          <a:p>
            <a:endParaRPr lang="en-IN" dirty="0"/>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39" y="3218215"/>
            <a:ext cx="10471219" cy="250569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7104" y="6145479"/>
            <a:ext cx="3904896" cy="71252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7506" y="752161"/>
            <a:ext cx="11827823" cy="3083570"/>
          </a:xfrm>
        </p:spPr>
        <p:txBody>
          <a:bodyPr>
            <a:noAutofit/>
          </a:bodyPr>
          <a:lstStyle/>
          <a:p>
            <a:pPr marL="342900" indent="-342900" algn="just">
              <a:buFont typeface="Wingdings" panose="05000000000000000000" pitchFamily="2" charset="2"/>
              <a:buChar char="§"/>
            </a:pPr>
            <a:r>
              <a:rPr lang="en-US" dirty="0">
                <a:latin typeface="Times New Roman" panose="02020603050405020304" charset="0"/>
                <a:cs typeface="Times New Roman" panose="02020603050405020304" charset="0"/>
              </a:rPr>
              <a:t>Utilizing Bag-of-Words (BOW) or TF-IDF to generate sparse vector   representations, primarily aiding in constructing a Keyword-Based Search Engine for efficient retrieval based on keyword matches.</a:t>
            </a:r>
          </a:p>
          <a:p>
            <a:pPr marL="342900" indent="-342900" algn="just">
              <a:buFont typeface="Wingdings" panose="05000000000000000000" pitchFamily="2" charset="2"/>
              <a:buChar char="§"/>
            </a:pPr>
            <a:r>
              <a:rPr lang="en-US" dirty="0">
                <a:latin typeface="Times New Roman" panose="02020603050405020304" charset="0"/>
                <a:cs typeface="Times New Roman" panose="02020603050405020304" charset="0"/>
              </a:rPr>
              <a:t>Leveraging BERT-based "Sentence Transformers" to generate embeddings that encode semantic information. These embeddings are instrumental in developing a Semantic Search Engine, allowing for a deeper understanding of text context and meaning.</a:t>
            </a:r>
          </a:p>
          <a:p>
            <a:pPr marL="342900" indent="-342900" algn="just">
              <a:buFont typeface="Wingdings" panose="05000000000000000000" pitchFamily="2" charset="2"/>
              <a:buChar char="§"/>
            </a:pPr>
            <a:r>
              <a:rPr lang="en-US" dirty="0">
                <a:latin typeface="Times New Roman" panose="02020603050405020304" charset="0"/>
                <a:cs typeface="Times New Roman" panose="02020603050405020304" charset="0"/>
              </a:rPr>
              <a:t>Prior to integrating BERT, preprocessing steps such as text normalization and chunking necessary to enhance the efficiency and effectiveness of semantic representation</a:t>
            </a:r>
            <a:r>
              <a:rPr lang="en-US" sz="1100" dirty="0">
                <a:latin typeface="Times New Roman" panose="02020603050405020304" charset="0"/>
                <a:cs typeface="Times New Roman" panose="02020603050405020304" charset="0"/>
              </a:rPr>
              <a:t>.</a:t>
            </a:r>
          </a:p>
          <a:p>
            <a:pPr algn="l" rtl="0">
              <a:spcBef>
                <a:spcPts val="0"/>
              </a:spcBef>
              <a:spcAft>
                <a:spcPts val="0"/>
              </a:spcAft>
            </a:pPr>
            <a:endParaRPr lang="en-IN" sz="1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5870" y="6079131"/>
            <a:ext cx="3226129" cy="952201"/>
          </a:xfrm>
          <a:prstGeom prst="rect">
            <a:avLst/>
          </a:prstGeom>
        </p:spPr>
      </p:pic>
      <p:sp>
        <p:nvSpPr>
          <p:cNvPr id="7" name="TextBox 6"/>
          <p:cNvSpPr txBox="1"/>
          <p:nvPr/>
        </p:nvSpPr>
        <p:spPr>
          <a:xfrm>
            <a:off x="466698" y="228941"/>
            <a:ext cx="7941031" cy="523220"/>
          </a:xfrm>
          <a:prstGeom prst="rect">
            <a:avLst/>
          </a:prstGeom>
          <a:noFill/>
        </p:spPr>
        <p:txBody>
          <a:bodyPr wrap="square" rtlCol="0">
            <a:spAutoFit/>
          </a:bodyPr>
          <a:lstStyle/>
          <a:p>
            <a:r>
              <a:rPr lang="en-US" sz="2800" b="1" dirty="0">
                <a:solidFill>
                  <a:schemeClr val="accent1"/>
                </a:solidFill>
              </a:rPr>
              <a:t>VECTORIZATION: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699" y="4267257"/>
            <a:ext cx="10411100" cy="1838582"/>
          </a:xfrm>
          <a:prstGeom prst="rect">
            <a:avLst/>
          </a:prstGeom>
        </p:spPr>
      </p:pic>
      <p:sp>
        <p:nvSpPr>
          <p:cNvPr id="10" name="TextBox 9"/>
          <p:cNvSpPr txBox="1"/>
          <p:nvPr/>
        </p:nvSpPr>
        <p:spPr>
          <a:xfrm>
            <a:off x="781790" y="3835731"/>
            <a:ext cx="7968343" cy="677108"/>
          </a:xfrm>
          <a:prstGeom prst="rect">
            <a:avLst/>
          </a:prstGeom>
          <a:noFill/>
        </p:spPr>
        <p:txBody>
          <a:bodyPr wrap="square" rtlCol="0">
            <a:spAutoFit/>
          </a:bodyPr>
          <a:lstStyle/>
          <a:p>
            <a:r>
              <a:rPr lang="en-US" sz="2000" b="1" dirty="0" err="1">
                <a:solidFill>
                  <a:schemeClr val="accent1"/>
                </a:solidFill>
                <a:latin typeface="Times New Roman" panose="02020603050405020304" charset="0"/>
                <a:cs typeface="Times New Roman" panose="02020603050405020304" charset="0"/>
              </a:rPr>
              <a:t>TfIdf</a:t>
            </a:r>
            <a:r>
              <a:rPr lang="en-US" sz="2000" b="1" dirty="0">
                <a:solidFill>
                  <a:schemeClr val="accent1"/>
                </a:solidFill>
                <a:latin typeface="Times New Roman" panose="02020603050405020304" charset="0"/>
                <a:cs typeface="Times New Roman" panose="02020603050405020304" charset="0"/>
              </a:rPr>
              <a:t> Sparse Matrix : </a:t>
            </a:r>
            <a:endParaRPr lang="en-US" sz="1800" dirty="0">
              <a:solidFill>
                <a:schemeClr val="accent1"/>
              </a:solidFill>
              <a:latin typeface="Times New Roman" panose="02020603050405020304" charset="0"/>
              <a:cs typeface="Times New Roman" panose="02020603050405020304"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492" y="1236446"/>
            <a:ext cx="10679015" cy="4808094"/>
          </a:xfrm>
          <a:prstGeom prst="rect">
            <a:avLst/>
          </a:prstGeom>
        </p:spPr>
      </p:pic>
      <p:sp>
        <p:nvSpPr>
          <p:cNvPr id="6" name="TextBox 5"/>
          <p:cNvSpPr txBox="1"/>
          <p:nvPr/>
        </p:nvSpPr>
        <p:spPr>
          <a:xfrm>
            <a:off x="558141" y="498764"/>
            <a:ext cx="10129652" cy="584775"/>
          </a:xfrm>
          <a:prstGeom prst="rect">
            <a:avLst/>
          </a:prstGeom>
          <a:noFill/>
        </p:spPr>
        <p:txBody>
          <a:bodyPr wrap="square" rtlCol="0">
            <a:spAutoFit/>
          </a:bodyPr>
          <a:lstStyle/>
          <a:p>
            <a:r>
              <a:rPr lang="en-US" sz="3200" b="1" dirty="0">
                <a:solidFill>
                  <a:schemeClr val="accent1"/>
                </a:solidFill>
              </a:rPr>
              <a:t>BERT VECTOR:</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074" y="6044540"/>
            <a:ext cx="3886926" cy="70924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8758" y="926276"/>
            <a:ext cx="11637819" cy="4331526"/>
          </a:xfrm>
        </p:spPr>
        <p:txBody>
          <a:bodyPr>
            <a:normAutofit/>
          </a:bodyPr>
          <a:lstStyle/>
          <a:p>
            <a:pPr marL="342900" indent="-342900" algn="just">
              <a:buFont typeface="Wingdings" panose="05000000000000000000" pitchFamily="2" charset="2"/>
              <a:buChar char="§"/>
            </a:pPr>
            <a:r>
              <a:rPr lang="en-US" sz="3400" dirty="0"/>
              <a:t>Incorporating </a:t>
            </a:r>
            <a:r>
              <a:rPr lang="en-US" sz="3400" dirty="0" err="1"/>
              <a:t>ChromaDB,we</a:t>
            </a:r>
            <a:r>
              <a:rPr lang="en-US" sz="3400" dirty="0"/>
              <a:t> store the generated embeddings efficiently to manage the substantial volume of data effectively. </a:t>
            </a:r>
          </a:p>
          <a:p>
            <a:pPr marL="342900" indent="-342900" algn="just">
              <a:buFont typeface="Wingdings" panose="05000000000000000000" pitchFamily="2" charset="2"/>
              <a:buChar char="§"/>
            </a:pPr>
            <a:r>
              <a:rPr lang="en-US" sz="3400" dirty="0"/>
              <a:t>By leveraging </a:t>
            </a:r>
            <a:r>
              <a:rPr lang="en-US" sz="3400" dirty="0" err="1"/>
              <a:t>ChromaDB's</a:t>
            </a:r>
            <a:r>
              <a:rPr lang="en-US" sz="3400" dirty="0"/>
              <a:t> capabilities, we ensure fast retrieval and storage of embeddings, enabling seamless integration with our search engine architecture.</a:t>
            </a:r>
          </a:p>
          <a:p>
            <a:pPr marL="342900" indent="-342900" algn="just">
              <a:buFont typeface="Wingdings" panose="05000000000000000000" pitchFamily="2" charset="2"/>
              <a:buChar char="§"/>
            </a:pPr>
            <a:r>
              <a:rPr lang="en-US" sz="3400" dirty="0"/>
              <a:t> This approach optimizes resource utilization and enhances scalability, laying a robust foundation for building advanced search functionalities based on semantic representations.</a:t>
            </a:r>
          </a:p>
          <a:p>
            <a:endParaRPr lang="en-IN" dirty="0"/>
          </a:p>
        </p:txBody>
      </p:sp>
      <p:sp>
        <p:nvSpPr>
          <p:cNvPr id="7" name="Title 4"/>
          <p:cNvSpPr>
            <a:spLocks noGrp="1"/>
          </p:cNvSpPr>
          <p:nvPr>
            <p:ph type="ctrTitle"/>
          </p:nvPr>
        </p:nvSpPr>
        <p:spPr>
          <a:xfrm rot="10800000" flipV="1">
            <a:off x="308758" y="368136"/>
            <a:ext cx="7184570" cy="451262"/>
          </a:xfrm>
        </p:spPr>
        <p:txBody>
          <a:bodyPr>
            <a:normAutofit fontScale="90000"/>
          </a:bodyPr>
          <a:lstStyle/>
          <a:p>
            <a:pPr algn="l"/>
            <a:r>
              <a:rPr lang="en-US" sz="2800" b="1" dirty="0">
                <a:solidFill>
                  <a:schemeClr val="accent1"/>
                </a:solidFill>
                <a:latin typeface="Arial Black" panose="020B0A04020102020204" pitchFamily="34" charset="0"/>
              </a:rPr>
              <a:t>CHOMADB:</a:t>
            </a:r>
            <a:endParaRPr lang="en-IN" sz="2800" b="1" dirty="0">
              <a:solidFill>
                <a:schemeClr val="accent1"/>
              </a:solidFill>
              <a:latin typeface="Arial Black" panose="020B0A040201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248" y="5103523"/>
            <a:ext cx="7386452" cy="1489513"/>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0700" y="6160267"/>
            <a:ext cx="3823855" cy="69773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4090" r="55878"/>
          <a:stretch>
            <a:fillRect/>
          </a:stretch>
        </p:blipFill>
        <p:spPr>
          <a:xfrm>
            <a:off x="6633541" y="0"/>
            <a:ext cx="5130138" cy="3800104"/>
          </a:xfrm>
          <a:prstGeom prst="rect">
            <a:avLst/>
          </a:prstGeom>
        </p:spPr>
      </p:pic>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r="26754"/>
          <a:stretch>
            <a:fillRect/>
          </a:stretch>
        </p:blipFill>
        <p:spPr>
          <a:xfrm>
            <a:off x="392194" y="166254"/>
            <a:ext cx="5949845" cy="6355987"/>
          </a:xfrm>
          <a:prstGeom prst="rect">
            <a:avLst/>
          </a:prstGeom>
        </p:spPr>
      </p:pic>
      <p:pic>
        <p:nvPicPr>
          <p:cNvPr id="13" name="Picture 12"/>
          <p:cNvPicPr>
            <a:picLocks noChangeAspect="1"/>
          </p:cNvPicPr>
          <p:nvPr/>
        </p:nvPicPr>
        <p:blipFill rotWithShape="1">
          <a:blip r:embed="rId4">
            <a:extLst>
              <a:ext uri="{28A0092B-C50C-407E-A947-70E740481C1C}">
                <a14:useLocalDpi xmlns:a14="http://schemas.microsoft.com/office/drawing/2010/main" val="0"/>
              </a:ext>
            </a:extLst>
          </a:blip>
          <a:srcRect b="57403"/>
          <a:stretch>
            <a:fillRect/>
          </a:stretch>
        </p:blipFill>
        <p:spPr>
          <a:xfrm>
            <a:off x="6791048" y="3597250"/>
            <a:ext cx="4815124" cy="2352287"/>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01524" y="6234545"/>
            <a:ext cx="3693429" cy="6739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9387" y="320634"/>
            <a:ext cx="9607139" cy="748145"/>
          </a:xfrm>
        </p:spPr>
        <p:txBody>
          <a:bodyPr>
            <a:normAutofit/>
          </a:bodyPr>
          <a:lstStyle/>
          <a:p>
            <a:pPr algn="l"/>
            <a:r>
              <a:rPr lang="en-US" sz="2800" b="1" dirty="0">
                <a:solidFill>
                  <a:srgbClr val="00B0F0"/>
                </a:solidFill>
                <a:latin typeface="Arial Black" panose="020B0A04020102020204" pitchFamily="34" charset="0"/>
              </a:rPr>
              <a:t>RETRIEVING:</a:t>
            </a:r>
            <a:endParaRPr lang="en-IN" sz="2800" b="1" dirty="0">
              <a:latin typeface="Arial Black" panose="020B0A04020102020204" pitchFamily="34" charset="0"/>
            </a:endParaRPr>
          </a:p>
        </p:txBody>
      </p:sp>
      <p:sp>
        <p:nvSpPr>
          <p:cNvPr id="3" name="Subtitle 2"/>
          <p:cNvSpPr>
            <a:spLocks noGrp="1"/>
          </p:cNvSpPr>
          <p:nvPr>
            <p:ph type="subTitle" idx="1"/>
          </p:nvPr>
        </p:nvSpPr>
        <p:spPr>
          <a:xfrm>
            <a:off x="249382" y="1413165"/>
            <a:ext cx="12100955" cy="4904508"/>
          </a:xfrm>
        </p:spPr>
        <p:txBody>
          <a:bodyPr>
            <a:normAutofit fontScale="40000" lnSpcReduction="20000"/>
          </a:bodyPr>
          <a:lstStyle/>
          <a:p>
            <a:pPr marL="114300" indent="0" algn="l">
              <a:buNone/>
            </a:pPr>
            <a:r>
              <a:rPr lang="en-US" sz="9600" dirty="0">
                <a:solidFill>
                  <a:schemeClr val="accent1"/>
                </a:solidFill>
              </a:rPr>
              <a:t>For document retrieval, the following steps are executed</a:t>
            </a:r>
            <a:r>
              <a:rPr lang="en-US" sz="9600" dirty="0"/>
              <a:t>:</a:t>
            </a:r>
          </a:p>
          <a:p>
            <a:pPr marL="114300" indent="0" algn="l">
              <a:buNone/>
            </a:pPr>
            <a:r>
              <a:rPr lang="en-US" sz="7400" dirty="0"/>
              <a:t>1. Receive the user's search query.</a:t>
            </a:r>
          </a:p>
          <a:p>
            <a:pPr marL="114300" indent="0" algn="l">
              <a:buNone/>
            </a:pPr>
            <a:r>
              <a:rPr lang="en-US" sz="7400" dirty="0"/>
              <a:t>2. Preprocess the query if necessary, ensuring consistency with the document data.</a:t>
            </a:r>
          </a:p>
          <a:p>
            <a:pPr marL="114300" indent="0" algn="l">
              <a:buNone/>
            </a:pPr>
            <a:r>
              <a:rPr lang="en-US" sz="7400" dirty="0"/>
              <a:t>3. Generate a query embedding using appropriate techniques like BERT-based Sentence Transformers.</a:t>
            </a:r>
          </a:p>
          <a:p>
            <a:pPr marL="114300" indent="0" algn="l">
              <a:buNone/>
            </a:pPr>
            <a:r>
              <a:rPr lang="en-US" sz="7400" dirty="0"/>
              <a:t>4. Utilize cosine distance to compute the similarity score between the query embedding and embeddings of documents in the database.</a:t>
            </a:r>
          </a:p>
          <a:p>
            <a:pPr marL="114300" indent="0" algn="l">
              <a:buNone/>
            </a:pPr>
            <a:r>
              <a:rPr lang="en-US" sz="7400" dirty="0"/>
              <a:t>5. Leverage cosine similarity scores to rank and retrieve the most relevant candidate documents according to the user's search query, ensuring optimal search result relevance and accuracy.</a:t>
            </a: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5486" y="6136253"/>
            <a:ext cx="4396514" cy="80222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588</Words>
  <Application>Microsoft Office PowerPoint</Application>
  <PresentationFormat>Widescreen</PresentationFormat>
  <Paragraphs>37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Black</vt:lpstr>
      <vt:lpstr>Calibri</vt:lpstr>
      <vt:lpstr>Calibri Light</vt:lpstr>
      <vt:lpstr>Roboto</vt:lpstr>
      <vt:lpstr>Times New Roman</vt:lpstr>
      <vt:lpstr>Wingdings</vt:lpstr>
      <vt:lpstr>Office Theme</vt:lpstr>
      <vt:lpstr>PowerPoint Presentation</vt:lpstr>
      <vt:lpstr>PowerPoint Presentation</vt:lpstr>
      <vt:lpstr>DATA COLLECTION:</vt:lpstr>
      <vt:lpstr>In the preprocessing stage, timestamps are removed, stop words and punctuations are eliminated, and all text is converted into lower case to ensure uniformity. Additionally, lemmatization is applied to reduce words to their base forms,  enhancing the text's consistency and interpretability.  These meticulous steps streamline the text data, preparing it for advanced analyses and modeling tasks. </vt:lpstr>
      <vt:lpstr>PowerPoint Presentation</vt:lpstr>
      <vt:lpstr>PowerPoint Presentation</vt:lpstr>
      <vt:lpstr>CHOMADB:</vt:lpstr>
      <vt:lpstr>PowerPoint Presentation</vt:lpstr>
      <vt:lpstr>RETRIEVING:</vt:lpstr>
      <vt:lpstr>PowerPoint Presentation</vt:lpstr>
      <vt:lpstr>WEB APPLICATION: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Abhinay Rachakonda</dc:creator>
  <cp:lastModifiedBy>J CHAITANYA</cp:lastModifiedBy>
  <cp:revision>30</cp:revision>
  <dcterms:created xsi:type="dcterms:W3CDTF">2024-04-25T08:55:00Z</dcterms:created>
  <dcterms:modified xsi:type="dcterms:W3CDTF">2024-04-27T16:51:06Z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8940F505CF294BA087685ACAEB39B78B_12</vt:lpwstr>
  </property>
  <property fmtid="{D5CDD505-2E9C-101B-9397-08002B2CF9AE}" pid="3" name="KSOProductBuildVer">
    <vt:lpwstr>1033-12.2.0.16731</vt:lpwstr>
  </property>
</Properties>
</file>