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61" r:id="rId3"/>
    <p:sldId id="260" r:id="rId4"/>
    <p:sldId id="266" r:id="rId5"/>
    <p:sldId id="262" r:id="rId6"/>
    <p:sldId id="264" r:id="rId7"/>
    <p:sldId id="263" r:id="rId8"/>
    <p:sldId id="265" r:id="rId9"/>
    <p:sldId id="267" r:id="rId10"/>
    <p:sldId id="269" r:id="rId11"/>
    <p:sldId id="277" r:id="rId12"/>
    <p:sldId id="278" r:id="rId13"/>
    <p:sldId id="272" r:id="rId14"/>
    <p:sldId id="274" r:id="rId15"/>
    <p:sldId id="276" r:id="rId16"/>
    <p:sldId id="275" r:id="rId17"/>
    <p:sldId id="270" r:id="rId18"/>
    <p:sldId id="273" r:id="rId19"/>
    <p:sldId id="271"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E6E77955-B5C6-4B86-8FCF-85B76310AAC5}">
          <p14:sldIdLst>
            <p14:sldId id="257"/>
            <p14:sldId id="261"/>
          </p14:sldIdLst>
        </p14:section>
        <p14:section name="Untitled Section" id="{2C6B821A-D63F-4819-908E-21BB426A293B}">
          <p14:sldIdLst>
            <p14:sldId id="260"/>
            <p14:sldId id="266"/>
            <p14:sldId id="262"/>
            <p14:sldId id="264"/>
            <p14:sldId id="263"/>
            <p14:sldId id="265"/>
            <p14:sldId id="267"/>
            <p14:sldId id="269"/>
            <p14:sldId id="277"/>
            <p14:sldId id="278"/>
            <p14:sldId id="272"/>
            <p14:sldId id="274"/>
            <p14:sldId id="276"/>
            <p14:sldId id="275"/>
            <p14:sldId id="270"/>
            <p14:sldId id="273"/>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2531CFA-0FB3-4C23-B1C4-FF070D558069}" type="datetimeFigureOut">
              <a:rPr lang="en-IN" smtClean="0"/>
              <a:pPr>
                <a:defRPr/>
              </a:pPr>
              <a:t>12-05-2025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2EAC225A-3E61-401E-8517-7C4F31E4F2F9}" type="slidenum">
              <a:rPr lang="en-IN" altLang="en-US" smtClean="0"/>
              <a:pPr/>
              <a:t>‹#›</a:t>
            </a:fld>
            <a:endParaRPr lang="en-IN" altLang="en-US"/>
          </a:p>
        </p:txBody>
      </p:sp>
    </p:spTree>
    <p:extLst>
      <p:ext uri="{BB962C8B-B14F-4D97-AF65-F5344CB8AC3E}">
        <p14:creationId xmlns:p14="http://schemas.microsoft.com/office/powerpoint/2010/main" val="428698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C8DBC5-0446-4404-9C34-809FC6DF45AE}" type="datetimeFigureOut">
              <a:rPr lang="en-IN" smtClean="0"/>
              <a:pPr>
                <a:defRPr/>
              </a:pPr>
              <a:t>12-05-2025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CF4BC5DF-5786-412F-9297-6B211E8745C4}" type="slidenum">
              <a:rPr lang="en-IN" altLang="en-US" smtClean="0"/>
              <a:pPr/>
              <a:t>‹#›</a:t>
            </a:fld>
            <a:endParaRPr lang="en-IN" altLang="en-US"/>
          </a:p>
        </p:txBody>
      </p:sp>
    </p:spTree>
    <p:extLst>
      <p:ext uri="{BB962C8B-B14F-4D97-AF65-F5344CB8AC3E}">
        <p14:creationId xmlns:p14="http://schemas.microsoft.com/office/powerpoint/2010/main" val="38537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2CFDBDF-FB5C-4798-9E0A-39B5A1EACF2D}" type="datetimeFigureOut">
              <a:rPr lang="en-IN" smtClean="0"/>
              <a:pPr>
                <a:defRPr/>
              </a:pPr>
              <a:t>12-05-2025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16746228-B2EF-45D0-A6C7-272EA85583F7}" type="slidenum">
              <a:rPr lang="en-IN" altLang="en-US" smtClean="0"/>
              <a:pPr/>
              <a:t>‹#›</a:t>
            </a:fld>
            <a:endParaRPr lang="en-IN" altLang="en-US"/>
          </a:p>
        </p:txBody>
      </p:sp>
    </p:spTree>
    <p:extLst>
      <p:ext uri="{BB962C8B-B14F-4D97-AF65-F5344CB8AC3E}">
        <p14:creationId xmlns:p14="http://schemas.microsoft.com/office/powerpoint/2010/main" val="273190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7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7615594-D2DB-4B06-8E63-ACB9D777580A}" type="datetimeFigureOut">
              <a:rPr lang="en-IN" smtClean="0"/>
              <a:pPr>
                <a:defRPr/>
              </a:pPr>
              <a:t>12-05-2025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B8AD23AF-3409-4045-A77D-9065116B4B7F}" type="slidenum">
              <a:rPr lang="en-IN" altLang="en-US" smtClean="0"/>
              <a:pPr/>
              <a:t>‹#›</a:t>
            </a:fld>
            <a:endParaRPr lang="en-IN" altLang="en-US"/>
          </a:p>
        </p:txBody>
      </p:sp>
    </p:spTree>
    <p:extLst>
      <p:ext uri="{BB962C8B-B14F-4D97-AF65-F5344CB8AC3E}">
        <p14:creationId xmlns:p14="http://schemas.microsoft.com/office/powerpoint/2010/main" val="58172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EB520FCD-FEBA-4A2E-A9ED-B44A89853383}" type="datetimeFigureOut">
              <a:rPr lang="en-IN" smtClean="0"/>
              <a:pPr>
                <a:defRPr/>
              </a:pPr>
              <a:t>12-05-2025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8D8D776C-EFC8-4AC8-BFF4-9E454CBF4BE2}" type="slidenum">
              <a:rPr lang="en-IN" altLang="en-US" smtClean="0"/>
              <a:pPr/>
              <a:t>‹#›</a:t>
            </a:fld>
            <a:endParaRPr lang="en-IN" altLang="en-US"/>
          </a:p>
        </p:txBody>
      </p:sp>
    </p:spTree>
    <p:extLst>
      <p:ext uri="{BB962C8B-B14F-4D97-AF65-F5344CB8AC3E}">
        <p14:creationId xmlns:p14="http://schemas.microsoft.com/office/powerpoint/2010/main" val="160293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32F2E035-81D4-4B8E-AEE4-8FF63FCA245F}" type="datetimeFigureOut">
              <a:rPr lang="en-IN" smtClean="0"/>
              <a:pPr>
                <a:defRPr/>
              </a:pPr>
              <a:t>12-05-2025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D17B26BC-FEF3-4698-9520-66024905825B}" type="slidenum">
              <a:rPr lang="en-IN" altLang="en-US" smtClean="0"/>
              <a:pPr/>
              <a:t>‹#›</a:t>
            </a:fld>
            <a:endParaRPr lang="en-IN" altLang="en-US"/>
          </a:p>
        </p:txBody>
      </p:sp>
    </p:spTree>
    <p:extLst>
      <p:ext uri="{BB962C8B-B14F-4D97-AF65-F5344CB8AC3E}">
        <p14:creationId xmlns:p14="http://schemas.microsoft.com/office/powerpoint/2010/main" val="162233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088C925-6C43-4F11-8B76-F273F78EC885}" type="datetimeFigureOut">
              <a:rPr lang="en-IN" smtClean="0"/>
              <a:pPr>
                <a:defRPr/>
              </a:pPr>
              <a:t>12-05-2025</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98394ED5-4EA8-4580-AAAB-564112AEF9F2}" type="slidenum">
              <a:rPr lang="en-IN" altLang="en-US" smtClean="0"/>
              <a:pPr/>
              <a:t>‹#›</a:t>
            </a:fld>
            <a:endParaRPr lang="en-IN" altLang="en-US"/>
          </a:p>
        </p:txBody>
      </p:sp>
    </p:spTree>
    <p:extLst>
      <p:ext uri="{BB962C8B-B14F-4D97-AF65-F5344CB8AC3E}">
        <p14:creationId xmlns:p14="http://schemas.microsoft.com/office/powerpoint/2010/main" val="289601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02E4C5B-8B3A-422B-B3B6-032A1CF59328}" type="datetimeFigureOut">
              <a:rPr lang="en-IN" smtClean="0"/>
              <a:pPr>
                <a:defRPr/>
              </a:pPr>
              <a:t>12-05-2025</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2DFB2B45-5D1B-49DF-9773-697A67F51BF7}" type="slidenum">
              <a:rPr lang="en-IN" altLang="en-US" smtClean="0"/>
              <a:pPr/>
              <a:t>‹#›</a:t>
            </a:fld>
            <a:endParaRPr lang="en-IN" altLang="en-US"/>
          </a:p>
        </p:txBody>
      </p:sp>
    </p:spTree>
    <p:extLst>
      <p:ext uri="{BB962C8B-B14F-4D97-AF65-F5344CB8AC3E}">
        <p14:creationId xmlns:p14="http://schemas.microsoft.com/office/powerpoint/2010/main" val="387901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37D4D82-4E35-4B1D-87EB-0952E3D76B13}" type="datetimeFigureOut">
              <a:rPr lang="en-IN" smtClean="0"/>
              <a:pPr>
                <a:defRPr/>
              </a:pPr>
              <a:t>12-05-2025</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67F3822A-A624-485C-BB23-5346593D5692}" type="slidenum">
              <a:rPr lang="en-IN" altLang="en-US" smtClean="0"/>
              <a:pPr/>
              <a:t>‹#›</a:t>
            </a:fld>
            <a:endParaRPr lang="en-IN" altLang="en-US"/>
          </a:p>
        </p:txBody>
      </p:sp>
    </p:spTree>
    <p:extLst>
      <p:ext uri="{BB962C8B-B14F-4D97-AF65-F5344CB8AC3E}">
        <p14:creationId xmlns:p14="http://schemas.microsoft.com/office/powerpoint/2010/main" val="6344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86FDC0F0-8FBA-42D5-B467-62E12FA08CB1}" type="datetimeFigureOut">
              <a:rPr lang="en-IN" smtClean="0"/>
              <a:pPr>
                <a:defRPr/>
              </a:pPr>
              <a:t>12-05-2025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B50FDDAF-4AA0-4618-AA94-7169E08E8EDF}" type="slidenum">
              <a:rPr lang="en-IN" altLang="en-US" smtClean="0"/>
              <a:pPr/>
              <a:t>‹#›</a:t>
            </a:fld>
            <a:endParaRPr lang="en-IN" altLang="en-US"/>
          </a:p>
        </p:txBody>
      </p:sp>
    </p:spTree>
    <p:extLst>
      <p:ext uri="{BB962C8B-B14F-4D97-AF65-F5344CB8AC3E}">
        <p14:creationId xmlns:p14="http://schemas.microsoft.com/office/powerpoint/2010/main" val="392873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48936DE5-0ACA-4928-939E-1316A397296F}" type="datetimeFigureOut">
              <a:rPr lang="en-IN" smtClean="0"/>
              <a:pPr>
                <a:defRPr/>
              </a:pPr>
              <a:t>12-05-2025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062958A0-4BD8-4C96-8145-CABF4AE18FE3}" type="slidenum">
              <a:rPr lang="en-IN" altLang="en-US" smtClean="0"/>
              <a:pPr/>
              <a:t>‹#›</a:t>
            </a:fld>
            <a:endParaRPr lang="en-IN" altLang="en-US"/>
          </a:p>
        </p:txBody>
      </p:sp>
    </p:spTree>
    <p:extLst>
      <p:ext uri="{BB962C8B-B14F-4D97-AF65-F5344CB8AC3E}">
        <p14:creationId xmlns:p14="http://schemas.microsoft.com/office/powerpoint/2010/main" val="340079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D10AA87-EB03-468C-A098-8DAA6B50E50F}" type="datetimeFigureOut">
              <a:rPr lang="en-IN" smtClean="0"/>
              <a:pPr>
                <a:defRPr/>
              </a:pPr>
              <a:t>12-05-2025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AA1A4-D3D6-4F1F-A137-E92F4AE77B7B}" type="slidenum">
              <a:rPr lang="en-IN" altLang="en-US" smtClean="0"/>
              <a:pPr/>
              <a:t>‹#›</a:t>
            </a:fld>
            <a:endParaRPr lang="en-IN" altLang="en-US"/>
          </a:p>
        </p:txBody>
      </p:sp>
    </p:spTree>
    <p:extLst>
      <p:ext uri="{BB962C8B-B14F-4D97-AF65-F5344CB8AC3E}">
        <p14:creationId xmlns:p14="http://schemas.microsoft.com/office/powerpoint/2010/main" val="4995772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quot;&quot;">
            <a:extLst>
              <a:ext uri="{FF2B5EF4-FFF2-40B4-BE49-F238E27FC236}">
                <a16:creationId xmlns:a16="http://schemas.microsoft.com/office/drawing/2014/main" id="{D22CD417-04F8-69BB-977C-8C2582BDF493}"/>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1" name="Title 1">
            <a:extLst>
              <a:ext uri="{FF2B5EF4-FFF2-40B4-BE49-F238E27FC236}">
                <a16:creationId xmlns:a16="http://schemas.microsoft.com/office/drawing/2014/main" id="{FC508C20-4E25-CFF7-28CE-FA7A31D9FFCA}"/>
              </a:ext>
            </a:extLst>
          </p:cNvPr>
          <p:cNvSpPr>
            <a:spLocks noGrp="1" noChangeArrowheads="1"/>
          </p:cNvSpPr>
          <p:nvPr>
            <p:ph type="title"/>
          </p:nvPr>
        </p:nvSpPr>
        <p:spPr>
          <a:xfrm>
            <a:off x="378619" y="473075"/>
            <a:ext cx="10904537" cy="1136650"/>
          </a:xfrm>
        </p:spPr>
        <p:txBody>
          <a:bodyPr/>
          <a:lstStyle/>
          <a:p>
            <a:pPr algn="ctr" eaLnBrk="1" hangingPunct="1"/>
            <a:r>
              <a:rPr lang="en-IN" altLang="en-US" sz="4800" b="1" dirty="0">
                <a:latin typeface="Times New Roman" panose="02020603050405020304" pitchFamily="18" charset="0"/>
                <a:cs typeface="Times New Roman" panose="02020603050405020304" pitchFamily="18" charset="0"/>
              </a:rPr>
              <a:t>MEAL CALORIE DETECTOR</a:t>
            </a:r>
          </a:p>
        </p:txBody>
      </p:sp>
      <p:sp>
        <p:nvSpPr>
          <p:cNvPr id="3" name="Content Placeholder 2">
            <a:extLst>
              <a:ext uri="{FF2B5EF4-FFF2-40B4-BE49-F238E27FC236}">
                <a16:creationId xmlns:a16="http://schemas.microsoft.com/office/drawing/2014/main" id="{C33C69E4-5C53-1EEC-5736-C48746A2E4E6}"/>
              </a:ext>
            </a:extLst>
          </p:cNvPr>
          <p:cNvSpPr>
            <a:spLocks noGrp="1"/>
          </p:cNvSpPr>
          <p:nvPr>
            <p:ph idx="1"/>
          </p:nvPr>
        </p:nvSpPr>
        <p:spPr>
          <a:xfrm>
            <a:off x="378618" y="1490980"/>
            <a:ext cx="10648950" cy="4394200"/>
          </a:xfrm>
        </p:spPr>
        <p:txBody>
          <a:bodyPr rtlCol="0">
            <a:normAutofit lnSpcReduction="10000"/>
          </a:bodyPr>
          <a:lstStyle/>
          <a:p>
            <a:pPr marL="0" indent="0" algn="ctr" eaLnBrk="1" fontAlgn="auto" hangingPunct="1">
              <a:spcAft>
                <a:spcPts val="0"/>
              </a:spcAft>
              <a:buFont typeface="Arial" panose="020B0604020202020204" pitchFamily="34" charset="0"/>
              <a:buNone/>
              <a:defRPr/>
            </a:pPr>
            <a:r>
              <a:rPr lang="en-IN" sz="3600" b="1" dirty="0">
                <a:latin typeface="Times New Roman" panose="02020603050405020304" pitchFamily="18" charset="0"/>
                <a:cs typeface="Times New Roman" panose="02020603050405020304" pitchFamily="18" charset="0"/>
              </a:rPr>
              <a:t>BATCH-A5</a:t>
            </a:r>
          </a:p>
          <a:p>
            <a:pPr marL="0" indent="0" eaLnBrk="1" fontAlgn="auto" hangingPunct="1">
              <a:spcAft>
                <a:spcPts val="0"/>
              </a:spcAft>
              <a:buFont typeface="Arial" panose="020B0604020202020204" pitchFamily="34" charset="0"/>
              <a:buNone/>
              <a:defRPr/>
            </a:pPr>
            <a:endParaRPr lang="en-IN" sz="1600" b="1"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IN" b="1" dirty="0">
                <a:latin typeface="Times New Roman" panose="02020603050405020304" pitchFamily="18" charset="0"/>
                <a:cs typeface="Times New Roman" panose="02020603050405020304" pitchFamily="18" charset="0"/>
              </a:rPr>
              <a:t>INTERNAL GUIDE: </a:t>
            </a:r>
          </a:p>
          <a:p>
            <a:pPr marL="0" indent="0" eaLnBrk="1" fontAlgn="auto" hangingPunct="1">
              <a:spcAft>
                <a:spcPts val="0"/>
              </a:spcAft>
              <a:buFont typeface="Arial" panose="020B0604020202020204" pitchFamily="34" charset="0"/>
              <a:buNone/>
              <a:defRPr/>
            </a:pPr>
            <a:r>
              <a:rPr lang="en-IN" sz="2600" b="1" dirty="0">
                <a:latin typeface="Times New Roman" panose="02020603050405020304" pitchFamily="18" charset="0"/>
                <a:cs typeface="Times New Roman" panose="02020603050405020304" pitchFamily="18" charset="0"/>
              </a:rPr>
              <a:t>Mr. N. </a:t>
            </a:r>
            <a:r>
              <a:rPr lang="en-IN" sz="2600" b="1" dirty="0" err="1">
                <a:latin typeface="Times New Roman" panose="02020603050405020304" pitchFamily="18" charset="0"/>
                <a:cs typeface="Times New Roman" panose="02020603050405020304" pitchFamily="18" charset="0"/>
              </a:rPr>
              <a:t>Venkateswarulu</a:t>
            </a:r>
            <a:r>
              <a:rPr lang="en-IN" sz="2600" b="1" dirty="0">
                <a:latin typeface="Times New Roman" panose="02020603050405020304" pitchFamily="18" charset="0"/>
                <a:cs typeface="Times New Roman" panose="02020603050405020304" pitchFamily="18" charset="0"/>
              </a:rPr>
              <a:t>,</a:t>
            </a:r>
          </a:p>
          <a:p>
            <a:pPr marL="0" indent="0" eaLnBrk="1" fontAlgn="auto" hangingPunct="1">
              <a:spcAft>
                <a:spcPts val="0"/>
              </a:spcAft>
              <a:buFont typeface="Arial" panose="020B0604020202020204" pitchFamily="34" charset="0"/>
              <a:buNone/>
              <a:defRPr/>
            </a:pPr>
            <a:r>
              <a:rPr lang="en-IN" sz="2600" b="1" dirty="0">
                <a:latin typeface="Times New Roman" panose="02020603050405020304" pitchFamily="18" charset="0"/>
                <a:cs typeface="Times New Roman" panose="02020603050405020304" pitchFamily="18" charset="0"/>
              </a:rPr>
              <a:t>Assistant Professor,</a:t>
            </a:r>
          </a:p>
          <a:p>
            <a:pPr marL="0" indent="0" eaLnBrk="1" fontAlgn="auto" hangingPunct="1">
              <a:spcAft>
                <a:spcPts val="0"/>
              </a:spcAft>
              <a:buFont typeface="Arial" panose="020B0604020202020204" pitchFamily="34" charset="0"/>
              <a:buNone/>
              <a:defRPr/>
            </a:pPr>
            <a:r>
              <a:rPr lang="en-IN" sz="2600" b="1" dirty="0">
                <a:latin typeface="Times New Roman" panose="02020603050405020304" pitchFamily="18" charset="0"/>
                <a:cs typeface="Times New Roman" panose="02020603050405020304" pitchFamily="18" charset="0"/>
              </a:rPr>
              <a:t>Department of CSE.                    </a:t>
            </a:r>
          </a:p>
          <a:p>
            <a:pPr marL="0" indent="0" algn="r" eaLnBrk="1" fontAlgn="auto" hangingPunct="1">
              <a:spcAft>
                <a:spcPts val="0"/>
              </a:spcAft>
              <a:buFont typeface="Arial" panose="020B0604020202020204" pitchFamily="34" charset="0"/>
              <a:buNone/>
              <a:defRPr/>
            </a:pPr>
            <a:r>
              <a:rPr lang="en-IN" sz="3600" b="1" dirty="0">
                <a:latin typeface="Times New Roman" panose="02020603050405020304" pitchFamily="18" charset="0"/>
                <a:cs typeface="Times New Roman" panose="02020603050405020304" pitchFamily="18" charset="0"/>
              </a:rPr>
              <a:t>							</a:t>
            </a:r>
            <a:r>
              <a:rPr lang="en-IN" sz="1400" dirty="0"/>
              <a:t> </a:t>
            </a:r>
            <a:r>
              <a:rPr lang="en-IN" sz="1900" b="1" dirty="0">
                <a:latin typeface="Times New Roman" panose="02020603050405020304" pitchFamily="18" charset="0"/>
                <a:cs typeface="Times New Roman" panose="02020603050405020304" pitchFamily="18" charset="0"/>
              </a:rPr>
              <a:t>Shivani </a:t>
            </a:r>
            <a:r>
              <a:rPr lang="en-IN" sz="1900" b="1" dirty="0" err="1">
                <a:latin typeface="Times New Roman" panose="02020603050405020304" pitchFamily="18" charset="0"/>
                <a:cs typeface="Times New Roman" panose="02020603050405020304" pitchFamily="18" charset="0"/>
              </a:rPr>
              <a:t>Cherukupalli</a:t>
            </a:r>
            <a:r>
              <a:rPr lang="en-IN" sz="1900" b="1" dirty="0">
                <a:latin typeface="Times New Roman" panose="02020603050405020304" pitchFamily="18" charset="0"/>
                <a:cs typeface="Times New Roman" panose="02020603050405020304" pitchFamily="18" charset="0"/>
              </a:rPr>
              <a:t>  22251A0506</a:t>
            </a:r>
          </a:p>
          <a:p>
            <a:pPr marL="0" indent="0" algn="r">
              <a:buNone/>
              <a:defRPr/>
            </a:pPr>
            <a:r>
              <a:rPr lang="en-IN" sz="1900" b="1" dirty="0" err="1">
                <a:latin typeface="Times New Roman" panose="02020603050405020304" pitchFamily="18" charset="0"/>
                <a:cs typeface="Times New Roman" panose="02020603050405020304" pitchFamily="18" charset="0"/>
              </a:rPr>
              <a:t>Sreenidhi</a:t>
            </a:r>
            <a:r>
              <a:rPr lang="en-IN" sz="1900" b="1" dirty="0">
                <a:latin typeface="Times New Roman" panose="02020603050405020304" pitchFamily="18" charset="0"/>
                <a:cs typeface="Times New Roman" panose="02020603050405020304" pitchFamily="18" charset="0"/>
              </a:rPr>
              <a:t> </a:t>
            </a:r>
            <a:r>
              <a:rPr lang="en-IN" sz="1900" b="1" dirty="0" err="1">
                <a:latin typeface="Times New Roman" panose="02020603050405020304" pitchFamily="18" charset="0"/>
                <a:cs typeface="Times New Roman" panose="02020603050405020304" pitchFamily="18" charset="0"/>
              </a:rPr>
              <a:t>Gajam</a:t>
            </a:r>
            <a:r>
              <a:rPr lang="en-IN" sz="1900" b="1" dirty="0">
                <a:latin typeface="Times New Roman" panose="02020603050405020304" pitchFamily="18" charset="0"/>
                <a:cs typeface="Times New Roman" panose="02020603050405020304" pitchFamily="18" charset="0"/>
              </a:rPr>
              <a:t>  22251A0509</a:t>
            </a:r>
          </a:p>
          <a:p>
            <a:pPr marL="0" indent="0" algn="r">
              <a:buNone/>
              <a:defRPr/>
            </a:pPr>
            <a:r>
              <a:rPr lang="en-IN" sz="1900" b="1" dirty="0">
                <a:latin typeface="Times New Roman" panose="02020603050405020304" pitchFamily="18" charset="0"/>
                <a:cs typeface="Times New Roman" panose="02020603050405020304" pitchFamily="18" charset="0"/>
              </a:rPr>
              <a:t>Soumya Priya </a:t>
            </a:r>
            <a:r>
              <a:rPr lang="en-IN" sz="1900" b="1" dirty="0" err="1">
                <a:latin typeface="Times New Roman" panose="02020603050405020304" pitchFamily="18" charset="0"/>
                <a:cs typeface="Times New Roman" panose="02020603050405020304" pitchFamily="18" charset="0"/>
              </a:rPr>
              <a:t>Hunda</a:t>
            </a:r>
            <a:r>
              <a:rPr lang="en-IN" sz="1900" b="1" dirty="0">
                <a:latin typeface="Times New Roman" panose="02020603050405020304" pitchFamily="18" charset="0"/>
                <a:cs typeface="Times New Roman" panose="02020603050405020304" pitchFamily="18" charset="0"/>
              </a:rPr>
              <a:t>  22251A0543</a:t>
            </a:r>
          </a:p>
          <a:p>
            <a:pPr marL="0" indent="0" algn="r" eaLnBrk="1" fontAlgn="auto" hangingPunct="1">
              <a:spcAft>
                <a:spcPts val="0"/>
              </a:spcAft>
              <a:buFont typeface="Arial" panose="020B0604020202020204" pitchFamily="34" charset="0"/>
              <a:buNone/>
              <a:defRPr/>
            </a:pPr>
            <a:r>
              <a:rPr lang="en-IN" sz="1900" b="1" dirty="0">
                <a:latin typeface="Times New Roman" panose="02020603050405020304" pitchFamily="18" charset="0"/>
                <a:cs typeface="Times New Roman" panose="02020603050405020304" pitchFamily="18" charset="0"/>
              </a:rPr>
              <a:t>Nikhila </a:t>
            </a:r>
            <a:r>
              <a:rPr lang="en-IN" sz="1900" b="1" dirty="0" err="1">
                <a:latin typeface="Times New Roman" panose="02020603050405020304" pitchFamily="18" charset="0"/>
                <a:cs typeface="Times New Roman" panose="02020603050405020304" pitchFamily="18" charset="0"/>
              </a:rPr>
              <a:t>Nallaganti</a:t>
            </a:r>
            <a:r>
              <a:rPr lang="en-IN" sz="1900" b="1" dirty="0">
                <a:latin typeface="Times New Roman" panose="02020603050405020304" pitchFamily="18" charset="0"/>
                <a:cs typeface="Times New Roman" panose="02020603050405020304" pitchFamily="18" charset="0"/>
              </a:rPr>
              <a:t>  22251A0558 </a:t>
            </a:r>
            <a:endParaRPr lang="en-IN" sz="2000" b="1"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2000" dirty="0">
              <a:latin typeface="Times New Roman" panose="02020603050405020304" pitchFamily="18" charset="0"/>
              <a:cs typeface="Times New Roman" panose="02020603050405020304" pitchFamily="18" charset="0"/>
            </a:endParaRPr>
          </a:p>
        </p:txBody>
      </p:sp>
      <p:sp>
        <p:nvSpPr>
          <p:cNvPr id="10" name="Rectangle 9" descr="&quot;&quot;">
            <a:extLst>
              <a:ext uri="{FF2B5EF4-FFF2-40B4-BE49-F238E27FC236}">
                <a16:creationId xmlns:a16="http://schemas.microsoft.com/office/drawing/2014/main" id="{94ACCA31-D8BD-968D-C072-15A54D873E22}"/>
              </a:ext>
            </a:extLst>
          </p:cNvPr>
          <p:cNvSpPr>
            <a:spLocks noGrp="1" noRot="1" noChangeAspect="1" noMove="1" noResize="1" noEditPoints="1" noAdjustHandles="1" noChangeArrowheads="1" noChangeShapeType="1" noTextEdit="1"/>
          </p:cNvSpPr>
          <p:nvPr/>
        </p:nvSpPr>
        <p:spPr>
          <a:xfrm rot="2700000">
            <a:off x="11052176" y="2119312"/>
            <a:ext cx="646112" cy="64611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Isosceles Triangle 11" descr="&quot;&quot;">
            <a:extLst>
              <a:ext uri="{FF2B5EF4-FFF2-40B4-BE49-F238E27FC236}">
                <a16:creationId xmlns:a16="http://schemas.microsoft.com/office/drawing/2014/main" id="{E4ABA0A2-8159-1E28-B1A1-21B44FBA395C}"/>
              </a:ext>
            </a:extLst>
          </p:cNvPr>
          <p:cNvSpPr>
            <a:spLocks noGrp="1" noRot="1" noChangeAspect="1" noMove="1" noResize="1" noEditPoints="1" noAdjustHandles="1" noChangeArrowheads="1" noChangeShapeType="1" noTextEdit="1"/>
          </p:cNvSpPr>
          <p:nvPr/>
        </p:nvSpPr>
        <p:spPr>
          <a:xfrm rot="16200000">
            <a:off x="10288588" y="1343025"/>
            <a:ext cx="2533650" cy="1273175"/>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Isosceles Triangle 13" descr="&quot;&quot;">
            <a:extLst>
              <a:ext uri="{FF2B5EF4-FFF2-40B4-BE49-F238E27FC236}">
                <a16:creationId xmlns:a16="http://schemas.microsoft.com/office/drawing/2014/main" id="{105E4072-C801-5E2F-4E80-CD7FA4F801FA}"/>
              </a:ext>
            </a:extLst>
          </p:cNvPr>
          <p:cNvSpPr>
            <a:spLocks noGrp="1" noRot="1" noChangeAspect="1" noMove="1" noResize="1" noEditPoints="1" noAdjustHandles="1" noChangeArrowheads="1" noChangeShapeType="1" noTextEdit="1"/>
          </p:cNvSpPr>
          <p:nvPr/>
        </p:nvSpPr>
        <p:spPr>
          <a:xfrm rot="5400000">
            <a:off x="-500856" y="5103019"/>
            <a:ext cx="2016125" cy="1014413"/>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descr="&quot;&quot;">
            <a:extLst>
              <a:ext uri="{FF2B5EF4-FFF2-40B4-BE49-F238E27FC236}">
                <a16:creationId xmlns:a16="http://schemas.microsoft.com/office/drawing/2014/main" id="{F2B18409-F9B0-D6D2-7E3E-7BD5E564566F}"/>
              </a:ext>
            </a:extLst>
          </p:cNvPr>
          <p:cNvSpPr>
            <a:spLocks noGrp="1" noRot="1" noChangeAspect="1" noMove="1" noResize="1" noEditPoints="1" noAdjustHandles="1" noChangeArrowheads="1" noChangeShapeType="1" noTextEdit="1"/>
          </p:cNvSpPr>
          <p:nvPr/>
        </p:nvSpPr>
        <p:spPr>
          <a:xfrm rot="2700000">
            <a:off x="427831" y="5730082"/>
            <a:ext cx="485775" cy="48418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1912B-B539-B402-5CF3-9DCC69FB6418}"/>
              </a:ext>
            </a:extLst>
          </p:cNvPr>
          <p:cNvSpPr>
            <a:spLocks noGrp="1"/>
          </p:cNvSpPr>
          <p:nvPr>
            <p:ph idx="1"/>
          </p:nvPr>
        </p:nvSpPr>
        <p:spPr>
          <a:xfrm>
            <a:off x="716280" y="644434"/>
            <a:ext cx="10515600" cy="6010049"/>
          </a:xfrm>
        </p:spPr>
        <p:txBody>
          <a:bodyPr>
            <a:normAutofit/>
          </a:bodyPr>
          <a:lstStyle/>
          <a:p>
            <a:pPr algn="just">
              <a:lnSpc>
                <a:spcPct val="120000"/>
              </a:lnSpc>
            </a:pPr>
            <a:r>
              <a:rPr lang="en-US" sz="2000" dirty="0">
                <a:latin typeface="Times New Roman" panose="02020603050405020304" pitchFamily="18" charset="0"/>
                <a:cs typeface="Times New Roman" panose="02020603050405020304" pitchFamily="18" charset="0"/>
              </a:rPr>
              <a:t>Used a manually created dictionary to map the detected item to its calorie content. This allowed  to calculate the calories of the meal.</a:t>
            </a:r>
          </a:p>
          <a:p>
            <a:pPr algn="just">
              <a:lnSpc>
                <a:spcPct val="120000"/>
              </a:lnSpc>
            </a:pPr>
            <a:r>
              <a:rPr lang="en-US" sz="2000" dirty="0">
                <a:latin typeface="Times New Roman" panose="02020603050405020304" pitchFamily="18" charset="0"/>
                <a:cs typeface="Times New Roman" panose="02020603050405020304" pitchFamily="18" charset="0"/>
              </a:rPr>
              <a:t>COCO dataset only includes around 10–15 common food items. This limited the model’s ability to recognize a wider variety of dishes.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Final Integration with GPT-4o Mini:</a:t>
            </a:r>
          </a:p>
          <a:p>
            <a:pPr algn="just">
              <a:lnSpc>
                <a:spcPct val="120000"/>
              </a:lnSpc>
            </a:pPr>
            <a:r>
              <a:rPr lang="en-US" sz="2000" dirty="0">
                <a:latin typeface="Times New Roman" panose="02020603050405020304" pitchFamily="18" charset="0"/>
                <a:cs typeface="Times New Roman" panose="02020603050405020304" pitchFamily="18" charset="0"/>
              </a:rPr>
              <a:t>To address the limitations of both the custom model and YOLOv5, explored a more advanced approach using the GPT-4o Mini model, which can process both images and text.</a:t>
            </a:r>
          </a:p>
          <a:p>
            <a:pPr algn="just">
              <a:lnSpc>
                <a:spcPct val="120000"/>
              </a:lnSpc>
            </a:pPr>
            <a:r>
              <a:rPr lang="en-US" sz="2000" dirty="0">
                <a:latin typeface="Times New Roman" panose="02020603050405020304" pitchFamily="18" charset="0"/>
                <a:cs typeface="Times New Roman" panose="02020603050405020304" pitchFamily="18" charset="0"/>
              </a:rPr>
              <a:t>Able to directly upload an image, and the model would identify multiple food items present in the image with high accuracy.</a:t>
            </a:r>
          </a:p>
          <a:p>
            <a:pPr algn="just">
              <a:lnSpc>
                <a:spcPct val="120000"/>
              </a:lnSpc>
            </a:pPr>
            <a:r>
              <a:rPr lang="en-US" sz="2000" dirty="0">
                <a:latin typeface="Times New Roman" panose="02020603050405020304" pitchFamily="18" charset="0"/>
                <a:cs typeface="Times New Roman" panose="02020603050405020304" pitchFamily="18" charset="0"/>
              </a:rPr>
              <a:t>Then used a nutrition mapping system to fetch the calories, fat, and carbohydrate content for each identified food item. This method eliminated the need for separate training and allowed us to handle a wider range of food categories, including regional and mixed dishes as it is an AI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2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AE91-0E3F-0FEA-78A7-8F1C4C86C81A}"/>
              </a:ext>
            </a:extLst>
          </p:cNvPr>
          <p:cNvSpPr>
            <a:spLocks noGrp="1"/>
          </p:cNvSpPr>
          <p:nvPr>
            <p:ph type="title"/>
          </p:nvPr>
        </p:nvSpPr>
        <p:spPr>
          <a:xfrm>
            <a:off x="838200" y="306251"/>
            <a:ext cx="10404566" cy="749572"/>
          </a:xfrm>
        </p:spPr>
        <p:txBody>
          <a:bodyPr/>
          <a:lstStyle/>
          <a:p>
            <a:pPr algn="ctr"/>
            <a:r>
              <a:rPr lang="en-IN" dirty="0">
                <a:latin typeface="Times New Roman" panose="02020603050405020304" pitchFamily="18" charset="0"/>
                <a:cs typeface="Times New Roman" panose="02020603050405020304" pitchFamily="18" charset="0"/>
              </a:rPr>
              <a:t>RESULTS</a:t>
            </a:r>
          </a:p>
        </p:txBody>
      </p:sp>
      <p:sp>
        <p:nvSpPr>
          <p:cNvPr id="8" name="Content Placeholder 7">
            <a:extLst>
              <a:ext uri="{FF2B5EF4-FFF2-40B4-BE49-F238E27FC236}">
                <a16:creationId xmlns:a16="http://schemas.microsoft.com/office/drawing/2014/main" id="{87A2B317-27CE-B217-98B0-C44673407298}"/>
              </a:ext>
            </a:extLst>
          </p:cNvPr>
          <p:cNvSpPr>
            <a:spLocks noGrp="1"/>
          </p:cNvSpPr>
          <p:nvPr>
            <p:ph idx="1"/>
          </p:nvPr>
        </p:nvSpPr>
        <p:spPr>
          <a:xfrm>
            <a:off x="838200" y="1128939"/>
            <a:ext cx="10515600" cy="5106398"/>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The results of meal calorie detector with YOLO v5 model.</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Fig 1: Home page where the user can upload an image of meal plate.</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A19196E-136C-31DB-121F-B4E58E38E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812" y="1759131"/>
            <a:ext cx="7227833" cy="3489688"/>
          </a:xfrm>
          <a:prstGeom prst="rect">
            <a:avLst/>
          </a:prstGeom>
        </p:spPr>
      </p:pic>
    </p:spTree>
    <p:extLst>
      <p:ext uri="{BB962C8B-B14F-4D97-AF65-F5344CB8AC3E}">
        <p14:creationId xmlns:p14="http://schemas.microsoft.com/office/powerpoint/2010/main" val="191944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8BB25A1-BEEE-5748-D588-C65C35F97998}"/>
              </a:ext>
            </a:extLst>
          </p:cNvPr>
          <p:cNvSpPr>
            <a:spLocks noGrp="1"/>
          </p:cNvSpPr>
          <p:nvPr>
            <p:ph idx="1"/>
          </p:nvPr>
        </p:nvSpPr>
        <p:spPr>
          <a:xfrm>
            <a:off x="838200" y="426720"/>
            <a:ext cx="10515600" cy="5750243"/>
          </a:xfrm>
        </p:spPr>
        <p:txBody>
          <a:bodyPr>
            <a:normAutofit fontScale="77500" lnSpcReduction="20000"/>
          </a:bodyPr>
          <a:lstStyle/>
          <a:p>
            <a:pPr marL="0" indent="0">
              <a:lnSpc>
                <a:spcPct val="120000"/>
              </a:lnSpc>
              <a:buNone/>
            </a:pPr>
            <a:r>
              <a:rPr lang="en-IN" dirty="0">
                <a:latin typeface="Times New Roman" panose="02020603050405020304" pitchFamily="18" charset="0"/>
                <a:cs typeface="Times New Roman" panose="02020603050405020304" pitchFamily="18" charset="0"/>
              </a:rPr>
              <a:t>The image is analysed and the items are detected to give the final calorie content of the meal plate.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Fig 2: The calorie content display after analysis of image</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54A08C3-C672-7AFB-7D67-E185C63D3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39" y="1219199"/>
            <a:ext cx="7730430" cy="4088673"/>
          </a:xfrm>
          <a:prstGeom prst="rect">
            <a:avLst/>
          </a:prstGeom>
        </p:spPr>
      </p:pic>
    </p:spTree>
    <p:extLst>
      <p:ext uri="{BB962C8B-B14F-4D97-AF65-F5344CB8AC3E}">
        <p14:creationId xmlns:p14="http://schemas.microsoft.com/office/powerpoint/2010/main" val="36124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6BDFC-A7BB-ACAF-5D66-DAF50405C37C}"/>
              </a:ext>
            </a:extLst>
          </p:cNvPr>
          <p:cNvSpPr>
            <a:spLocks noGrp="1"/>
          </p:cNvSpPr>
          <p:nvPr>
            <p:ph idx="1"/>
          </p:nvPr>
        </p:nvSpPr>
        <p:spPr>
          <a:xfrm>
            <a:off x="1029063" y="650611"/>
            <a:ext cx="10266680" cy="5252403"/>
          </a:xfrm>
        </p:spPr>
        <p:txBody>
          <a:bodyPr numCol="1">
            <a:normAutofit/>
          </a:bodyPr>
          <a:lstStyle/>
          <a:p>
            <a:pPr marL="0" indent="0" algn="just">
              <a:buNone/>
            </a:pPr>
            <a:r>
              <a:rPr lang="en-US" sz="2400" dirty="0">
                <a:latin typeface="Times New Roman" panose="02020603050405020304" pitchFamily="18" charset="0"/>
                <a:cs typeface="Times New Roman" panose="02020603050405020304" pitchFamily="18" charset="0"/>
              </a:rPr>
              <a:t>The Meal Calorie Detector accurately recognized multiple food items from a single image and provided real-time nutritional estimates using GPT-4o-mini.</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F09A16-B6C3-35F6-7907-2E85823EB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553" y="1625962"/>
            <a:ext cx="7682988" cy="3606075"/>
          </a:xfrm>
          <a:prstGeom prst="rect">
            <a:avLst/>
          </a:prstGeom>
        </p:spPr>
      </p:pic>
      <p:sp>
        <p:nvSpPr>
          <p:cNvPr id="7" name="TextBox 6">
            <a:extLst>
              <a:ext uri="{FF2B5EF4-FFF2-40B4-BE49-F238E27FC236}">
                <a16:creationId xmlns:a16="http://schemas.microsoft.com/office/drawing/2014/main" id="{358A376D-A61D-25DA-E8AE-E6E3622CA515}"/>
              </a:ext>
            </a:extLst>
          </p:cNvPr>
          <p:cNvSpPr txBox="1"/>
          <p:nvPr/>
        </p:nvSpPr>
        <p:spPr>
          <a:xfrm>
            <a:off x="1731399" y="5290234"/>
            <a:ext cx="886200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3: It is a web application ,allows users to upload a food image for analysis by clicking on “</a:t>
            </a:r>
            <a:r>
              <a:rPr lang="en-US" sz="2000" b="1" dirty="0">
                <a:latin typeface="Times New Roman" panose="02020603050405020304" pitchFamily="18" charset="0"/>
                <a:cs typeface="Times New Roman" panose="02020603050405020304" pitchFamily="18" charset="0"/>
              </a:rPr>
              <a:t>Start tracking</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79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3FC09F2-150C-A62A-D0F6-1FB9BDB0B4C1}"/>
              </a:ext>
            </a:extLst>
          </p:cNvPr>
          <p:cNvSpPr txBox="1"/>
          <p:nvPr/>
        </p:nvSpPr>
        <p:spPr>
          <a:xfrm>
            <a:off x="1894809" y="5441426"/>
            <a:ext cx="866143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4: Now user selects a food image from their device for </a:t>
            </a:r>
            <a:r>
              <a:rPr lang="en-US" sz="2400" b="1" dirty="0">
                <a:latin typeface="Times New Roman" panose="02020603050405020304" pitchFamily="18" charset="0"/>
                <a:cs typeface="Times New Roman" panose="02020603050405020304" pitchFamily="18" charset="0"/>
              </a:rPr>
              <a:t>upload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3BEFFA-5F33-C077-8652-E97E828FF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40" y="548640"/>
            <a:ext cx="9269208" cy="4648515"/>
          </a:xfrm>
          <a:prstGeom prst="rect">
            <a:avLst/>
          </a:prstGeom>
        </p:spPr>
      </p:pic>
    </p:spTree>
    <p:extLst>
      <p:ext uri="{BB962C8B-B14F-4D97-AF65-F5344CB8AC3E}">
        <p14:creationId xmlns:p14="http://schemas.microsoft.com/office/powerpoint/2010/main" val="40420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BF8E1D-95E3-F810-A6E9-9A61DF25037C}"/>
              </a:ext>
            </a:extLst>
          </p:cNvPr>
          <p:cNvSpPr txBox="1"/>
          <p:nvPr/>
        </p:nvSpPr>
        <p:spPr>
          <a:xfrm>
            <a:off x="1630167" y="5574715"/>
            <a:ext cx="916038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Fig 5: Click on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Analyse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button, ready to process the uploaded image</a:t>
            </a:r>
            <a:endParaRPr lang="en-IN" sz="2400" dirty="0"/>
          </a:p>
        </p:txBody>
      </p:sp>
      <p:pic>
        <p:nvPicPr>
          <p:cNvPr id="9" name="Picture 8">
            <a:extLst>
              <a:ext uri="{FF2B5EF4-FFF2-40B4-BE49-F238E27FC236}">
                <a16:creationId xmlns:a16="http://schemas.microsoft.com/office/drawing/2014/main" id="{A1A1DB7C-1259-2D31-ABD2-4B92F7385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9" y="561767"/>
            <a:ext cx="8068222" cy="4426285"/>
          </a:xfrm>
          <a:prstGeom prst="rect">
            <a:avLst/>
          </a:prstGeom>
        </p:spPr>
      </p:pic>
    </p:spTree>
    <p:extLst>
      <p:ext uri="{BB962C8B-B14F-4D97-AF65-F5344CB8AC3E}">
        <p14:creationId xmlns:p14="http://schemas.microsoft.com/office/powerpoint/2010/main" val="407841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C00288C-037A-FE87-94C2-64BC722D0B64}"/>
              </a:ext>
            </a:extLst>
          </p:cNvPr>
          <p:cNvSpPr txBox="1"/>
          <p:nvPr/>
        </p:nvSpPr>
        <p:spPr>
          <a:xfrm>
            <a:off x="1524000" y="5585635"/>
            <a:ext cx="102311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6:  </a:t>
            </a:r>
            <a:r>
              <a:rPr lang="en-US" sz="2400" b="1" dirty="0">
                <a:latin typeface="Times New Roman" panose="02020603050405020304" pitchFamily="18" charset="0"/>
                <a:cs typeface="Times New Roman" panose="02020603050405020304" pitchFamily="18" charset="0"/>
              </a:rPr>
              <a:t>Nutritional breakdown and calorie count </a:t>
            </a:r>
            <a:r>
              <a:rPr lang="en-US" sz="2400" dirty="0">
                <a:latin typeface="Times New Roman" panose="02020603050405020304" pitchFamily="18" charset="0"/>
                <a:cs typeface="Times New Roman" panose="02020603050405020304" pitchFamily="18" charset="0"/>
              </a:rPr>
              <a:t>are displayed after analysis.</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09FCCA1-E66D-6416-93C7-B659BF0CB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4" y="606425"/>
            <a:ext cx="7691125" cy="4466820"/>
          </a:xfrm>
        </p:spPr>
      </p:pic>
    </p:spTree>
    <p:extLst>
      <p:ext uri="{BB962C8B-B14F-4D97-AF65-F5344CB8AC3E}">
        <p14:creationId xmlns:p14="http://schemas.microsoft.com/office/powerpoint/2010/main" val="362225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CE38-99EE-3B7D-7BFD-019D37701303}"/>
              </a:ext>
            </a:extLst>
          </p:cNvPr>
          <p:cNvSpPr>
            <a:spLocks noGrp="1"/>
          </p:cNvSpPr>
          <p:nvPr>
            <p:ph type="title"/>
          </p:nvPr>
        </p:nvSpPr>
        <p:spPr>
          <a:xfrm>
            <a:off x="416560" y="609600"/>
            <a:ext cx="10840720" cy="1046480"/>
          </a:xfrm>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96421DC0-B315-B270-F58D-81FF32DADF55}"/>
              </a:ext>
            </a:extLst>
          </p:cNvPr>
          <p:cNvSpPr>
            <a:spLocks noGrp="1"/>
          </p:cNvSpPr>
          <p:nvPr>
            <p:ph idx="1"/>
          </p:nvPr>
        </p:nvSpPr>
        <p:spPr>
          <a:xfrm>
            <a:off x="838200" y="1737360"/>
            <a:ext cx="10515600" cy="443960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project successfully developed an AI-based solution that simplifies dietary tracking through automated food recognition and nutritional analysis. It reduces the need for manual input, minimizes human error, and promotes healthier eating habits. With its user-friendly interface and accurate results, the system provides a practical tool for everyday health and wellness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550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34D5-36CD-C488-032E-74D9759E9901}"/>
              </a:ext>
            </a:extLst>
          </p:cNvPr>
          <p:cNvSpPr>
            <a:spLocks noGrp="1"/>
          </p:cNvSpPr>
          <p:nvPr>
            <p:ph type="title"/>
          </p:nvPr>
        </p:nvSpPr>
        <p:spPr/>
        <p:txBody>
          <a:bodyPr>
            <a:normAutofit/>
          </a:bodyPr>
          <a:lstStyle/>
          <a:p>
            <a:pPr algn="ctr"/>
            <a:r>
              <a:rPr lang="en-US" sz="3200" dirty="0"/>
              <a:t> </a:t>
            </a:r>
            <a:r>
              <a:rPr lang="en-US"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242C46-F914-8F61-3554-9CA0B5DE3028}"/>
              </a:ext>
            </a:extLst>
          </p:cNvPr>
          <p:cNvSpPr>
            <a:spLocks noGrp="1"/>
          </p:cNvSpPr>
          <p:nvPr>
            <p:ph idx="1"/>
          </p:nvPr>
        </p:nvSpPr>
        <p:spPr>
          <a:xfrm>
            <a:off x="960120" y="1906905"/>
            <a:ext cx="10515600" cy="4351338"/>
          </a:xfrm>
        </p:spPr>
        <p:txBody>
          <a:bodyPr/>
          <a:lstStyle/>
          <a:p>
            <a:r>
              <a:rPr lang="en-US" dirty="0">
                <a:latin typeface="Times New Roman" panose="02020603050405020304" pitchFamily="18" charset="0"/>
                <a:cs typeface="Times New Roman" panose="02020603050405020304" pitchFamily="18" charset="0"/>
              </a:rPr>
              <a:t>Develop a mobile app for better accessibility. </a:t>
            </a:r>
          </a:p>
          <a:p>
            <a:r>
              <a:rPr lang="en-US" dirty="0">
                <a:latin typeface="Times New Roman" panose="02020603050405020304" pitchFamily="18" charset="0"/>
                <a:cs typeface="Times New Roman" panose="02020603050405020304" pitchFamily="18" charset="0"/>
              </a:rPr>
              <a:t>Integrate Augmented Reality (AR) for real-time calorie overlays.</a:t>
            </a:r>
          </a:p>
          <a:p>
            <a:r>
              <a:rPr lang="en-US" dirty="0">
                <a:latin typeface="Times New Roman" panose="02020603050405020304" pitchFamily="18" charset="0"/>
                <a:cs typeface="Times New Roman" panose="02020603050405020304" pitchFamily="18" charset="0"/>
              </a:rPr>
              <a:t>Expand food database to support regional and homemade dishes.</a:t>
            </a:r>
          </a:p>
          <a:p>
            <a:r>
              <a:rPr lang="en-US" dirty="0">
                <a:latin typeface="Times New Roman" panose="02020603050405020304" pitchFamily="18" charset="0"/>
                <a:cs typeface="Times New Roman" panose="02020603050405020304" pitchFamily="18" charset="0"/>
              </a:rPr>
              <a:t>Improve portion size estimation using depth sensing. Connect with fitness apps and wearables for complete health tracking.</a:t>
            </a:r>
          </a:p>
          <a:p>
            <a:r>
              <a:rPr lang="en-US" dirty="0">
                <a:latin typeface="Times New Roman" panose="02020603050405020304" pitchFamily="18" charset="0"/>
                <a:cs typeface="Times New Roman" panose="02020603050405020304" pitchFamily="18" charset="0"/>
              </a:rPr>
              <a:t>Adding food recommendation feature based on persons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36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518C6-5B9D-0BD8-CBFE-A288A8B2B242}"/>
              </a:ext>
            </a:extLst>
          </p:cNvPr>
          <p:cNvSpPr>
            <a:spLocks noGrp="1"/>
          </p:cNvSpPr>
          <p:nvPr>
            <p:ph idx="1"/>
          </p:nvPr>
        </p:nvSpPr>
        <p:spPr>
          <a:xfrm>
            <a:off x="838200" y="3020580"/>
            <a:ext cx="10515600" cy="4351338"/>
          </a:xfrm>
        </p:spPr>
        <p:txBody>
          <a:bodyPr>
            <a:normAutofit/>
          </a:bodyPr>
          <a:lstStyle/>
          <a:p>
            <a:pPr marL="0" indent="0" algn="ctr">
              <a:buNone/>
            </a:pPr>
            <a:r>
              <a:rPr lang="en-IN" sz="5000" b="1" dirty="0">
                <a:latin typeface="Algerian" panose="04020705040A02060702" pitchFamily="82" charset="0"/>
              </a:rPr>
              <a:t>THANK YOU</a:t>
            </a:r>
          </a:p>
        </p:txBody>
      </p:sp>
    </p:spTree>
    <p:extLst>
      <p:ext uri="{BB962C8B-B14F-4D97-AF65-F5344CB8AC3E}">
        <p14:creationId xmlns:p14="http://schemas.microsoft.com/office/powerpoint/2010/main" val="358475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71F9-66B2-5C7C-92C7-4A58A6672968}"/>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D32B60F-9B9C-238D-6D5B-1D572E1C1CB9}"/>
              </a:ext>
            </a:extLst>
          </p:cNvPr>
          <p:cNvSpPr>
            <a:spLocks noGrp="1"/>
          </p:cNvSpPr>
          <p:nvPr>
            <p:ph idx="1"/>
          </p:nvPr>
        </p:nvSpPr>
        <p:spPr>
          <a:xfrm>
            <a:off x="838200" y="1690688"/>
            <a:ext cx="10515600" cy="4351338"/>
          </a:xfrm>
        </p:spPr>
        <p:txBody>
          <a:bodyPr>
            <a:normAutofit lnSpcReduction="10000"/>
          </a:bodyPr>
          <a:lstStyle/>
          <a:p>
            <a:pPr algn="just">
              <a:lnSpc>
                <a:spcPct val="100000"/>
              </a:lnSpc>
            </a:pPr>
            <a:r>
              <a:rPr lang="en-US" sz="2400" dirty="0">
                <a:latin typeface="Times New Roman" panose="02020603050405020304" pitchFamily="18" charset="0"/>
                <a:cs typeface="Times New Roman" panose="02020603050405020304" pitchFamily="18" charset="0"/>
              </a:rPr>
              <a:t>Managing dietary habits and tracking daily calorie intake can be a complex and time-consuming process. Many individuals struggle to assess the nutritional value of their meals accurately. </a:t>
            </a:r>
          </a:p>
          <a:p>
            <a:pPr algn="just">
              <a:lnSpc>
                <a:spcPct val="100000"/>
              </a:lnSpc>
            </a:pPr>
            <a:r>
              <a:rPr lang="en-US" sz="2400" dirty="0">
                <a:latin typeface="Times New Roman" panose="02020603050405020304" pitchFamily="18" charset="0"/>
                <a:cs typeface="Times New Roman" panose="02020603050405020304" pitchFamily="18" charset="0"/>
              </a:rPr>
              <a:t>Hence, there is a growing need for a more accessible, efficient, and user-friendly solution to help individuals monitor their food intake and make healthier dietary choices.</a:t>
            </a:r>
          </a:p>
          <a:p>
            <a:pPr algn="just">
              <a:lnSpc>
                <a:spcPct val="100000"/>
              </a:lnSpc>
            </a:pPr>
            <a:r>
              <a:rPr lang="en-US" sz="2400" dirty="0">
                <a:latin typeface="Times New Roman" panose="02020603050405020304" pitchFamily="18" charset="0"/>
                <a:cs typeface="Times New Roman" panose="02020603050405020304" pitchFamily="18" charset="0"/>
              </a:rPr>
              <a:t> This project addresses this growing demand by introducing a system capable of automatically identifying and categorizing food items from images and estimating their calorie content.</a:t>
            </a:r>
          </a:p>
          <a:p>
            <a:pPr algn="just">
              <a:lnSpc>
                <a:spcPct val="100000"/>
              </a:lnSpc>
            </a:pPr>
            <a:r>
              <a:rPr lang="en-US" sz="2400" dirty="0">
                <a:latin typeface="Times New Roman" panose="02020603050405020304" pitchFamily="18" charset="0"/>
                <a:cs typeface="Times New Roman" panose="02020603050405020304" pitchFamily="18" charset="0"/>
              </a:rPr>
              <a:t>By simplifying dietary tracking, this solution empowers users to take control of their health, make better dietary decisions, and enhance their overall well-being.</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75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37514" y="6026766"/>
            <a:ext cx="346570" cy="461665"/>
          </a:xfrm>
          <a:prstGeom prst="rect">
            <a:avLst/>
          </a:prstGeom>
          <a:noFill/>
        </p:spPr>
        <p:txBody>
          <a:bodyPr wrap="none" rtlCol="0">
            <a:spAutoFit/>
          </a:bodyPr>
          <a:lstStyle/>
          <a:p>
            <a:r>
              <a:rPr lang="en-IN" sz="2400" dirty="0">
                <a:solidFill>
                  <a:schemeClr val="accent1"/>
                </a:solidFill>
              </a:rPr>
              <a:t>4</a:t>
            </a:r>
            <a:endParaRPr lang="en-US" sz="2400" dirty="0">
              <a:solidFill>
                <a:schemeClr val="accent1"/>
              </a:solidFill>
            </a:endParaRPr>
          </a:p>
        </p:txBody>
      </p:sp>
      <p:sp>
        <p:nvSpPr>
          <p:cNvPr id="8" name="Title 1">
            <a:extLst>
              <a:ext uri="{FF2B5EF4-FFF2-40B4-BE49-F238E27FC236}">
                <a16:creationId xmlns:a16="http://schemas.microsoft.com/office/drawing/2014/main" id="{4507F4F3-499A-4C20-AF89-49CBA8341B61}"/>
              </a:ext>
            </a:extLst>
          </p:cNvPr>
          <p:cNvSpPr txBox="1">
            <a:spLocks/>
          </p:cNvSpPr>
          <p:nvPr/>
        </p:nvSpPr>
        <p:spPr>
          <a:xfrm>
            <a:off x="648789" y="74646"/>
            <a:ext cx="9956800" cy="709126"/>
          </a:xfrm>
          <a:prstGeom prst="rect">
            <a:avLst/>
          </a:prstGeom>
        </p:spPr>
        <p:txBody>
          <a:bodyPr>
            <a:normAutofit/>
          </a:bodyPr>
          <a:lstStyle/>
          <a:p>
            <a:pPr marL="342900" indent="-342900" algn="ctr"/>
            <a:r>
              <a:rPr lang="en-IN" sz="3200" b="1" dirty="0">
                <a:latin typeface="Times New Roman" panose="02020603050405020304" pitchFamily="18" charset="0"/>
                <a:cs typeface="Times New Roman" panose="02020603050405020304" pitchFamily="18" charset="0"/>
              </a:rPr>
              <a:t> LITERATURE SURVEY </a:t>
            </a:r>
          </a:p>
        </p:txBody>
      </p:sp>
      <p:graphicFrame>
        <p:nvGraphicFramePr>
          <p:cNvPr id="2" name="Table 1">
            <a:extLst>
              <a:ext uri="{FF2B5EF4-FFF2-40B4-BE49-F238E27FC236}">
                <a16:creationId xmlns:a16="http://schemas.microsoft.com/office/drawing/2014/main" id="{B94B88E4-B3BA-7F6B-3171-27634050127E}"/>
              </a:ext>
            </a:extLst>
          </p:cNvPr>
          <p:cNvGraphicFramePr>
            <a:graphicFrameLocks noGrp="1"/>
          </p:cNvGraphicFramePr>
          <p:nvPr>
            <p:extLst>
              <p:ext uri="{D42A27DB-BD31-4B8C-83A1-F6EECF244321}">
                <p14:modId xmlns:p14="http://schemas.microsoft.com/office/powerpoint/2010/main" val="744452569"/>
              </p:ext>
            </p:extLst>
          </p:nvPr>
        </p:nvGraphicFramePr>
        <p:xfrm>
          <a:off x="233680" y="718459"/>
          <a:ext cx="11836399" cy="5981173"/>
        </p:xfrm>
        <a:graphic>
          <a:graphicData uri="http://schemas.openxmlformats.org/drawingml/2006/table">
            <a:tbl>
              <a:tblPr firstRow="1" bandRow="1">
                <a:tableStyleId>{F5AB1C69-6EDB-4FF4-983F-18BD219EF322}</a:tableStyleId>
              </a:tblPr>
              <a:tblGrid>
                <a:gridCol w="963947">
                  <a:extLst>
                    <a:ext uri="{9D8B030D-6E8A-4147-A177-3AD203B41FA5}">
                      <a16:colId xmlns:a16="http://schemas.microsoft.com/office/drawing/2014/main" val="2927770899"/>
                    </a:ext>
                  </a:extLst>
                </a:gridCol>
                <a:gridCol w="2885456">
                  <a:extLst>
                    <a:ext uri="{9D8B030D-6E8A-4147-A177-3AD203B41FA5}">
                      <a16:colId xmlns:a16="http://schemas.microsoft.com/office/drawing/2014/main" val="474020696"/>
                    </a:ext>
                  </a:extLst>
                </a:gridCol>
                <a:gridCol w="2079089">
                  <a:extLst>
                    <a:ext uri="{9D8B030D-6E8A-4147-A177-3AD203B41FA5}">
                      <a16:colId xmlns:a16="http://schemas.microsoft.com/office/drawing/2014/main" val="3526138705"/>
                    </a:ext>
                  </a:extLst>
                </a:gridCol>
                <a:gridCol w="1962441">
                  <a:extLst>
                    <a:ext uri="{9D8B030D-6E8A-4147-A177-3AD203B41FA5}">
                      <a16:colId xmlns:a16="http://schemas.microsoft.com/office/drawing/2014/main" val="3147907159"/>
                    </a:ext>
                  </a:extLst>
                </a:gridCol>
                <a:gridCol w="1689947">
                  <a:extLst>
                    <a:ext uri="{9D8B030D-6E8A-4147-A177-3AD203B41FA5}">
                      <a16:colId xmlns:a16="http://schemas.microsoft.com/office/drawing/2014/main" val="106791979"/>
                    </a:ext>
                  </a:extLst>
                </a:gridCol>
                <a:gridCol w="2255519">
                  <a:extLst>
                    <a:ext uri="{9D8B030D-6E8A-4147-A177-3AD203B41FA5}">
                      <a16:colId xmlns:a16="http://schemas.microsoft.com/office/drawing/2014/main" val="2857227645"/>
                    </a:ext>
                  </a:extLst>
                </a:gridCol>
              </a:tblGrid>
              <a:tr h="692419">
                <a:tc>
                  <a:txBody>
                    <a:bodyPr/>
                    <a:lstStyle/>
                    <a:p>
                      <a:endParaRPr lang="en-IN" dirty="0"/>
                    </a:p>
                    <a:p>
                      <a:r>
                        <a:rPr lang="en-IN" dirty="0"/>
                        <a:t> </a:t>
                      </a:r>
                      <a:r>
                        <a:rPr lang="en-IN" dirty="0" err="1"/>
                        <a:t>SNo</a:t>
                      </a:r>
                      <a:endParaRPr lang="en-IN" dirty="0"/>
                    </a:p>
                  </a:txBody>
                  <a:tcPr/>
                </a:tc>
                <a:tc>
                  <a:txBody>
                    <a:bodyPr/>
                    <a:lstStyle/>
                    <a:p>
                      <a:r>
                        <a:rPr lang="en-US" dirty="0"/>
                        <a:t>Research Paper Title, Author Names, Year of Publications.</a:t>
                      </a:r>
                      <a:endParaRPr lang="en-IN" dirty="0"/>
                    </a:p>
                  </a:txBody>
                  <a:tcPr/>
                </a:tc>
                <a:tc>
                  <a:txBody>
                    <a:bodyPr/>
                    <a:lstStyle/>
                    <a:p>
                      <a:r>
                        <a:rPr lang="en-IN" dirty="0"/>
                        <a:t>Journal Name</a:t>
                      </a:r>
                    </a:p>
                  </a:txBody>
                  <a:tcPr/>
                </a:tc>
                <a:tc>
                  <a:txBody>
                    <a:bodyPr/>
                    <a:lstStyle/>
                    <a:p>
                      <a:r>
                        <a:rPr lang="en-IN" dirty="0"/>
                        <a:t>Algorithm</a:t>
                      </a:r>
                    </a:p>
                  </a:txBody>
                  <a:tcPr/>
                </a:tc>
                <a:tc>
                  <a:txBody>
                    <a:bodyPr/>
                    <a:lstStyle/>
                    <a:p>
                      <a:r>
                        <a:rPr lang="en-IN" dirty="0"/>
                        <a:t>Advantage</a:t>
                      </a:r>
                    </a:p>
                  </a:txBody>
                  <a:tcPr/>
                </a:tc>
                <a:tc>
                  <a:txBody>
                    <a:bodyPr/>
                    <a:lstStyle/>
                    <a:p>
                      <a:r>
                        <a:rPr lang="en-IN" dirty="0"/>
                        <a:t> Limitation</a:t>
                      </a:r>
                    </a:p>
                  </a:txBody>
                  <a:tcPr/>
                </a:tc>
                <a:extLst>
                  <a:ext uri="{0D108BD9-81ED-4DB2-BD59-A6C34878D82A}">
                    <a16:rowId xmlns:a16="http://schemas.microsoft.com/office/drawing/2014/main" val="1925132692"/>
                  </a:ext>
                </a:extLst>
              </a:tr>
              <a:tr h="1479433">
                <a:tc>
                  <a:txBody>
                    <a:bodyPr/>
                    <a:lstStyle/>
                    <a:p>
                      <a:r>
                        <a:rPr lang="en-IN" dirty="0"/>
                        <a:t>   1</a:t>
                      </a:r>
                    </a:p>
                  </a:txBody>
                  <a:tcPr/>
                </a:tc>
                <a:tc>
                  <a:txBody>
                    <a:bodyPr/>
                    <a:lstStyle/>
                    <a:p>
                      <a:r>
                        <a:rPr lang="en-US" dirty="0" err="1"/>
                        <a:t>CaLoRAify</a:t>
                      </a:r>
                      <a:r>
                        <a:rPr lang="en-US" dirty="0"/>
                        <a:t>: Calorie Estimation with Visual-Text Pairing and </a:t>
                      </a:r>
                      <a:r>
                        <a:rPr lang="en-US" dirty="0" err="1"/>
                        <a:t>LoRA</a:t>
                      </a:r>
                      <a:r>
                        <a:rPr lang="en-US" dirty="0"/>
                        <a:t>-Driven Vision-Language Models),</a:t>
                      </a:r>
                      <a:r>
                        <a:rPr lang="en-IN" dirty="0"/>
                        <a:t> Dongyu </a:t>
                      </a:r>
                      <a:r>
                        <a:rPr lang="en-IN" dirty="0" err="1"/>
                        <a:t>Yao.,et</a:t>
                      </a:r>
                      <a:r>
                        <a:rPr lang="en-IN" dirty="0"/>
                        <a:t> al,2024.</a:t>
                      </a:r>
                    </a:p>
                  </a:txBody>
                  <a:tcPr/>
                </a:tc>
                <a:tc>
                  <a:txBody>
                    <a:bodyPr/>
                    <a:lstStyle/>
                    <a:p>
                      <a:r>
                        <a:rPr lang="en-IN" dirty="0" err="1"/>
                        <a:t>arXiv</a:t>
                      </a:r>
                      <a:r>
                        <a:rPr lang="en-IN" dirty="0"/>
                        <a:t> </a:t>
                      </a:r>
                    </a:p>
                  </a:txBody>
                  <a:tcPr/>
                </a:tc>
                <a:tc>
                  <a:txBody>
                    <a:bodyPr/>
                    <a:lstStyle/>
                    <a:p>
                      <a:r>
                        <a:rPr lang="en-IN" dirty="0" err="1"/>
                        <a:t>LoRA</a:t>
                      </a:r>
                      <a:r>
                        <a:rPr lang="en-IN" dirty="0"/>
                        <a:t>, RAG , Vision-Language Model (VLM)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High accuracy </a:t>
                      </a:r>
                      <a:r>
                        <a:rPr lang="en-US" dirty="0"/>
                        <a:t>in calorie and nutrition prediction from images.</a:t>
                      </a:r>
                      <a:r>
                        <a:rPr lang="en-US" b="1" dirty="0"/>
                        <a:t> </a:t>
                      </a:r>
                      <a:endParaRPr lang="en-IN" dirty="0"/>
                    </a:p>
                  </a:txBody>
                  <a:tcPr/>
                </a:tc>
                <a:tc>
                  <a:txBody>
                    <a:bodyPr/>
                    <a:lstStyle/>
                    <a:p>
                      <a:r>
                        <a:rPr lang="en-IN" dirty="0"/>
                        <a:t>Needs </a:t>
                      </a:r>
                      <a:r>
                        <a:rPr lang="en-IN" b="0" dirty="0"/>
                        <a:t>good image quality</a:t>
                      </a:r>
                      <a:r>
                        <a:rPr lang="en-IN" dirty="0"/>
                        <a:t> ,</a:t>
                      </a:r>
                      <a:r>
                        <a:rPr lang="en-US" dirty="0"/>
                        <a:t> May </a:t>
                      </a:r>
                      <a:r>
                        <a:rPr lang="en-US" b="0" dirty="0"/>
                        <a:t>struggle with mixed or composite dishes </a:t>
                      </a:r>
                      <a:r>
                        <a:rPr lang="en-US" dirty="0"/>
                        <a:t>in complex plates.</a:t>
                      </a:r>
                      <a:endParaRPr lang="en-IN" dirty="0"/>
                    </a:p>
                  </a:txBody>
                  <a:tcPr/>
                </a:tc>
                <a:extLst>
                  <a:ext uri="{0D108BD9-81ED-4DB2-BD59-A6C34878D82A}">
                    <a16:rowId xmlns:a16="http://schemas.microsoft.com/office/drawing/2014/main" val="2610710487"/>
                  </a:ext>
                </a:extLst>
              </a:tr>
              <a:tr h="1523321">
                <a:tc>
                  <a:txBody>
                    <a:bodyPr/>
                    <a:lstStyle/>
                    <a:p>
                      <a:r>
                        <a:rPr lang="en-IN" dirty="0"/>
                        <a:t>   2</a:t>
                      </a:r>
                    </a:p>
                  </a:txBody>
                  <a:tcPr/>
                </a:tc>
                <a:tc>
                  <a:txBody>
                    <a:bodyPr/>
                    <a:lstStyle/>
                    <a:p>
                      <a:r>
                        <a:rPr lang="en-US" dirty="0"/>
                        <a:t>An Evaluation of ChatGPT for Nutrient Content Estimation from Meal Photographs,</a:t>
                      </a:r>
                      <a:r>
                        <a:rPr lang="en-IN" dirty="0"/>
                        <a:t> Jared M., et al,2025</a:t>
                      </a:r>
                    </a:p>
                  </a:txBody>
                  <a:tcPr/>
                </a:tc>
                <a:tc>
                  <a:txBody>
                    <a:bodyPr/>
                    <a:lstStyle/>
                    <a:p>
                      <a:r>
                        <a:rPr lang="en-IN" b="0" dirty="0"/>
                        <a:t>Nutrients </a:t>
                      </a:r>
                    </a:p>
                  </a:txBody>
                  <a:tcPr/>
                </a:tc>
                <a:tc>
                  <a:txBody>
                    <a:bodyPr/>
                    <a:lstStyle/>
                    <a:p>
                      <a:r>
                        <a:rPr lang="en-IN" b="0" dirty="0"/>
                        <a:t>GPT-4 (Multimodal Model by OpenAI) </a:t>
                      </a:r>
                      <a:br>
                        <a:rPr lang="en-US" b="0" dirty="0"/>
                      </a:br>
                      <a:endParaRPr lang="en-IN" b="0" dirty="0"/>
                    </a:p>
                  </a:txBody>
                  <a:tcPr/>
                </a:tc>
                <a:tc>
                  <a:txBody>
                    <a:bodyPr/>
                    <a:lstStyle/>
                    <a:p>
                      <a:r>
                        <a:rPr lang="en-IN" dirty="0"/>
                        <a:t>Multi-nutrient </a:t>
                      </a:r>
                      <a:r>
                        <a:rPr lang="en-IN" b="0" dirty="0"/>
                        <a:t>Awareness</a:t>
                      </a:r>
                      <a:r>
                        <a:rPr lang="en-US" b="0" dirty="0"/>
                        <a:t>.</a:t>
                      </a:r>
                      <a:r>
                        <a:rPr lang="en-IN" b="0" dirty="0"/>
                        <a:t> </a:t>
                      </a:r>
                      <a:r>
                        <a:rPr lang="en-IN" dirty="0"/>
                        <a:t>Ease of Use.</a:t>
                      </a:r>
                    </a:p>
                  </a:txBody>
                  <a:tcPr/>
                </a:tc>
                <a:tc>
                  <a:txBody>
                    <a:bodyPr/>
                    <a:lstStyle/>
                    <a:p>
                      <a:r>
                        <a:rPr lang="en-IN" dirty="0"/>
                        <a:t>Portion Estimation Inaccuracy</a:t>
                      </a:r>
                      <a:r>
                        <a:rPr lang="en-IN" b="0" dirty="0"/>
                        <a:t>, Hidden Ingredient</a:t>
                      </a:r>
                      <a:r>
                        <a:rPr lang="en-IN" b="1" dirty="0"/>
                        <a:t>s </a:t>
                      </a:r>
                      <a:r>
                        <a:rPr lang="en-IN" dirty="0"/>
                        <a:t>Not Detected.</a:t>
                      </a:r>
                    </a:p>
                  </a:txBody>
                  <a:tcPr/>
                </a:tc>
                <a:extLst>
                  <a:ext uri="{0D108BD9-81ED-4DB2-BD59-A6C34878D82A}">
                    <a16:rowId xmlns:a16="http://schemas.microsoft.com/office/drawing/2014/main" val="431610243"/>
                  </a:ext>
                </a:extLst>
              </a:tr>
              <a:tr h="2210688">
                <a:tc>
                  <a:txBody>
                    <a:bodyPr/>
                    <a:lstStyle/>
                    <a:p>
                      <a:r>
                        <a:rPr lang="en-IN" dirty="0"/>
                        <a: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NutriGen</a:t>
                      </a:r>
                      <a:r>
                        <a:rPr lang="en-US" dirty="0"/>
                        <a:t>: Personalized Meal Plan Generator Leveraging Large Language Models to Enhance Dietary and Nutritional </a:t>
                      </a:r>
                      <a:r>
                        <a:rPr lang="en-US" dirty="0" err="1"/>
                        <a:t>Adherence.Andong</a:t>
                      </a:r>
                      <a:r>
                        <a:rPr lang="en-US" dirty="0"/>
                        <a:t> Hua</a:t>
                      </a:r>
                      <a:r>
                        <a:rPr lang="pl-PL" dirty="0"/>
                        <a:t>., (20</a:t>
                      </a:r>
                      <a:r>
                        <a:rPr lang="en-IN" dirty="0"/>
                        <a:t>2</a:t>
                      </a:r>
                      <a:r>
                        <a:rPr lang="pl-PL" dirty="0"/>
                        <a:t>5)</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b="0" dirty="0" err="1"/>
                        <a:t>arXiv</a:t>
                      </a:r>
                      <a:endParaRPr lang="en-IN" b="0" dirty="0"/>
                    </a:p>
                  </a:txBody>
                  <a:tcPr/>
                </a:tc>
                <a:tc>
                  <a:txBody>
                    <a:bodyPr/>
                    <a:lstStyle/>
                    <a:p>
                      <a:r>
                        <a:rPr lang="en-IN" b="0" dirty="0"/>
                        <a:t>GPT-4o-mini </a:t>
                      </a:r>
                    </a:p>
                  </a:txBody>
                  <a:tcPr/>
                </a:tc>
                <a:tc>
                  <a:txBody>
                    <a:bodyPr/>
                    <a:lstStyle/>
                    <a:p>
                      <a:r>
                        <a:rPr lang="en-US" dirty="0"/>
                        <a:t>Uses </a:t>
                      </a:r>
                      <a:r>
                        <a:rPr lang="en-US" b="0" dirty="0"/>
                        <a:t>accurate nutrition data </a:t>
                      </a:r>
                      <a:r>
                        <a:rPr lang="en-US" dirty="0"/>
                        <a:t>from reliable sources (USDA)</a:t>
                      </a:r>
                      <a:endParaRPr lang="en-IN" dirty="0"/>
                    </a:p>
                  </a:txBody>
                  <a:tcPr/>
                </a:tc>
                <a:tc>
                  <a:txBody>
                    <a:bodyPr/>
                    <a:lstStyle/>
                    <a:p>
                      <a:r>
                        <a:rPr lang="en-US" b="0" dirty="0"/>
                        <a:t>Not 100% accurate </a:t>
                      </a:r>
                      <a:r>
                        <a:rPr lang="en-US" dirty="0"/>
                        <a:t>in predicting portion sizes.</a:t>
                      </a:r>
                      <a:r>
                        <a:rPr lang="en-US" b="1" dirty="0"/>
                        <a:t> </a:t>
                      </a:r>
                      <a:endParaRPr lang="en-IN" dirty="0"/>
                    </a:p>
                  </a:txBody>
                  <a:tcPr/>
                </a:tc>
                <a:extLst>
                  <a:ext uri="{0D108BD9-81ED-4DB2-BD59-A6C34878D82A}">
                    <a16:rowId xmlns:a16="http://schemas.microsoft.com/office/drawing/2014/main" val="2044089640"/>
                  </a:ext>
                </a:extLst>
              </a:tr>
            </a:tbl>
          </a:graphicData>
        </a:graphic>
      </p:graphicFrame>
    </p:spTree>
    <p:extLst>
      <p:ext uri="{BB962C8B-B14F-4D97-AF65-F5344CB8AC3E}">
        <p14:creationId xmlns:p14="http://schemas.microsoft.com/office/powerpoint/2010/main" val="367153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9C21A-7DBC-D288-FE00-7C021CCB43E4}"/>
              </a:ext>
            </a:extLst>
          </p:cNvPr>
          <p:cNvSpPr txBox="1"/>
          <p:nvPr/>
        </p:nvSpPr>
        <p:spPr>
          <a:xfrm>
            <a:off x="1118116" y="1184988"/>
            <a:ext cx="10440955"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1. Manual Diet Tracking Apps - </a:t>
            </a:r>
            <a:r>
              <a:rPr lang="en-US" sz="2400" dirty="0">
                <a:latin typeface="Times New Roman" panose="02020603050405020304" pitchFamily="18" charset="0"/>
                <a:cs typeface="Times New Roman" panose="02020603050405020304" pitchFamily="18" charset="0"/>
              </a:rPr>
              <a:t>MyFitnessPal, Lose It!, </a:t>
            </a:r>
            <a:r>
              <a:rPr lang="en-US" sz="2400" dirty="0" err="1">
                <a:latin typeface="Times New Roman" panose="02020603050405020304" pitchFamily="18" charset="0"/>
                <a:cs typeface="Times New Roman" panose="02020603050405020304" pitchFamily="18" charset="0"/>
              </a:rPr>
              <a:t>Cronometer</a:t>
            </a:r>
            <a:endParaRPr lang="en-US" sz="24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log food by searching in a database.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Customizable portions, but time-consuming and prone to human error.</a:t>
            </a:r>
          </a:p>
          <a:p>
            <a:pPr algn="just"/>
            <a:r>
              <a:rPr lang="en-US" sz="2400" b="1" dirty="0">
                <a:latin typeface="Times New Roman" panose="02020603050405020304" pitchFamily="18" charset="0"/>
                <a:cs typeface="Times New Roman" panose="02020603050405020304" pitchFamily="18" charset="0"/>
              </a:rPr>
              <a:t>2. Barcode Scanning -</a:t>
            </a:r>
            <a:r>
              <a:rPr lang="en-US" sz="2400" dirty="0">
                <a:latin typeface="Times New Roman" panose="02020603050405020304" pitchFamily="18" charset="0"/>
                <a:cs typeface="Times New Roman" panose="02020603050405020304" pitchFamily="18" charset="0"/>
              </a:rPr>
              <a:t>MyFitnessPal, </a:t>
            </a:r>
            <a:r>
              <a:rPr lang="en-US" sz="2400" dirty="0" err="1">
                <a:latin typeface="Times New Roman" panose="02020603050405020304" pitchFamily="18" charset="0"/>
                <a:cs typeface="Times New Roman" panose="02020603050405020304" pitchFamily="18" charset="0"/>
              </a:rPr>
              <a:t>Fooducate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YukaInstantly</a:t>
            </a:r>
            <a:r>
              <a:rPr lang="en-US" sz="2400" dirty="0">
                <a:latin typeface="Times New Roman" panose="02020603050405020304" pitchFamily="18" charset="0"/>
                <a:cs typeface="Times New Roman" panose="02020603050405020304" pitchFamily="18" charset="0"/>
              </a:rPr>
              <a:t> </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fetches nutrition information by scanning barcodes.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only works great for packaged foods, but not for homemade or fresh meals.</a:t>
            </a:r>
          </a:p>
          <a:p>
            <a:pPr algn="just"/>
            <a:r>
              <a:rPr lang="en-US" sz="2400" b="1" dirty="0">
                <a:latin typeface="Times New Roman" panose="02020603050405020304" pitchFamily="18" charset="0"/>
                <a:cs typeface="Times New Roman" panose="02020603050405020304" pitchFamily="18" charset="0"/>
              </a:rPr>
              <a:t>3. Pre-Trained Deep Learning Models </a:t>
            </a:r>
            <a:r>
              <a:rPr lang="en-US" sz="2400" dirty="0">
                <a:latin typeface="Times New Roman" panose="02020603050405020304" pitchFamily="18" charset="0"/>
                <a:cs typeface="Times New Roman" panose="02020603050405020304" pitchFamily="18" charset="0"/>
              </a:rPr>
              <a:t>- Google Im2Calories, CNN-based models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recognizes food from images using CNNs.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 and automated, but struggles with complex or unfamiliar dishes.</a:t>
            </a:r>
          </a:p>
          <a:p>
            <a:pPr algn="just"/>
            <a:r>
              <a:rPr lang="en-US" sz="2400" b="1" dirty="0">
                <a:latin typeface="Times New Roman" panose="02020603050405020304" pitchFamily="18" charset="0"/>
                <a:cs typeface="Times New Roman" panose="02020603050405020304" pitchFamily="18" charset="0"/>
              </a:rPr>
              <a:t>4. AI-Powered Food Recognition Tools </a:t>
            </a:r>
            <a:r>
              <a:rPr lang="en-US" sz="2400" dirty="0">
                <a:latin typeface="Times New Roman" panose="02020603050405020304" pitchFamily="18" charset="0"/>
                <a:cs typeface="Times New Roman" panose="02020603050405020304" pitchFamily="18" charset="0"/>
              </a:rPr>
              <a:t>- Calorie Mama AI, Apple Health AI</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detects multiple food items in one image.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provides detailed analysis, but needs high processing power and may face privacy concerns.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8E8A4E-6B45-1C21-3B0D-E910FD206A89}"/>
              </a:ext>
            </a:extLst>
          </p:cNvPr>
          <p:cNvSpPr txBox="1"/>
          <p:nvPr/>
        </p:nvSpPr>
        <p:spPr>
          <a:xfrm>
            <a:off x="4299856" y="509750"/>
            <a:ext cx="4077477" cy="584775"/>
          </a:xfrm>
          <a:prstGeom prst="rect">
            <a:avLst/>
          </a:prstGeom>
          <a:noFill/>
        </p:spPr>
        <p:txBody>
          <a:bodyPr wrap="square" rtlCol="0">
            <a:spAutoFit/>
          </a:bodyPr>
          <a:lstStyle/>
          <a:p>
            <a:r>
              <a:rPr lang="en-IN" sz="3200" b="1" dirty="0"/>
              <a:t> </a:t>
            </a:r>
            <a:r>
              <a:rPr lang="en-IN" sz="32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60634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622D8-88CE-3D54-54CD-F5554B2F8F4C}"/>
              </a:ext>
            </a:extLst>
          </p:cNvPr>
          <p:cNvSpPr txBox="1"/>
          <p:nvPr/>
        </p:nvSpPr>
        <p:spPr>
          <a:xfrm>
            <a:off x="1558634" y="529936"/>
            <a:ext cx="8537087"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DRAWBACKS OF EXISTING </a:t>
            </a:r>
            <a:r>
              <a:rPr lang="en-IN"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a:t>
            </a:r>
          </a:p>
        </p:txBody>
      </p:sp>
      <p:sp>
        <p:nvSpPr>
          <p:cNvPr id="5" name="Rectangle 2">
            <a:extLst>
              <a:ext uri="{FF2B5EF4-FFF2-40B4-BE49-F238E27FC236}">
                <a16:creationId xmlns:a16="http://schemas.microsoft.com/office/drawing/2014/main" id="{01923240-456E-9E7C-E563-4CA4FC5718EF}"/>
              </a:ext>
            </a:extLst>
          </p:cNvPr>
          <p:cNvSpPr>
            <a:spLocks noChangeArrowheads="1"/>
          </p:cNvSpPr>
          <p:nvPr/>
        </p:nvSpPr>
        <p:spPr bwMode="auto">
          <a:xfrm>
            <a:off x="396240" y="1106182"/>
            <a:ext cx="1149096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Dataset Coverage</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Underrepresentation of Global Cuisines - Existing datasets mostly include Western foods, leading to poor recognition of regional or traditional dishes like dhokla, injera, or balut.</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Handling of Recipe Variations - Dishes prepared differently (e.g., plain rice vs. fried rice) confuse models due to limited examples of such variants in training data.</a:t>
            </a:r>
          </a:p>
          <a:p>
            <a:pPr marL="342900" marR="0" lvl="0" indent="-342900" algn="just"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Inability to Recognize Multiple Food Items</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Overlapping and Mixed Food Challenges - AI struggles to distinguish between visually overlapping foods or mixed dishes like casseroles and stews.</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Contextual Understanding - Models fail to differentiate key ingredients or sauces (e.g., Alfredo vs. marinara), leading to incorrect calorie estimation.</a:t>
            </a:r>
          </a:p>
          <a:p>
            <a:pPr marL="342900" marR="0" lvl="0" indent="-342900" algn="just"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Computational Cost </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Limitations for End Users - Advanced models often require high-end GPUs or cloud services, making them inaccessible on regular smartphones. </a:t>
            </a:r>
          </a:p>
          <a:p>
            <a:pPr marL="800100" lvl="1" indent="-342900" algn="jus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 Affects Real - Time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UseSlow</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processing delays responses, which diminishes user experience in fast-paced or mobile scenarios.</a:t>
            </a:r>
            <a:endParaRPr lang="en-US" altLang="en-US" sz="2000" dirty="0">
              <a:latin typeface="Times New Roman" panose="02020603050405020304" pitchFamily="18" charset="0"/>
              <a:cs typeface="Times New Roman" panose="02020603050405020304" pitchFamily="18" charset="0"/>
            </a:endParaRPr>
          </a:p>
          <a:p>
            <a:pPr lvl="1" algn="just"/>
            <a:endParaRPr lang="en-US" altLang="en-US" dirty="0">
              <a:latin typeface="Arial" panose="020B0604020202020204" pitchFamily="34" charset="0"/>
            </a:endParaRPr>
          </a:p>
        </p:txBody>
      </p:sp>
    </p:spTree>
    <p:extLst>
      <p:ext uri="{BB962C8B-B14F-4D97-AF65-F5344CB8AC3E}">
        <p14:creationId xmlns:p14="http://schemas.microsoft.com/office/powerpoint/2010/main" val="297891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965D-70B7-3204-D2D2-CB7A4CF57175}"/>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5" name="Rectangle 2">
            <a:extLst>
              <a:ext uri="{FF2B5EF4-FFF2-40B4-BE49-F238E27FC236}">
                <a16:creationId xmlns:a16="http://schemas.microsoft.com/office/drawing/2014/main" id="{8A116592-8A8D-F47F-76EA-D545CDF8BD1D}"/>
              </a:ext>
            </a:extLst>
          </p:cNvPr>
          <p:cNvSpPr>
            <a:spLocks noGrp="1" noChangeArrowheads="1"/>
          </p:cNvSpPr>
          <p:nvPr>
            <p:ph idx="1"/>
          </p:nvPr>
        </p:nvSpPr>
        <p:spPr bwMode="auto">
          <a:xfrm>
            <a:off x="955040" y="1690688"/>
            <a:ext cx="1062736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offers an efficient and accurate method for estimating the nutritional value of food using image recognition. </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system identifies and classifies food items from uploaded images. </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then calculates the total calorie content and other nutritional values by matching detected items with a nutritional data. </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for ease of use and high accuracy, this solution provides real-time feedback, enabling users to conveniently track their meals and make informed dietary choices.</a:t>
            </a:r>
          </a:p>
        </p:txBody>
      </p:sp>
    </p:spTree>
    <p:extLst>
      <p:ext uri="{BB962C8B-B14F-4D97-AF65-F5344CB8AC3E}">
        <p14:creationId xmlns:p14="http://schemas.microsoft.com/office/powerpoint/2010/main" val="35995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8271-982E-4468-4753-30834766B73E}"/>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BC84DD4-DE80-930A-A9F1-8AA28332723D}"/>
              </a:ext>
            </a:extLst>
          </p:cNvPr>
          <p:cNvSpPr>
            <a:spLocks noGrp="1"/>
          </p:cNvSpPr>
          <p:nvPr>
            <p:ph idx="1"/>
          </p:nvPr>
        </p:nvSpPr>
        <p:spPr>
          <a:xfrm>
            <a:off x="919480" y="1538288"/>
            <a:ext cx="10515600" cy="4351338"/>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With the rising incidence of lifestyle-related diseases due to poor dietary habits, there is a growing need for effective tools to monitor food intake. This project aims to develop an AI-powered system that analyzes food images to identify items and estimate their calorie content, including calories, protein, fat, and carbohydrates. Using AI model and image recognition,  this tool promotes healthier eating habits and supports individuals and healthcare professionals in tracking nutrition and calories effortlessly.</a:t>
            </a:r>
            <a:endParaRPr lang="en-IN" sz="2400" dirty="0">
              <a:latin typeface="Times New Roman" panose="02020603050405020304" pitchFamily="18" charset="0"/>
              <a:cs typeface="Times New Roman" panose="02020603050405020304" pitchFamily="18" charset="0"/>
            </a:endParaRPr>
          </a:p>
        </p:txBody>
      </p:sp>
      <p:pic>
        <p:nvPicPr>
          <p:cNvPr id="1030" name="Picture 6" descr="Image result for meal calorie detector images">
            <a:extLst>
              <a:ext uri="{FF2B5EF4-FFF2-40B4-BE49-F238E27FC236}">
                <a16:creationId xmlns:a16="http://schemas.microsoft.com/office/drawing/2014/main" id="{77B6EBA9-7AFC-C85F-DC9B-A286FDEAB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4406479"/>
            <a:ext cx="3606129" cy="21850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3D44604-8DA0-1BCB-D7E2-FCF1C0D22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8" y="4305934"/>
            <a:ext cx="2459035" cy="2386126"/>
          </a:xfrm>
          <a:prstGeom prst="rect">
            <a:avLst/>
          </a:prstGeom>
        </p:spPr>
      </p:pic>
    </p:spTree>
    <p:extLst>
      <p:ext uri="{BB962C8B-B14F-4D97-AF65-F5344CB8AC3E}">
        <p14:creationId xmlns:p14="http://schemas.microsoft.com/office/powerpoint/2010/main" val="378106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1F94-1A92-C223-DB8A-30A7DEC9FADE}"/>
              </a:ext>
            </a:extLst>
          </p:cNvPr>
          <p:cNvSpPr>
            <a:spLocks noGrp="1"/>
          </p:cNvSpPr>
          <p:nvPr>
            <p:ph type="title"/>
          </p:nvPr>
        </p:nvSpPr>
        <p:spPr>
          <a:xfrm>
            <a:off x="838200" y="335597"/>
            <a:ext cx="10515600" cy="1676084"/>
          </a:xfrm>
        </p:spPr>
        <p:txBody>
          <a:bodyPr>
            <a:normAutofit/>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8349B9D-55A8-76A6-D73E-DB331E1C3BDE}"/>
              </a:ext>
            </a:extLst>
          </p:cNvPr>
          <p:cNvSpPr>
            <a:spLocks noGrp="1"/>
          </p:cNvSpPr>
          <p:nvPr>
            <p:ph idx="1"/>
          </p:nvPr>
        </p:nvSpPr>
        <p:spPr>
          <a:xfrm>
            <a:off x="1173480" y="1696720"/>
            <a:ext cx="10515600" cy="4825683"/>
          </a:xfrm>
        </p:spPr>
        <p:txBody>
          <a:bodyPr>
            <a:normAutofit/>
          </a:bodyPr>
          <a:lstStyle/>
          <a:p>
            <a:r>
              <a:rPr lang="en-US" dirty="0">
                <a:latin typeface="Times New Roman" panose="02020603050405020304" pitchFamily="18" charset="0"/>
                <a:cs typeface="Times New Roman" panose="02020603050405020304" pitchFamily="18" charset="0"/>
              </a:rPr>
              <a:t>To develop a system capable of detecting food items from an image.</a:t>
            </a:r>
          </a:p>
          <a:p>
            <a:r>
              <a:rPr lang="en-US" dirty="0">
                <a:latin typeface="Times New Roman" panose="02020603050405020304" pitchFamily="18" charset="0"/>
                <a:cs typeface="Times New Roman" panose="02020603050405020304" pitchFamily="18" charset="0"/>
              </a:rPr>
              <a:t>To estimate calories, protein, fats, and carbohydrates for detected food item.</a:t>
            </a:r>
          </a:p>
          <a:p>
            <a:r>
              <a:rPr lang="en-US" dirty="0">
                <a:latin typeface="Times New Roman" panose="02020603050405020304" pitchFamily="18" charset="0"/>
                <a:cs typeface="Times New Roman" panose="02020603050405020304" pitchFamily="18" charset="0"/>
              </a:rPr>
              <a:t>To enable the recognition of multiple food items within a single image.</a:t>
            </a:r>
          </a:p>
          <a:p>
            <a:r>
              <a:rPr lang="en-US" dirty="0">
                <a:latin typeface="Times New Roman" panose="02020603050405020304" pitchFamily="18" charset="0"/>
                <a:cs typeface="Times New Roman" panose="02020603050405020304" pitchFamily="18" charset="0"/>
              </a:rPr>
              <a:t>To provide a user-friendly web interface for seamless user interaction which includes Image Upload, Real-Time Detection, Nutritional Information Display</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26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5BE-35DE-9B10-9580-51C0554EF21E}"/>
              </a:ext>
            </a:extLst>
          </p:cNvPr>
          <p:cNvSpPr>
            <a:spLocks noGrp="1"/>
          </p:cNvSpPr>
          <p:nvPr>
            <p:ph type="title"/>
          </p:nvPr>
        </p:nvSpPr>
        <p:spPr>
          <a:xfrm>
            <a:off x="838200" y="143691"/>
            <a:ext cx="10063480" cy="752475"/>
          </a:xfrm>
        </p:spPr>
        <p:txBody>
          <a:bodyPr>
            <a:normAutofit/>
          </a:bodyPr>
          <a:lstStyle/>
          <a:p>
            <a:pPr algn="ctr"/>
            <a:r>
              <a:rPr lang="en-IN" sz="3200" b="1" dirty="0">
                <a:latin typeface="Times New Roman" panose="02020603050405020304" pitchFamily="18" charset="0"/>
                <a:cs typeface="Times New Roman" panose="02020603050405020304" pitchFamily="18" charset="0"/>
              </a:rPr>
              <a:t>METHDOLOGY</a:t>
            </a:r>
          </a:p>
        </p:txBody>
      </p:sp>
      <p:sp>
        <p:nvSpPr>
          <p:cNvPr id="3" name="Content Placeholder 2">
            <a:extLst>
              <a:ext uri="{FF2B5EF4-FFF2-40B4-BE49-F238E27FC236}">
                <a16:creationId xmlns:a16="http://schemas.microsoft.com/office/drawing/2014/main" id="{03E0609A-ED2E-22A5-B316-D103DBA1B4B3}"/>
              </a:ext>
            </a:extLst>
          </p:cNvPr>
          <p:cNvSpPr>
            <a:spLocks noGrp="1"/>
          </p:cNvSpPr>
          <p:nvPr>
            <p:ph idx="1"/>
          </p:nvPr>
        </p:nvSpPr>
        <p:spPr>
          <a:xfrm>
            <a:off x="612140" y="1044212"/>
            <a:ext cx="11013440" cy="5596710"/>
          </a:xfrm>
        </p:spPr>
        <p:txBody>
          <a:bodyPr>
            <a:noAutofit/>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Initial Approach Using Machine Learning:</a:t>
            </a:r>
          </a:p>
          <a:p>
            <a:pPr algn="just">
              <a:lnSpc>
                <a:spcPct val="120000"/>
              </a:lnSpc>
            </a:pPr>
            <a:r>
              <a:rPr lang="en-US" sz="2000" dirty="0">
                <a:latin typeface="Times New Roman" panose="02020603050405020304" pitchFamily="18" charset="0"/>
                <a:cs typeface="Times New Roman" panose="02020603050405020304" pitchFamily="18" charset="0"/>
              </a:rPr>
              <a:t>Started by selecting the UEC FOOD 256 dataset, which contains images of over 256 different food items.</a:t>
            </a:r>
          </a:p>
          <a:p>
            <a:pPr algn="just">
              <a:lnSpc>
                <a:spcPct val="120000"/>
              </a:lnSpc>
            </a:pPr>
            <a:r>
              <a:rPr lang="en-US" sz="2000" dirty="0">
                <a:latin typeface="Times New Roman" panose="02020603050405020304" pitchFamily="18" charset="0"/>
                <a:cs typeface="Times New Roman" panose="02020603050405020304" pitchFamily="18" charset="0"/>
              </a:rPr>
              <a:t>Split the dataset into training and testing sets and used traditional machine learning and deep learning techniques to classify food items in images.</a:t>
            </a:r>
          </a:p>
          <a:p>
            <a:pPr algn="just">
              <a:lnSpc>
                <a:spcPct val="120000"/>
              </a:lnSpc>
            </a:pPr>
            <a:r>
              <a:rPr lang="en-US" sz="2000" dirty="0">
                <a:latin typeface="Times New Roman" panose="02020603050405020304" pitchFamily="18" charset="0"/>
                <a:cs typeface="Times New Roman" panose="02020603050405020304" pitchFamily="18" charset="0"/>
              </a:rPr>
              <a:t>Faced major challenges with system performance, lacked the computational power needed to train large models effectively, which led to very slow training times. The model's accuracy was quite low. </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Switch to Pre-trained Model:</a:t>
            </a:r>
          </a:p>
          <a:p>
            <a:pPr algn="just">
              <a:lnSpc>
                <a:spcPct val="120000"/>
              </a:lnSpc>
            </a:pPr>
            <a:r>
              <a:rPr lang="en-US" sz="2000" dirty="0">
                <a:latin typeface="Times New Roman" panose="02020603050405020304" pitchFamily="18" charset="0"/>
                <a:cs typeface="Times New Roman" panose="02020603050405020304" pitchFamily="18" charset="0"/>
              </a:rPr>
              <a:t>To overcome the issues with the custom model, decided to use YOLOv5, a popular object detection model that comes pre-trained on the COCO dataset.</a:t>
            </a:r>
          </a:p>
          <a:p>
            <a:pPr algn="just">
              <a:lnSpc>
                <a:spcPct val="120000"/>
              </a:lnSpc>
            </a:pPr>
            <a:r>
              <a:rPr lang="en-US" sz="2000" dirty="0">
                <a:latin typeface="Times New Roman" panose="02020603050405020304" pitchFamily="18" charset="0"/>
                <a:cs typeface="Times New Roman" panose="02020603050405020304" pitchFamily="18" charset="0"/>
              </a:rPr>
              <a:t>Using YOLOv5, able to quickly detect food items in uploaded images.</a:t>
            </a:r>
          </a:p>
        </p:txBody>
      </p:sp>
      <p:sp>
        <p:nvSpPr>
          <p:cNvPr id="9" name="Rectangle 6">
            <a:extLst>
              <a:ext uri="{FF2B5EF4-FFF2-40B4-BE49-F238E27FC236}">
                <a16:creationId xmlns:a16="http://schemas.microsoft.com/office/drawing/2014/main" id="{3EC11FAD-47A4-4843-AFF3-719DF86489AB}"/>
              </a:ext>
            </a:extLst>
          </p:cNvPr>
          <p:cNvSpPr>
            <a:spLocks noChangeArrowheads="1"/>
          </p:cNvSpPr>
          <p:nvPr/>
        </p:nvSpPr>
        <p:spPr bwMode="auto">
          <a:xfrm>
            <a:off x="566420" y="1219942"/>
            <a:ext cx="106070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6619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1115</TotalTime>
  <Words>1438</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Calibri Light</vt:lpstr>
      <vt:lpstr>Times New Roman</vt:lpstr>
      <vt:lpstr>Office Theme</vt:lpstr>
      <vt:lpstr>MEAL CALORIE DETECTOR</vt:lpstr>
      <vt:lpstr>INTRODUCTION</vt:lpstr>
      <vt:lpstr>PowerPoint Presentation</vt:lpstr>
      <vt:lpstr>PowerPoint Presentation</vt:lpstr>
      <vt:lpstr>PowerPoint Presentation</vt:lpstr>
      <vt:lpstr>PROPOSED SYSTEM</vt:lpstr>
      <vt:lpstr>PROBLEM STATEMENT</vt:lpstr>
      <vt:lpstr>OBJECTIVES</vt:lpstr>
      <vt:lpstr>METHDOLOGY</vt:lpstr>
      <vt:lpstr>PowerPoint Presentation</vt:lpstr>
      <vt:lpstr>RESULTS</vt:lpstr>
      <vt:lpstr>PowerPoint Presentation</vt:lpstr>
      <vt:lpstr>PowerPoint Presentation</vt:lpstr>
      <vt:lpstr>PowerPoint Presentation</vt:lpstr>
      <vt:lpstr>PowerPoint Presentation</vt:lpstr>
      <vt:lpstr>PowerPoint Presentation</vt:lpstr>
      <vt:lpstr>CONCLUSIONS</vt:lpstr>
      <vt:lpstr>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&lt;&lt;Title of the Mini Project&gt;&gt;</dc:title>
  <dc:creator>D.Naga Swetha</dc:creator>
  <cp:lastModifiedBy>SURESH KUMAR</cp:lastModifiedBy>
  <cp:revision>27</cp:revision>
  <dcterms:created xsi:type="dcterms:W3CDTF">2022-03-30T18:44:16Z</dcterms:created>
  <dcterms:modified xsi:type="dcterms:W3CDTF">2025-05-12T18:20:37Z</dcterms:modified>
</cp:coreProperties>
</file>