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899" r:id="rId5"/>
    <p:sldId id="1002" r:id="rId6"/>
    <p:sldId id="1007" r:id="rId7"/>
    <p:sldId id="1003" r:id="rId8"/>
    <p:sldId id="1004" r:id="rId9"/>
    <p:sldId id="1005" r:id="rId10"/>
    <p:sldId id="1009" r:id="rId11"/>
    <p:sldId id="1006" r:id="rId12"/>
    <p:sldId id="1008" r:id="rId13"/>
    <p:sldId id="1010" r:id="rId14"/>
    <p:sldId id="1011" r:id="rId15"/>
    <p:sldId id="85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6CA9050-B3AF-460E-B888-49F3288AD227}">
          <p14:sldIdLst>
            <p14:sldId id="899"/>
            <p14:sldId id="1002"/>
            <p14:sldId id="1007"/>
            <p14:sldId id="1003"/>
            <p14:sldId id="1004"/>
            <p14:sldId id="1005"/>
            <p14:sldId id="1009"/>
            <p14:sldId id="1006"/>
            <p14:sldId id="1008"/>
            <p14:sldId id="1010"/>
            <p14:sldId id="1011"/>
          </p14:sldIdLst>
        </p14:section>
        <p14:section name="QA" id="{38F2B14C-7C45-42BF-9FBE-E8A34946A68B}">
          <p14:sldIdLst>
            <p14:sldId id="85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671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39B5BCB-C601-46BC-5B6B-AE82D5243280}" v="50" dt="2024-12-04T22:23:03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85" autoAdjust="0"/>
    <p:restoredTop sz="96395" autoAdjust="0"/>
  </p:normalViewPr>
  <p:slideViewPr>
    <p:cSldViewPr snapToGrid="0">
      <p:cViewPr>
        <p:scale>
          <a:sx n="90" d="100"/>
          <a:sy n="90" d="100"/>
        </p:scale>
        <p:origin x="22" y="2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ulmen, Robert James" userId="S::rjt180004@utdallas.edu::52465f45-ea3e-4cd4-9173-3b03e56e8e3e" providerId="AD" clId="Web-{D39B5BCB-C601-46BC-5B6B-AE82D5243280}"/>
    <pc:docChg chg="modSld">
      <pc:chgData name="Tulmen, Robert James" userId="S::rjt180004@utdallas.edu::52465f45-ea3e-4cd4-9173-3b03e56e8e3e" providerId="AD" clId="Web-{D39B5BCB-C601-46BC-5B6B-AE82D5243280}" dt="2024-12-04T22:23:03.441" v="47" actId="20577"/>
      <pc:docMkLst>
        <pc:docMk/>
      </pc:docMkLst>
      <pc:sldChg chg="modSp">
        <pc:chgData name="Tulmen, Robert James" userId="S::rjt180004@utdallas.edu::52465f45-ea3e-4cd4-9173-3b03e56e8e3e" providerId="AD" clId="Web-{D39B5BCB-C601-46BC-5B6B-AE82D5243280}" dt="2024-12-04T22:23:03.441" v="47" actId="20577"/>
        <pc:sldMkLst>
          <pc:docMk/>
          <pc:sldMk cId="813694824" sldId="899"/>
        </pc:sldMkLst>
        <pc:spChg chg="mod">
          <ac:chgData name="Tulmen, Robert James" userId="S::rjt180004@utdallas.edu::52465f45-ea3e-4cd4-9173-3b03e56e8e3e" providerId="AD" clId="Web-{D39B5BCB-C601-46BC-5B6B-AE82D5243280}" dt="2024-12-04T22:23:03.441" v="47" actId="20577"/>
          <ac:spMkLst>
            <pc:docMk/>
            <pc:sldMk cId="813694824" sldId="899"/>
            <ac:spMk id="2" creationId="{00000000-0000-0000-0000-000000000000}"/>
          </ac:spMkLst>
        </pc:spChg>
        <pc:spChg chg="mod">
          <ac:chgData name="Tulmen, Robert James" userId="S::rjt180004@utdallas.edu::52465f45-ea3e-4cd4-9173-3b03e56e8e3e" providerId="AD" clId="Web-{D39B5BCB-C601-46BC-5B6B-AE82D5243280}" dt="2024-12-04T22:23:01.160" v="45" actId="20577"/>
          <ac:spMkLst>
            <pc:docMk/>
            <pc:sldMk cId="813694824" sldId="899"/>
            <ac:spMk id="5" creationId="{00000000-0000-0000-0000-000000000000}"/>
          </ac:spMkLst>
        </pc:spChg>
      </pc:sldChg>
      <pc:sldChg chg="addSp delSp modSp">
        <pc:chgData name="Tulmen, Robert James" userId="S::rjt180004@utdallas.edu::52465f45-ea3e-4cd4-9173-3b03e56e8e3e" providerId="AD" clId="Web-{D39B5BCB-C601-46BC-5B6B-AE82D5243280}" dt="2024-12-04T22:22:58.175" v="34" actId="20577"/>
        <pc:sldMkLst>
          <pc:docMk/>
          <pc:sldMk cId="2713434168" sldId="1002"/>
        </pc:sldMkLst>
        <pc:spChg chg="mod">
          <ac:chgData name="Tulmen, Robert James" userId="S::rjt180004@utdallas.edu::52465f45-ea3e-4cd4-9173-3b03e56e8e3e" providerId="AD" clId="Web-{D39B5BCB-C601-46BC-5B6B-AE82D5243280}" dt="2024-12-04T22:22:56.050" v="32" actId="20577"/>
          <ac:spMkLst>
            <pc:docMk/>
            <pc:sldMk cId="2713434168" sldId="1002"/>
            <ac:spMk id="2" creationId="{040C56A7-DC14-7214-358B-8D3DA899FD2C}"/>
          </ac:spMkLst>
        </pc:spChg>
        <pc:spChg chg="add del mod">
          <ac:chgData name="Tulmen, Robert James" userId="S::rjt180004@utdallas.edu::52465f45-ea3e-4cd4-9173-3b03e56e8e3e" providerId="AD" clId="Web-{D39B5BCB-C601-46BC-5B6B-AE82D5243280}" dt="2024-12-04T22:22:58.175" v="34" actId="20577"/>
          <ac:spMkLst>
            <pc:docMk/>
            <pc:sldMk cId="2713434168" sldId="1002"/>
            <ac:spMk id="3" creationId="{3CE73DEA-3FFC-3ED3-02E8-D97E072FE6A2}"/>
          </ac:spMkLst>
        </pc:spChg>
        <pc:spChg chg="mod">
          <ac:chgData name="Tulmen, Robert James" userId="S::rjt180004@utdallas.edu::52465f45-ea3e-4cd4-9173-3b03e56e8e3e" providerId="AD" clId="Web-{D39B5BCB-C601-46BC-5B6B-AE82D5243280}" dt="2024-12-04T22:22:50.769" v="25" actId="20577"/>
          <ac:spMkLst>
            <pc:docMk/>
            <pc:sldMk cId="2713434168" sldId="1002"/>
            <ac:spMk id="5" creationId="{BB373337-AE7D-9D40-B9B1-19D9DC7C38C5}"/>
          </ac:spMkLst>
        </pc:spChg>
        <pc:spChg chg="add del mod">
          <ac:chgData name="Tulmen, Robert James" userId="S::rjt180004@utdallas.edu::52465f45-ea3e-4cd4-9173-3b03e56e8e3e" providerId="AD" clId="Web-{D39B5BCB-C601-46BC-5B6B-AE82D5243280}" dt="2024-12-04T22:22:57.566" v="33"/>
          <ac:spMkLst>
            <pc:docMk/>
            <pc:sldMk cId="2713434168" sldId="1002"/>
            <ac:spMk id="7" creationId="{65C6F765-7162-367C-B286-A8FF07D513D9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3B8183-1570-4A82-8336-F6F8ED64862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6C0BCD1-3CDE-493E-AD1C-9998B73F9208}">
      <dgm:prSet/>
      <dgm:spPr/>
      <dgm:t>
        <a:bodyPr/>
        <a:lstStyle/>
        <a:p>
          <a:r>
            <a:rPr lang="en-US" dirty="0"/>
            <a:t>What is the spatial distribution of air pollution in DFW area</a:t>
          </a:r>
        </a:p>
      </dgm:t>
    </dgm:pt>
    <dgm:pt modelId="{BB47C596-933C-4C0E-B5E8-068EAA394C35}" type="parTrans" cxnId="{F6D5DB11-D19C-4343-87E7-885B9E1BD83A}">
      <dgm:prSet/>
      <dgm:spPr/>
      <dgm:t>
        <a:bodyPr/>
        <a:lstStyle/>
        <a:p>
          <a:endParaRPr lang="en-US"/>
        </a:p>
      </dgm:t>
    </dgm:pt>
    <dgm:pt modelId="{8236F7D3-2C48-4D75-ABA4-F3ED107E7A96}" type="sibTrans" cxnId="{F6D5DB11-D19C-4343-87E7-885B9E1BD83A}">
      <dgm:prSet/>
      <dgm:spPr/>
      <dgm:t>
        <a:bodyPr/>
        <a:lstStyle/>
        <a:p>
          <a:endParaRPr lang="en-US"/>
        </a:p>
      </dgm:t>
    </dgm:pt>
    <dgm:pt modelId="{071C021F-52D7-4BAF-9903-46643A658E12}">
      <dgm:prSet/>
      <dgm:spPr/>
      <dgm:t>
        <a:bodyPr/>
        <a:lstStyle/>
        <a:p>
          <a:r>
            <a:rPr lang="en-US" dirty="0"/>
            <a:t>How does the exposure PM2.5 correlate with the prevalence of respiratory illnesses like asthma, Chronic obstructive pulmonary disease (COPD), etc. health conditions</a:t>
          </a:r>
        </a:p>
      </dgm:t>
    </dgm:pt>
    <dgm:pt modelId="{8460D81A-F203-42A8-B14E-6CCF46841918}" type="parTrans" cxnId="{AF965CD5-1EAB-4464-A217-F062EB091B64}">
      <dgm:prSet/>
      <dgm:spPr/>
      <dgm:t>
        <a:bodyPr/>
        <a:lstStyle/>
        <a:p>
          <a:endParaRPr lang="en-US"/>
        </a:p>
      </dgm:t>
    </dgm:pt>
    <dgm:pt modelId="{3E8D806C-BC7F-42C8-AEF1-CABA77234460}" type="sibTrans" cxnId="{AF965CD5-1EAB-4464-A217-F062EB091B64}">
      <dgm:prSet/>
      <dgm:spPr/>
      <dgm:t>
        <a:bodyPr/>
        <a:lstStyle/>
        <a:p>
          <a:endParaRPr lang="en-US"/>
        </a:p>
      </dgm:t>
    </dgm:pt>
    <dgm:pt modelId="{5AD9A37F-4750-4EB8-9715-B6A9B6BE30BF}">
      <dgm:prSet/>
      <dgm:spPr/>
      <dgm:t>
        <a:bodyPr/>
        <a:lstStyle/>
        <a:p>
          <a:r>
            <a:rPr lang="en-US" dirty="0"/>
            <a:t>Which specific neighborhoods are significantly more affected by both air pollution and respiratory illnesses?</a:t>
          </a:r>
        </a:p>
      </dgm:t>
    </dgm:pt>
    <dgm:pt modelId="{296431A1-1CEA-4F4F-A7D4-5F9ED346C636}" type="parTrans" cxnId="{6CAE9B38-64B9-45A8-A21F-8AFBCA75AB77}">
      <dgm:prSet/>
      <dgm:spPr/>
      <dgm:t>
        <a:bodyPr/>
        <a:lstStyle/>
        <a:p>
          <a:endParaRPr lang="en-US"/>
        </a:p>
      </dgm:t>
    </dgm:pt>
    <dgm:pt modelId="{28E47B4D-30A0-42E6-A16E-2C85BB3BBBA2}" type="sibTrans" cxnId="{6CAE9B38-64B9-45A8-A21F-8AFBCA75AB77}">
      <dgm:prSet/>
      <dgm:spPr/>
      <dgm:t>
        <a:bodyPr/>
        <a:lstStyle/>
        <a:p>
          <a:endParaRPr lang="en-US"/>
        </a:p>
      </dgm:t>
    </dgm:pt>
    <dgm:pt modelId="{3C08CFAE-1E75-4C44-B160-1DB101F39E16}">
      <dgm:prSet/>
      <dgm:spPr/>
      <dgm:t>
        <a:bodyPr/>
        <a:lstStyle/>
        <a:p>
          <a:r>
            <a:rPr lang="en-US" dirty="0"/>
            <a:t>What is the spatial relationship between socio-economic factors, and air pollution-related health risks?</a:t>
          </a:r>
        </a:p>
      </dgm:t>
    </dgm:pt>
    <dgm:pt modelId="{DD27A935-9906-4250-8237-5D588A28C80C}" type="parTrans" cxnId="{5F432887-BA59-43CC-957A-6500404820F2}">
      <dgm:prSet/>
      <dgm:spPr/>
      <dgm:t>
        <a:bodyPr/>
        <a:lstStyle/>
        <a:p>
          <a:endParaRPr lang="en-US"/>
        </a:p>
      </dgm:t>
    </dgm:pt>
    <dgm:pt modelId="{7538BF34-3A7D-4A33-98CE-E0929F308984}" type="sibTrans" cxnId="{5F432887-BA59-43CC-957A-6500404820F2}">
      <dgm:prSet/>
      <dgm:spPr/>
      <dgm:t>
        <a:bodyPr/>
        <a:lstStyle/>
        <a:p>
          <a:endParaRPr lang="en-US"/>
        </a:p>
      </dgm:t>
    </dgm:pt>
    <dgm:pt modelId="{48FB883E-57D5-4CAC-9C77-16B860E9E13B}" type="pres">
      <dgm:prSet presAssocID="{223B8183-1570-4A82-8336-F6F8ED648620}" presName="linear" presStyleCnt="0">
        <dgm:presLayoutVars>
          <dgm:animLvl val="lvl"/>
          <dgm:resizeHandles val="exact"/>
        </dgm:presLayoutVars>
      </dgm:prSet>
      <dgm:spPr/>
    </dgm:pt>
    <dgm:pt modelId="{4CF04928-20A0-4D98-A2B3-D92E7CAE65F1}" type="pres">
      <dgm:prSet presAssocID="{46C0BCD1-3CDE-493E-AD1C-9998B73F920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2E8E6F0-02A0-4386-B4B9-DD7E64404CBC}" type="pres">
      <dgm:prSet presAssocID="{8236F7D3-2C48-4D75-ABA4-F3ED107E7A96}" presName="spacer" presStyleCnt="0"/>
      <dgm:spPr/>
    </dgm:pt>
    <dgm:pt modelId="{F1F24CB0-DF61-4508-98D4-51689D0D3B16}" type="pres">
      <dgm:prSet presAssocID="{071C021F-52D7-4BAF-9903-46643A658E1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495D52-CD74-4C51-AA64-44EEC9583FB2}" type="pres">
      <dgm:prSet presAssocID="{3E8D806C-BC7F-42C8-AEF1-CABA77234460}" presName="spacer" presStyleCnt="0"/>
      <dgm:spPr/>
    </dgm:pt>
    <dgm:pt modelId="{00E04C69-C304-4CFD-A52A-92C77F6D8889}" type="pres">
      <dgm:prSet presAssocID="{5AD9A37F-4750-4EB8-9715-B6A9B6BE30B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7E688856-CBD4-49C6-B62B-4C3E0A698F4C}" type="pres">
      <dgm:prSet presAssocID="{28E47B4D-30A0-42E6-A16E-2C85BB3BBBA2}" presName="spacer" presStyleCnt="0"/>
      <dgm:spPr/>
    </dgm:pt>
    <dgm:pt modelId="{7F426B8B-FB59-4E1E-A2BE-F0F4821689CA}" type="pres">
      <dgm:prSet presAssocID="{3C08CFAE-1E75-4C44-B160-1DB101F39E16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E30E607-1C2D-4B13-8EAA-D39C30903457}" type="presOf" srcId="{223B8183-1570-4A82-8336-F6F8ED648620}" destId="{48FB883E-57D5-4CAC-9C77-16B860E9E13B}" srcOrd="0" destOrd="0" presId="urn:microsoft.com/office/officeart/2005/8/layout/vList2"/>
    <dgm:cxn modelId="{F6D5DB11-D19C-4343-87E7-885B9E1BD83A}" srcId="{223B8183-1570-4A82-8336-F6F8ED648620}" destId="{46C0BCD1-3CDE-493E-AD1C-9998B73F9208}" srcOrd="0" destOrd="0" parTransId="{BB47C596-933C-4C0E-B5E8-068EAA394C35}" sibTransId="{8236F7D3-2C48-4D75-ABA4-F3ED107E7A96}"/>
    <dgm:cxn modelId="{6CAE9B38-64B9-45A8-A21F-8AFBCA75AB77}" srcId="{223B8183-1570-4A82-8336-F6F8ED648620}" destId="{5AD9A37F-4750-4EB8-9715-B6A9B6BE30BF}" srcOrd="2" destOrd="0" parTransId="{296431A1-1CEA-4F4F-A7D4-5F9ED346C636}" sibTransId="{28E47B4D-30A0-42E6-A16E-2C85BB3BBBA2}"/>
    <dgm:cxn modelId="{5F432887-BA59-43CC-957A-6500404820F2}" srcId="{223B8183-1570-4A82-8336-F6F8ED648620}" destId="{3C08CFAE-1E75-4C44-B160-1DB101F39E16}" srcOrd="3" destOrd="0" parTransId="{DD27A935-9906-4250-8237-5D588A28C80C}" sibTransId="{7538BF34-3A7D-4A33-98CE-E0929F308984}"/>
    <dgm:cxn modelId="{CC7F7B87-3AEC-428A-A92B-E40F8DE182D1}" type="presOf" srcId="{5AD9A37F-4750-4EB8-9715-B6A9B6BE30BF}" destId="{00E04C69-C304-4CFD-A52A-92C77F6D8889}" srcOrd="0" destOrd="0" presId="urn:microsoft.com/office/officeart/2005/8/layout/vList2"/>
    <dgm:cxn modelId="{AF965CD5-1EAB-4464-A217-F062EB091B64}" srcId="{223B8183-1570-4A82-8336-F6F8ED648620}" destId="{071C021F-52D7-4BAF-9903-46643A658E12}" srcOrd="1" destOrd="0" parTransId="{8460D81A-F203-42A8-B14E-6CCF46841918}" sibTransId="{3E8D806C-BC7F-42C8-AEF1-CABA77234460}"/>
    <dgm:cxn modelId="{26441CE6-7B8A-41A9-A7F6-233681B25A15}" type="presOf" srcId="{46C0BCD1-3CDE-493E-AD1C-9998B73F9208}" destId="{4CF04928-20A0-4D98-A2B3-D92E7CAE65F1}" srcOrd="0" destOrd="0" presId="urn:microsoft.com/office/officeart/2005/8/layout/vList2"/>
    <dgm:cxn modelId="{5331E5F4-0595-446B-9305-846480099682}" type="presOf" srcId="{3C08CFAE-1E75-4C44-B160-1DB101F39E16}" destId="{7F426B8B-FB59-4E1E-A2BE-F0F4821689CA}" srcOrd="0" destOrd="0" presId="urn:microsoft.com/office/officeart/2005/8/layout/vList2"/>
    <dgm:cxn modelId="{ADE108F5-2455-4CCA-845C-87A676318940}" type="presOf" srcId="{071C021F-52D7-4BAF-9903-46643A658E12}" destId="{F1F24CB0-DF61-4508-98D4-51689D0D3B16}" srcOrd="0" destOrd="0" presId="urn:microsoft.com/office/officeart/2005/8/layout/vList2"/>
    <dgm:cxn modelId="{69293D24-166E-4D99-B87F-66B18E41D842}" type="presParOf" srcId="{48FB883E-57D5-4CAC-9C77-16B860E9E13B}" destId="{4CF04928-20A0-4D98-A2B3-D92E7CAE65F1}" srcOrd="0" destOrd="0" presId="urn:microsoft.com/office/officeart/2005/8/layout/vList2"/>
    <dgm:cxn modelId="{DD42431F-3A2D-4374-9CBE-88961F87843D}" type="presParOf" srcId="{48FB883E-57D5-4CAC-9C77-16B860E9E13B}" destId="{22E8E6F0-02A0-4386-B4B9-DD7E64404CBC}" srcOrd="1" destOrd="0" presId="urn:microsoft.com/office/officeart/2005/8/layout/vList2"/>
    <dgm:cxn modelId="{B73B0AC4-FFE7-4F83-8A08-523D763B3403}" type="presParOf" srcId="{48FB883E-57D5-4CAC-9C77-16B860E9E13B}" destId="{F1F24CB0-DF61-4508-98D4-51689D0D3B16}" srcOrd="2" destOrd="0" presId="urn:microsoft.com/office/officeart/2005/8/layout/vList2"/>
    <dgm:cxn modelId="{8220D005-550F-4078-A53E-F6CDEFEA92FD}" type="presParOf" srcId="{48FB883E-57D5-4CAC-9C77-16B860E9E13B}" destId="{A2495D52-CD74-4C51-AA64-44EEC9583FB2}" srcOrd="3" destOrd="0" presId="urn:microsoft.com/office/officeart/2005/8/layout/vList2"/>
    <dgm:cxn modelId="{3864B088-613C-4D41-9A58-DF5E47C3291A}" type="presParOf" srcId="{48FB883E-57D5-4CAC-9C77-16B860E9E13B}" destId="{00E04C69-C304-4CFD-A52A-92C77F6D8889}" srcOrd="4" destOrd="0" presId="urn:microsoft.com/office/officeart/2005/8/layout/vList2"/>
    <dgm:cxn modelId="{D6B063F4-CE69-42B3-ACBE-A882526A1122}" type="presParOf" srcId="{48FB883E-57D5-4CAC-9C77-16B860E9E13B}" destId="{7E688856-CBD4-49C6-B62B-4C3E0A698F4C}" srcOrd="5" destOrd="0" presId="urn:microsoft.com/office/officeart/2005/8/layout/vList2"/>
    <dgm:cxn modelId="{004F3CAD-2B23-4626-BDE5-5087551423B4}" type="presParOf" srcId="{48FB883E-57D5-4CAC-9C77-16B860E9E13B}" destId="{7F426B8B-FB59-4E1E-A2BE-F0F4821689C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21A9021-BF40-43A6-81DA-317DAC070963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2872774-853E-4262-9914-E7F3366C9CF9}">
      <dgm:prSet/>
      <dgm:spPr/>
      <dgm:t>
        <a:bodyPr/>
        <a:lstStyle/>
        <a:p>
          <a:r>
            <a:rPr lang="en-US" dirty="0"/>
            <a:t>The Dallas-Fort Worth (DFW) metropolitan area in Texas is one of the </a:t>
          </a:r>
          <a:r>
            <a:rPr lang="en-US" b="1" dirty="0"/>
            <a:t>fastest-growing regions </a:t>
          </a:r>
          <a:r>
            <a:rPr lang="en-US" dirty="0"/>
            <a:t>in the United States</a:t>
          </a:r>
        </a:p>
      </dgm:t>
    </dgm:pt>
    <dgm:pt modelId="{324FB1B4-798D-48EC-BE87-04FB499AC4AD}" type="parTrans" cxnId="{4408ADA6-A007-4770-A8AC-7A723EF5BE78}">
      <dgm:prSet/>
      <dgm:spPr/>
      <dgm:t>
        <a:bodyPr/>
        <a:lstStyle/>
        <a:p>
          <a:endParaRPr lang="en-US"/>
        </a:p>
      </dgm:t>
    </dgm:pt>
    <dgm:pt modelId="{AADFEBAE-3F4E-47AB-B980-823F59263A68}" type="sibTrans" cxnId="{4408ADA6-A007-4770-A8AC-7A723EF5BE78}">
      <dgm:prSet/>
      <dgm:spPr/>
      <dgm:t>
        <a:bodyPr/>
        <a:lstStyle/>
        <a:p>
          <a:endParaRPr lang="en-US"/>
        </a:p>
      </dgm:t>
    </dgm:pt>
    <dgm:pt modelId="{19C53380-B92C-4CD6-AB64-82B6089DA8B3}">
      <dgm:prSet/>
      <dgm:spPr/>
      <dgm:t>
        <a:bodyPr/>
        <a:lstStyle/>
        <a:p>
          <a:r>
            <a:rPr lang="en-US" dirty="0"/>
            <a:t>However, this growth has brought </a:t>
          </a:r>
          <a:r>
            <a:rPr lang="en-US" b="1" dirty="0"/>
            <a:t>several environmental and public health challenges</a:t>
          </a:r>
          <a:r>
            <a:rPr lang="en-US" dirty="0"/>
            <a:t>, particularly related to air quality. </a:t>
          </a:r>
        </a:p>
      </dgm:t>
    </dgm:pt>
    <dgm:pt modelId="{F1BE7D49-1FFD-4841-B565-D82401AEDFEE}" type="parTrans" cxnId="{8FDB10C0-76A9-44CC-8982-1CC52170F249}">
      <dgm:prSet/>
      <dgm:spPr/>
      <dgm:t>
        <a:bodyPr/>
        <a:lstStyle/>
        <a:p>
          <a:endParaRPr lang="en-US"/>
        </a:p>
      </dgm:t>
    </dgm:pt>
    <dgm:pt modelId="{0127D79C-AC08-4BD4-BB5D-B43BE297DB08}" type="sibTrans" cxnId="{8FDB10C0-76A9-44CC-8982-1CC52170F249}">
      <dgm:prSet/>
      <dgm:spPr/>
      <dgm:t>
        <a:bodyPr/>
        <a:lstStyle/>
        <a:p>
          <a:endParaRPr lang="en-US"/>
        </a:p>
      </dgm:t>
    </dgm:pt>
    <dgm:pt modelId="{35A0892C-9F6C-4545-9B3A-071DC9EC7667}">
      <dgm:prSet/>
      <dgm:spPr/>
      <dgm:t>
        <a:bodyPr/>
        <a:lstStyle/>
        <a:p>
          <a:r>
            <a:rPr lang="en-US" dirty="0"/>
            <a:t>High levels of ground-level </a:t>
          </a:r>
          <a:r>
            <a:rPr lang="en-US" b="1" dirty="0"/>
            <a:t>ozone and particulate matter </a:t>
          </a:r>
          <a:r>
            <a:rPr lang="en-US" dirty="0"/>
            <a:t>(PM2.5) are prevalent, particularly during the summer months. </a:t>
          </a:r>
        </a:p>
      </dgm:t>
    </dgm:pt>
    <dgm:pt modelId="{F2D6F6D5-77A1-462B-80AF-2D1D6C3B49EC}" type="parTrans" cxnId="{B7E8EA8F-BA3F-4007-98C7-738DC2980C10}">
      <dgm:prSet/>
      <dgm:spPr/>
      <dgm:t>
        <a:bodyPr/>
        <a:lstStyle/>
        <a:p>
          <a:endParaRPr lang="en-US"/>
        </a:p>
      </dgm:t>
    </dgm:pt>
    <dgm:pt modelId="{CD4DCD69-3DF4-4410-87A0-11A76592B48B}" type="sibTrans" cxnId="{B7E8EA8F-BA3F-4007-98C7-738DC2980C10}">
      <dgm:prSet/>
      <dgm:spPr/>
      <dgm:t>
        <a:bodyPr/>
        <a:lstStyle/>
        <a:p>
          <a:endParaRPr lang="en-US"/>
        </a:p>
      </dgm:t>
    </dgm:pt>
    <dgm:pt modelId="{C0875A0F-B9B8-4E1D-B8B9-1CA90CFE6C50}">
      <dgm:prSet/>
      <dgm:spPr/>
      <dgm:t>
        <a:bodyPr/>
        <a:lstStyle/>
        <a:p>
          <a:r>
            <a:rPr lang="en-US" dirty="0"/>
            <a:t>Additionally, </a:t>
          </a:r>
          <a:r>
            <a:rPr lang="en-US" b="1" dirty="0">
              <a:solidFill>
                <a:schemeClr val="tx1"/>
              </a:solidFill>
            </a:rPr>
            <a:t>heavy traffic </a:t>
          </a:r>
          <a:r>
            <a:rPr lang="en-US" dirty="0"/>
            <a:t>congestion and substantial presence of highways</a:t>
          </a:r>
        </a:p>
      </dgm:t>
    </dgm:pt>
    <dgm:pt modelId="{EB241F56-86BF-4BEB-96EF-62E97B094E21}" type="parTrans" cxnId="{B86F5932-30FF-429B-A2F3-66DB44BDAEB6}">
      <dgm:prSet/>
      <dgm:spPr/>
      <dgm:t>
        <a:bodyPr/>
        <a:lstStyle/>
        <a:p>
          <a:endParaRPr lang="en-US"/>
        </a:p>
      </dgm:t>
    </dgm:pt>
    <dgm:pt modelId="{A52AE86F-5EF5-43A4-B7E4-AB14FFB0F8C6}" type="sibTrans" cxnId="{B86F5932-30FF-429B-A2F3-66DB44BDAEB6}">
      <dgm:prSet/>
      <dgm:spPr/>
      <dgm:t>
        <a:bodyPr/>
        <a:lstStyle/>
        <a:p>
          <a:endParaRPr lang="en-US"/>
        </a:p>
      </dgm:t>
    </dgm:pt>
    <dgm:pt modelId="{B7CAEB9F-1A0D-492D-9980-13DB49F81B99}">
      <dgm:prSet/>
      <dgm:spPr/>
      <dgm:t>
        <a:bodyPr/>
        <a:lstStyle/>
        <a:p>
          <a:r>
            <a:rPr lang="en-US" dirty="0"/>
            <a:t>Elevated risks of </a:t>
          </a:r>
          <a:r>
            <a:rPr lang="en-US" b="1" dirty="0"/>
            <a:t>respiratory health issues </a:t>
          </a:r>
          <a:r>
            <a:rPr lang="en-US" dirty="0"/>
            <a:t>among the local population, especially in </a:t>
          </a:r>
          <a:r>
            <a:rPr lang="en-US" b="1" dirty="0"/>
            <a:t>socioeconomically disadvantaged communities  </a:t>
          </a:r>
        </a:p>
      </dgm:t>
    </dgm:pt>
    <dgm:pt modelId="{0B4861C5-AD66-4148-828A-F8EAAFC81259}" type="parTrans" cxnId="{A16E1ED4-A2AC-4B23-90BD-FCE54429CB0D}">
      <dgm:prSet/>
      <dgm:spPr/>
      <dgm:t>
        <a:bodyPr/>
        <a:lstStyle/>
        <a:p>
          <a:endParaRPr lang="en-US"/>
        </a:p>
      </dgm:t>
    </dgm:pt>
    <dgm:pt modelId="{712A06D8-27E6-464B-A81C-E957A4916650}" type="sibTrans" cxnId="{A16E1ED4-A2AC-4B23-90BD-FCE54429CB0D}">
      <dgm:prSet/>
      <dgm:spPr/>
      <dgm:t>
        <a:bodyPr/>
        <a:lstStyle/>
        <a:p>
          <a:endParaRPr lang="en-US"/>
        </a:p>
      </dgm:t>
    </dgm:pt>
    <dgm:pt modelId="{9CE345F3-9047-4C64-B71B-6A94F43D9208}" type="pres">
      <dgm:prSet presAssocID="{621A9021-BF40-43A6-81DA-317DAC070963}" presName="vert0" presStyleCnt="0">
        <dgm:presLayoutVars>
          <dgm:dir/>
          <dgm:animOne val="branch"/>
          <dgm:animLvl val="lvl"/>
        </dgm:presLayoutVars>
      </dgm:prSet>
      <dgm:spPr/>
    </dgm:pt>
    <dgm:pt modelId="{472A0B48-489B-4BDE-977B-9E0F23D7CF45}" type="pres">
      <dgm:prSet presAssocID="{B2872774-853E-4262-9914-E7F3366C9CF9}" presName="thickLine" presStyleLbl="alignNode1" presStyleIdx="0" presStyleCnt="5"/>
      <dgm:spPr/>
    </dgm:pt>
    <dgm:pt modelId="{E1F69CEF-2AAF-407E-8D3C-637A7A4D6305}" type="pres">
      <dgm:prSet presAssocID="{B2872774-853E-4262-9914-E7F3366C9CF9}" presName="horz1" presStyleCnt="0"/>
      <dgm:spPr/>
    </dgm:pt>
    <dgm:pt modelId="{8D820B45-A161-4219-9088-F815521DD7D6}" type="pres">
      <dgm:prSet presAssocID="{B2872774-853E-4262-9914-E7F3366C9CF9}" presName="tx1" presStyleLbl="revTx" presStyleIdx="0" presStyleCnt="5"/>
      <dgm:spPr/>
    </dgm:pt>
    <dgm:pt modelId="{21E87872-74F9-4A2E-8F43-0C94F9D0C62F}" type="pres">
      <dgm:prSet presAssocID="{B2872774-853E-4262-9914-E7F3366C9CF9}" presName="vert1" presStyleCnt="0"/>
      <dgm:spPr/>
    </dgm:pt>
    <dgm:pt modelId="{9C40B885-EFFB-4088-A92D-8B4F32DC3545}" type="pres">
      <dgm:prSet presAssocID="{19C53380-B92C-4CD6-AB64-82B6089DA8B3}" presName="thickLine" presStyleLbl="alignNode1" presStyleIdx="1" presStyleCnt="5"/>
      <dgm:spPr/>
    </dgm:pt>
    <dgm:pt modelId="{48849996-11EB-4EDC-8D9F-F3DA4C9EA0C4}" type="pres">
      <dgm:prSet presAssocID="{19C53380-B92C-4CD6-AB64-82B6089DA8B3}" presName="horz1" presStyleCnt="0"/>
      <dgm:spPr/>
    </dgm:pt>
    <dgm:pt modelId="{8E3F8E03-5A8B-47D9-970F-CA8357DB1C0C}" type="pres">
      <dgm:prSet presAssocID="{19C53380-B92C-4CD6-AB64-82B6089DA8B3}" presName="tx1" presStyleLbl="revTx" presStyleIdx="1" presStyleCnt="5"/>
      <dgm:spPr/>
    </dgm:pt>
    <dgm:pt modelId="{156DD550-A703-4B87-8DAE-4022AC679BD2}" type="pres">
      <dgm:prSet presAssocID="{19C53380-B92C-4CD6-AB64-82B6089DA8B3}" presName="vert1" presStyleCnt="0"/>
      <dgm:spPr/>
    </dgm:pt>
    <dgm:pt modelId="{2CE7222C-58DD-497B-9F69-56273109C6C2}" type="pres">
      <dgm:prSet presAssocID="{35A0892C-9F6C-4545-9B3A-071DC9EC7667}" presName="thickLine" presStyleLbl="alignNode1" presStyleIdx="2" presStyleCnt="5"/>
      <dgm:spPr/>
    </dgm:pt>
    <dgm:pt modelId="{11834E9B-FEA1-47EC-997A-A817D2BEF926}" type="pres">
      <dgm:prSet presAssocID="{35A0892C-9F6C-4545-9B3A-071DC9EC7667}" presName="horz1" presStyleCnt="0"/>
      <dgm:spPr/>
    </dgm:pt>
    <dgm:pt modelId="{5426C41E-4F76-4EFB-A7A1-E8377B4833FF}" type="pres">
      <dgm:prSet presAssocID="{35A0892C-9F6C-4545-9B3A-071DC9EC7667}" presName="tx1" presStyleLbl="revTx" presStyleIdx="2" presStyleCnt="5"/>
      <dgm:spPr/>
    </dgm:pt>
    <dgm:pt modelId="{BB2DDC5F-A173-499E-BEDA-744329EE3477}" type="pres">
      <dgm:prSet presAssocID="{35A0892C-9F6C-4545-9B3A-071DC9EC7667}" presName="vert1" presStyleCnt="0"/>
      <dgm:spPr/>
    </dgm:pt>
    <dgm:pt modelId="{B47FBE17-76CB-41E6-B42F-F97623D38BFB}" type="pres">
      <dgm:prSet presAssocID="{C0875A0F-B9B8-4E1D-B8B9-1CA90CFE6C50}" presName="thickLine" presStyleLbl="alignNode1" presStyleIdx="3" presStyleCnt="5"/>
      <dgm:spPr/>
    </dgm:pt>
    <dgm:pt modelId="{667A70D4-89C8-481E-9349-2B5340A502A0}" type="pres">
      <dgm:prSet presAssocID="{C0875A0F-B9B8-4E1D-B8B9-1CA90CFE6C50}" presName="horz1" presStyleCnt="0"/>
      <dgm:spPr/>
    </dgm:pt>
    <dgm:pt modelId="{737047A0-306F-493F-A00D-ECF206B1DCD8}" type="pres">
      <dgm:prSet presAssocID="{C0875A0F-B9B8-4E1D-B8B9-1CA90CFE6C50}" presName="tx1" presStyleLbl="revTx" presStyleIdx="3" presStyleCnt="5"/>
      <dgm:spPr/>
    </dgm:pt>
    <dgm:pt modelId="{C30DAEB3-5BF0-460E-8308-DBF9DC09BC62}" type="pres">
      <dgm:prSet presAssocID="{C0875A0F-B9B8-4E1D-B8B9-1CA90CFE6C50}" presName="vert1" presStyleCnt="0"/>
      <dgm:spPr/>
    </dgm:pt>
    <dgm:pt modelId="{1857555B-0691-4D87-99AD-095381BC2B92}" type="pres">
      <dgm:prSet presAssocID="{B7CAEB9F-1A0D-492D-9980-13DB49F81B99}" presName="thickLine" presStyleLbl="alignNode1" presStyleIdx="4" presStyleCnt="5"/>
      <dgm:spPr/>
    </dgm:pt>
    <dgm:pt modelId="{A77BCC6A-02A6-4E1C-B66D-10ADEAA844AE}" type="pres">
      <dgm:prSet presAssocID="{B7CAEB9F-1A0D-492D-9980-13DB49F81B99}" presName="horz1" presStyleCnt="0"/>
      <dgm:spPr/>
    </dgm:pt>
    <dgm:pt modelId="{836EF90A-ACB5-417C-B67B-5DAF4F26EB37}" type="pres">
      <dgm:prSet presAssocID="{B7CAEB9F-1A0D-492D-9980-13DB49F81B99}" presName="tx1" presStyleLbl="revTx" presStyleIdx="4" presStyleCnt="5"/>
      <dgm:spPr/>
    </dgm:pt>
    <dgm:pt modelId="{C1EC96D8-9717-4717-88F0-382D6E0E4B30}" type="pres">
      <dgm:prSet presAssocID="{B7CAEB9F-1A0D-492D-9980-13DB49F81B99}" presName="vert1" presStyleCnt="0"/>
      <dgm:spPr/>
    </dgm:pt>
  </dgm:ptLst>
  <dgm:cxnLst>
    <dgm:cxn modelId="{B86F5932-30FF-429B-A2F3-66DB44BDAEB6}" srcId="{621A9021-BF40-43A6-81DA-317DAC070963}" destId="{C0875A0F-B9B8-4E1D-B8B9-1CA90CFE6C50}" srcOrd="3" destOrd="0" parTransId="{EB241F56-86BF-4BEB-96EF-62E97B094E21}" sibTransId="{A52AE86F-5EF5-43A4-B7E4-AB14FFB0F8C6}"/>
    <dgm:cxn modelId="{1CB4A333-1FB7-4C11-8EE7-B914294F1FFE}" type="presOf" srcId="{621A9021-BF40-43A6-81DA-317DAC070963}" destId="{9CE345F3-9047-4C64-B71B-6A94F43D9208}" srcOrd="0" destOrd="0" presId="urn:microsoft.com/office/officeart/2008/layout/LinedList"/>
    <dgm:cxn modelId="{C1490A60-3A5F-435A-BEF6-F7FB99BD0FC3}" type="presOf" srcId="{35A0892C-9F6C-4545-9B3A-071DC9EC7667}" destId="{5426C41E-4F76-4EFB-A7A1-E8377B4833FF}" srcOrd="0" destOrd="0" presId="urn:microsoft.com/office/officeart/2008/layout/LinedList"/>
    <dgm:cxn modelId="{B5B9A46B-128C-4D76-BEFC-EBE1AEE3A3C7}" type="presOf" srcId="{B7CAEB9F-1A0D-492D-9980-13DB49F81B99}" destId="{836EF90A-ACB5-417C-B67B-5DAF4F26EB37}" srcOrd="0" destOrd="0" presId="urn:microsoft.com/office/officeart/2008/layout/LinedList"/>
    <dgm:cxn modelId="{A299A279-B7F7-4552-BE34-7446217EAF1A}" type="presOf" srcId="{B2872774-853E-4262-9914-E7F3366C9CF9}" destId="{8D820B45-A161-4219-9088-F815521DD7D6}" srcOrd="0" destOrd="0" presId="urn:microsoft.com/office/officeart/2008/layout/LinedList"/>
    <dgm:cxn modelId="{B7E8EA8F-BA3F-4007-98C7-738DC2980C10}" srcId="{621A9021-BF40-43A6-81DA-317DAC070963}" destId="{35A0892C-9F6C-4545-9B3A-071DC9EC7667}" srcOrd="2" destOrd="0" parTransId="{F2D6F6D5-77A1-462B-80AF-2D1D6C3B49EC}" sibTransId="{CD4DCD69-3DF4-4410-87A0-11A76592B48B}"/>
    <dgm:cxn modelId="{B759769E-A9E7-400F-998A-3E3E36C04ABB}" type="presOf" srcId="{19C53380-B92C-4CD6-AB64-82B6089DA8B3}" destId="{8E3F8E03-5A8B-47D9-970F-CA8357DB1C0C}" srcOrd="0" destOrd="0" presId="urn:microsoft.com/office/officeart/2008/layout/LinedList"/>
    <dgm:cxn modelId="{4408ADA6-A007-4770-A8AC-7A723EF5BE78}" srcId="{621A9021-BF40-43A6-81DA-317DAC070963}" destId="{B2872774-853E-4262-9914-E7F3366C9CF9}" srcOrd="0" destOrd="0" parTransId="{324FB1B4-798D-48EC-BE87-04FB499AC4AD}" sibTransId="{AADFEBAE-3F4E-47AB-B980-823F59263A68}"/>
    <dgm:cxn modelId="{8FDB10C0-76A9-44CC-8982-1CC52170F249}" srcId="{621A9021-BF40-43A6-81DA-317DAC070963}" destId="{19C53380-B92C-4CD6-AB64-82B6089DA8B3}" srcOrd="1" destOrd="0" parTransId="{F1BE7D49-1FFD-4841-B565-D82401AEDFEE}" sibTransId="{0127D79C-AC08-4BD4-BB5D-B43BE297DB08}"/>
    <dgm:cxn modelId="{C49DA0C7-4D0C-4DBC-AE24-CFDE56D32DB2}" type="presOf" srcId="{C0875A0F-B9B8-4E1D-B8B9-1CA90CFE6C50}" destId="{737047A0-306F-493F-A00D-ECF206B1DCD8}" srcOrd="0" destOrd="0" presId="urn:microsoft.com/office/officeart/2008/layout/LinedList"/>
    <dgm:cxn modelId="{A16E1ED4-A2AC-4B23-90BD-FCE54429CB0D}" srcId="{621A9021-BF40-43A6-81DA-317DAC070963}" destId="{B7CAEB9F-1A0D-492D-9980-13DB49F81B99}" srcOrd="4" destOrd="0" parTransId="{0B4861C5-AD66-4148-828A-F8EAAFC81259}" sibTransId="{712A06D8-27E6-464B-A81C-E957A4916650}"/>
    <dgm:cxn modelId="{F01DF7D1-904F-472C-9079-6C320D7B2C27}" type="presParOf" srcId="{9CE345F3-9047-4C64-B71B-6A94F43D9208}" destId="{472A0B48-489B-4BDE-977B-9E0F23D7CF45}" srcOrd="0" destOrd="0" presId="urn:microsoft.com/office/officeart/2008/layout/LinedList"/>
    <dgm:cxn modelId="{AB145BEA-9A7C-402A-A699-5C25B42DAA8F}" type="presParOf" srcId="{9CE345F3-9047-4C64-B71B-6A94F43D9208}" destId="{E1F69CEF-2AAF-407E-8D3C-637A7A4D6305}" srcOrd="1" destOrd="0" presId="urn:microsoft.com/office/officeart/2008/layout/LinedList"/>
    <dgm:cxn modelId="{014C2510-8334-4D93-9A51-6742C08E5658}" type="presParOf" srcId="{E1F69CEF-2AAF-407E-8D3C-637A7A4D6305}" destId="{8D820B45-A161-4219-9088-F815521DD7D6}" srcOrd="0" destOrd="0" presId="urn:microsoft.com/office/officeart/2008/layout/LinedList"/>
    <dgm:cxn modelId="{0F6BD3F3-1028-45FD-B9B6-2F4353386CA5}" type="presParOf" srcId="{E1F69CEF-2AAF-407E-8D3C-637A7A4D6305}" destId="{21E87872-74F9-4A2E-8F43-0C94F9D0C62F}" srcOrd="1" destOrd="0" presId="urn:microsoft.com/office/officeart/2008/layout/LinedList"/>
    <dgm:cxn modelId="{AD823EEF-B498-4B7E-959B-168C7A86B0E7}" type="presParOf" srcId="{9CE345F3-9047-4C64-B71B-6A94F43D9208}" destId="{9C40B885-EFFB-4088-A92D-8B4F32DC3545}" srcOrd="2" destOrd="0" presId="urn:microsoft.com/office/officeart/2008/layout/LinedList"/>
    <dgm:cxn modelId="{89090695-C895-4717-896B-BB3DF5884259}" type="presParOf" srcId="{9CE345F3-9047-4C64-B71B-6A94F43D9208}" destId="{48849996-11EB-4EDC-8D9F-F3DA4C9EA0C4}" srcOrd="3" destOrd="0" presId="urn:microsoft.com/office/officeart/2008/layout/LinedList"/>
    <dgm:cxn modelId="{89F33FF8-F4AA-4814-A0A4-DE564C0C19D6}" type="presParOf" srcId="{48849996-11EB-4EDC-8D9F-F3DA4C9EA0C4}" destId="{8E3F8E03-5A8B-47D9-970F-CA8357DB1C0C}" srcOrd="0" destOrd="0" presId="urn:microsoft.com/office/officeart/2008/layout/LinedList"/>
    <dgm:cxn modelId="{FDF802AA-6988-46D2-8658-304F25BD2E74}" type="presParOf" srcId="{48849996-11EB-4EDC-8D9F-F3DA4C9EA0C4}" destId="{156DD550-A703-4B87-8DAE-4022AC679BD2}" srcOrd="1" destOrd="0" presId="urn:microsoft.com/office/officeart/2008/layout/LinedList"/>
    <dgm:cxn modelId="{B16243CA-94C6-4BB0-A2BE-BC4E4DD8732B}" type="presParOf" srcId="{9CE345F3-9047-4C64-B71B-6A94F43D9208}" destId="{2CE7222C-58DD-497B-9F69-56273109C6C2}" srcOrd="4" destOrd="0" presId="urn:microsoft.com/office/officeart/2008/layout/LinedList"/>
    <dgm:cxn modelId="{540135C6-4019-4057-8A34-AF61986E2CC7}" type="presParOf" srcId="{9CE345F3-9047-4C64-B71B-6A94F43D9208}" destId="{11834E9B-FEA1-47EC-997A-A817D2BEF926}" srcOrd="5" destOrd="0" presId="urn:microsoft.com/office/officeart/2008/layout/LinedList"/>
    <dgm:cxn modelId="{FA8F8E12-E1DC-4D4D-AF2A-CF1F75DB5F5B}" type="presParOf" srcId="{11834E9B-FEA1-47EC-997A-A817D2BEF926}" destId="{5426C41E-4F76-4EFB-A7A1-E8377B4833FF}" srcOrd="0" destOrd="0" presId="urn:microsoft.com/office/officeart/2008/layout/LinedList"/>
    <dgm:cxn modelId="{64B4D397-33AD-48BB-A26D-CC9DCFF422B6}" type="presParOf" srcId="{11834E9B-FEA1-47EC-997A-A817D2BEF926}" destId="{BB2DDC5F-A173-499E-BEDA-744329EE3477}" srcOrd="1" destOrd="0" presId="urn:microsoft.com/office/officeart/2008/layout/LinedList"/>
    <dgm:cxn modelId="{85CECCAB-7AFB-4302-BB73-7A3F3284C813}" type="presParOf" srcId="{9CE345F3-9047-4C64-B71B-6A94F43D9208}" destId="{B47FBE17-76CB-41E6-B42F-F97623D38BFB}" srcOrd="6" destOrd="0" presId="urn:microsoft.com/office/officeart/2008/layout/LinedList"/>
    <dgm:cxn modelId="{3AAB9F5F-F01F-4D55-AF90-49FC410C2823}" type="presParOf" srcId="{9CE345F3-9047-4C64-B71B-6A94F43D9208}" destId="{667A70D4-89C8-481E-9349-2B5340A502A0}" srcOrd="7" destOrd="0" presId="urn:microsoft.com/office/officeart/2008/layout/LinedList"/>
    <dgm:cxn modelId="{2D4D89C5-FB3E-40F5-BD0F-31C83CF3CA29}" type="presParOf" srcId="{667A70D4-89C8-481E-9349-2B5340A502A0}" destId="{737047A0-306F-493F-A00D-ECF206B1DCD8}" srcOrd="0" destOrd="0" presId="urn:microsoft.com/office/officeart/2008/layout/LinedList"/>
    <dgm:cxn modelId="{382A7AD8-4D72-4CDF-936D-C19778AB463E}" type="presParOf" srcId="{667A70D4-89C8-481E-9349-2B5340A502A0}" destId="{C30DAEB3-5BF0-460E-8308-DBF9DC09BC62}" srcOrd="1" destOrd="0" presId="urn:microsoft.com/office/officeart/2008/layout/LinedList"/>
    <dgm:cxn modelId="{2FBEBF7F-057D-4AED-9D75-4EAE9E893F16}" type="presParOf" srcId="{9CE345F3-9047-4C64-B71B-6A94F43D9208}" destId="{1857555B-0691-4D87-99AD-095381BC2B92}" srcOrd="8" destOrd="0" presId="urn:microsoft.com/office/officeart/2008/layout/LinedList"/>
    <dgm:cxn modelId="{7B3AAAC3-774B-400D-99C2-0A4AE05DB8E1}" type="presParOf" srcId="{9CE345F3-9047-4C64-B71B-6A94F43D9208}" destId="{A77BCC6A-02A6-4E1C-B66D-10ADEAA844AE}" srcOrd="9" destOrd="0" presId="urn:microsoft.com/office/officeart/2008/layout/LinedList"/>
    <dgm:cxn modelId="{7817DE03-B4D8-48F0-BDDC-F213E4900445}" type="presParOf" srcId="{A77BCC6A-02A6-4E1C-B66D-10ADEAA844AE}" destId="{836EF90A-ACB5-417C-B67B-5DAF4F26EB37}" srcOrd="0" destOrd="0" presId="urn:microsoft.com/office/officeart/2008/layout/LinedList"/>
    <dgm:cxn modelId="{8385DCFD-164F-4FBC-9CD6-05003DEF7326}" type="presParOf" srcId="{A77BCC6A-02A6-4E1C-B66D-10ADEAA844AE}" destId="{C1EC96D8-9717-4717-88F0-382D6E0E4B3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F04928-20A0-4D98-A2B3-D92E7CAE65F1}">
      <dsp:nvSpPr>
        <dsp:cNvPr id="0" name=""/>
        <dsp:cNvSpPr/>
      </dsp:nvSpPr>
      <dsp:spPr>
        <a:xfrm>
          <a:off x="0" y="4518"/>
          <a:ext cx="6666806" cy="110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is the spatial distribution of air pollution in DFW area</a:t>
          </a:r>
        </a:p>
      </dsp:txBody>
      <dsp:txXfrm>
        <a:off x="54152" y="58670"/>
        <a:ext cx="6558502" cy="1001002"/>
      </dsp:txXfrm>
    </dsp:sp>
    <dsp:sp modelId="{F1F24CB0-DF61-4508-98D4-51689D0D3B16}">
      <dsp:nvSpPr>
        <dsp:cNvPr id="0" name=""/>
        <dsp:cNvSpPr/>
      </dsp:nvSpPr>
      <dsp:spPr>
        <a:xfrm>
          <a:off x="0" y="1171425"/>
          <a:ext cx="6666806" cy="110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How does the exposure PM2.5 correlate with the prevalence of respiratory illnesses like asthma, Chronic obstructive pulmonary disease (COPD), etc. health conditions</a:t>
          </a:r>
        </a:p>
      </dsp:txBody>
      <dsp:txXfrm>
        <a:off x="54152" y="1225577"/>
        <a:ext cx="6558502" cy="1001002"/>
      </dsp:txXfrm>
    </dsp:sp>
    <dsp:sp modelId="{00E04C69-C304-4CFD-A52A-92C77F6D8889}">
      <dsp:nvSpPr>
        <dsp:cNvPr id="0" name=""/>
        <dsp:cNvSpPr/>
      </dsp:nvSpPr>
      <dsp:spPr>
        <a:xfrm>
          <a:off x="0" y="2338331"/>
          <a:ext cx="6666806" cy="110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Which specific neighborhoods are significantly more affected by both air pollution and respiratory illnesses?</a:t>
          </a:r>
        </a:p>
      </dsp:txBody>
      <dsp:txXfrm>
        <a:off x="54152" y="2392483"/>
        <a:ext cx="6558502" cy="1001002"/>
      </dsp:txXfrm>
    </dsp:sp>
    <dsp:sp modelId="{7F426B8B-FB59-4E1E-A2BE-F0F4821689CA}">
      <dsp:nvSpPr>
        <dsp:cNvPr id="0" name=""/>
        <dsp:cNvSpPr/>
      </dsp:nvSpPr>
      <dsp:spPr>
        <a:xfrm>
          <a:off x="0" y="3505237"/>
          <a:ext cx="6666806" cy="110930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What is the spatial relationship between socio-economic factors, and air pollution-related health risks?</a:t>
          </a:r>
        </a:p>
      </dsp:txBody>
      <dsp:txXfrm>
        <a:off x="54152" y="3559389"/>
        <a:ext cx="6558502" cy="1001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A0B48-489B-4BDE-977B-9E0F23D7CF45}">
      <dsp:nvSpPr>
        <dsp:cNvPr id="0" name=""/>
        <dsp:cNvSpPr/>
      </dsp:nvSpPr>
      <dsp:spPr>
        <a:xfrm>
          <a:off x="0" y="558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820B45-A161-4219-9088-F815521DD7D6}">
      <dsp:nvSpPr>
        <dsp:cNvPr id="0" name=""/>
        <dsp:cNvSpPr/>
      </dsp:nvSpPr>
      <dsp:spPr>
        <a:xfrm>
          <a:off x="0" y="558"/>
          <a:ext cx="731520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Dallas-Fort Worth (DFW) metropolitan area in Texas is one of the </a:t>
          </a:r>
          <a:r>
            <a:rPr lang="en-US" sz="1900" b="1" kern="1200" dirty="0"/>
            <a:t>fastest-growing regions </a:t>
          </a:r>
          <a:r>
            <a:rPr lang="en-US" sz="1900" kern="1200" dirty="0"/>
            <a:t>in the United States</a:t>
          </a:r>
        </a:p>
      </dsp:txBody>
      <dsp:txXfrm>
        <a:off x="0" y="558"/>
        <a:ext cx="7315200" cy="914176"/>
      </dsp:txXfrm>
    </dsp:sp>
    <dsp:sp modelId="{9C40B885-EFFB-4088-A92D-8B4F32DC3545}">
      <dsp:nvSpPr>
        <dsp:cNvPr id="0" name=""/>
        <dsp:cNvSpPr/>
      </dsp:nvSpPr>
      <dsp:spPr>
        <a:xfrm>
          <a:off x="0" y="914734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8E03-5A8B-47D9-970F-CA8357DB1C0C}">
      <dsp:nvSpPr>
        <dsp:cNvPr id="0" name=""/>
        <dsp:cNvSpPr/>
      </dsp:nvSpPr>
      <dsp:spPr>
        <a:xfrm>
          <a:off x="0" y="914734"/>
          <a:ext cx="731520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However, this growth has brought </a:t>
          </a:r>
          <a:r>
            <a:rPr lang="en-US" sz="1900" b="1" kern="1200" dirty="0"/>
            <a:t>several environmental and public health challenges</a:t>
          </a:r>
          <a:r>
            <a:rPr lang="en-US" sz="1900" kern="1200" dirty="0"/>
            <a:t>, particularly related to air quality. </a:t>
          </a:r>
        </a:p>
      </dsp:txBody>
      <dsp:txXfrm>
        <a:off x="0" y="914734"/>
        <a:ext cx="7315200" cy="914176"/>
      </dsp:txXfrm>
    </dsp:sp>
    <dsp:sp modelId="{2CE7222C-58DD-497B-9F69-56273109C6C2}">
      <dsp:nvSpPr>
        <dsp:cNvPr id="0" name=""/>
        <dsp:cNvSpPr/>
      </dsp:nvSpPr>
      <dsp:spPr>
        <a:xfrm>
          <a:off x="0" y="1828911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26C41E-4F76-4EFB-A7A1-E8377B4833FF}">
      <dsp:nvSpPr>
        <dsp:cNvPr id="0" name=""/>
        <dsp:cNvSpPr/>
      </dsp:nvSpPr>
      <dsp:spPr>
        <a:xfrm>
          <a:off x="0" y="1828911"/>
          <a:ext cx="731520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High levels of ground-level </a:t>
          </a:r>
          <a:r>
            <a:rPr lang="en-US" sz="1900" b="1" kern="1200" dirty="0"/>
            <a:t>ozone and particulate matter </a:t>
          </a:r>
          <a:r>
            <a:rPr lang="en-US" sz="1900" kern="1200" dirty="0"/>
            <a:t>(PM2.5) are prevalent, particularly during the summer months. </a:t>
          </a:r>
        </a:p>
      </dsp:txBody>
      <dsp:txXfrm>
        <a:off x="0" y="1828911"/>
        <a:ext cx="7315200" cy="914176"/>
      </dsp:txXfrm>
    </dsp:sp>
    <dsp:sp modelId="{B47FBE17-76CB-41E6-B42F-F97623D38BFB}">
      <dsp:nvSpPr>
        <dsp:cNvPr id="0" name=""/>
        <dsp:cNvSpPr/>
      </dsp:nvSpPr>
      <dsp:spPr>
        <a:xfrm>
          <a:off x="0" y="2743088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047A0-306F-493F-A00D-ECF206B1DCD8}">
      <dsp:nvSpPr>
        <dsp:cNvPr id="0" name=""/>
        <dsp:cNvSpPr/>
      </dsp:nvSpPr>
      <dsp:spPr>
        <a:xfrm>
          <a:off x="0" y="2743088"/>
          <a:ext cx="731520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Additionally, </a:t>
          </a:r>
          <a:r>
            <a:rPr lang="en-US" sz="1900" b="1" kern="1200" dirty="0">
              <a:solidFill>
                <a:schemeClr val="tx1"/>
              </a:solidFill>
            </a:rPr>
            <a:t>heavy traffic </a:t>
          </a:r>
          <a:r>
            <a:rPr lang="en-US" sz="1900" kern="1200" dirty="0"/>
            <a:t>congestion and substantial presence of highways</a:t>
          </a:r>
        </a:p>
      </dsp:txBody>
      <dsp:txXfrm>
        <a:off x="0" y="2743088"/>
        <a:ext cx="7315200" cy="914176"/>
      </dsp:txXfrm>
    </dsp:sp>
    <dsp:sp modelId="{1857555B-0691-4D87-99AD-095381BC2B92}">
      <dsp:nvSpPr>
        <dsp:cNvPr id="0" name=""/>
        <dsp:cNvSpPr/>
      </dsp:nvSpPr>
      <dsp:spPr>
        <a:xfrm>
          <a:off x="0" y="3657265"/>
          <a:ext cx="7315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EF90A-ACB5-417C-B67B-5DAF4F26EB37}">
      <dsp:nvSpPr>
        <dsp:cNvPr id="0" name=""/>
        <dsp:cNvSpPr/>
      </dsp:nvSpPr>
      <dsp:spPr>
        <a:xfrm>
          <a:off x="0" y="3657265"/>
          <a:ext cx="7315200" cy="9141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Elevated risks of </a:t>
          </a:r>
          <a:r>
            <a:rPr lang="en-US" sz="1900" b="1" kern="1200" dirty="0"/>
            <a:t>respiratory health issues </a:t>
          </a:r>
          <a:r>
            <a:rPr lang="en-US" sz="1900" kern="1200" dirty="0"/>
            <a:t>among the local population, especially in </a:t>
          </a:r>
          <a:r>
            <a:rPr lang="en-US" sz="1900" b="1" kern="1200" dirty="0"/>
            <a:t>socioeconomically disadvantaged communities  </a:t>
          </a:r>
        </a:p>
      </dsp:txBody>
      <dsp:txXfrm>
        <a:off x="0" y="3657265"/>
        <a:ext cx="7315200" cy="914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18D365-362C-495B-A350-D29EEC6175E6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SDS - Fall 2022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CD293-8380-4D5B-ADCF-F242D709F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486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0:59.75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71,'34'-2,"42"-7,9-1,101-11,6-1,368 16,-551 6,50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52.7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0,'14'1,"-1"0,1 1,17 5,9 1,209 45,60 8,-219-53,145-8,-97-2,-118 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53.42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0,'4'0,"17"0,29 0,44 0,43 0,28 0,-5 0,-7 0,-17 0,-24 0,-31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54.24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2,'50'0,"-6"-2,1 3,-1 1,0 2,58 14,405 129,-351-100,-107-29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55.0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1,'4'0,"13"0,23 0,25 0,32 0,24 0,26 0,4 0,12 0,9 0,-13 0,-25 0,-35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2:50.50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2606 1,'-150'-1,"-1152"33,428-18,847-15,-14 1,0-2,-1-2,-70-15,95 13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3:59.37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0,'995'0,"-976"0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06:25.50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56 163 24575,'0'0'0,"0"4"0,0 10 0,0 5 0,-5 13 0,0 2 0,0 6 0,1 2 0,1 3 0,2 6 0,0-4 0,0 0 0,-3-6 0,-1-5 0,1-4 0,0-4 0,-3-8 0,0-1 0,11-6 0,15-4 0,25-4 0,18-3 0,2-1 0,14-1 0,1-1 0,10 5 0,4 5 0,-3-1 0,-4 1 0,-5-3 0,-8 3 0,-5-1 0,-11-2 0,-1-2 0,5-1 0,7-2 0,17 0 0,12 4 0,0-1 0,11 1 0,8-2 0,-10 0 0,-8-1 0,-5-2 0,-4 1 0,23-1 0,0 0 0,-8 0 0,-4-1 0,-9 1 0,-7 0 0,-3 0 0,1 0 0,-2 0 0,6 0 0,3 0 0,25 0 0,-2 0 0,37 0 0,-7 0 0,17 0 0,5 0 0,2 0 0,-17 0 0,-16 0 0,-14 0 0,-13 0 0,-13 0 0,-18 0 0,-13 0 0,-15 0 0,-9 0 0,-9 0 0,-4 0 0,-3 0 0,3 0 0,0 0 0,1 0 0,-1 0 0,0 0 0,-1 0 0,0 0 0,-5-5 0,-1 0 0,-4-4 0,0-9 0,-3-8 0,-3-3 0,-3-7 0,-2-3 0,3 2 0,-1-3 0,-1-1 0,-1 2 0,4 0 0,-1 3 0,0 3 0,-2-1 0,-1 3 0,-2 2 0,0 1 0,-1 3 0,0 0 0,0 2 0,0 0 0,0 0 0,-1 1 0,1-1 0,-5 4 0,-4 6 0,0-1 0,-5 5 0,-2 2 0,-2 2 0,-3 3 0,-6 1 0,-1 1 0,0 0 0,1 1 0,0 0 0,2-1 0,0 0 0,2 0 0,0 1 0,0-1 0,0 0 0,0 0 0,0 0 0,-5 0 0,1 0 0,-1 0 0,1-1 0,-4 1 0,2 0 0,-5 0 0,2 0 0,-3 0 0,-17 0 0,-8 0 0,-20 0 0,-5 0 0,8 0 0,7 0 0,8 0 0,11 0 0,11 0 0,7 0 0,1 0 0,3 0 0,2 0 0,-2 0 0,-4 0 0,0 0 0,1 0 0,-2 0 0,2 0 0,-3 0 0,2 0 0,2 0 0,-2 0 0,2 0 0,2 0 0,1-4 0,2-1 0,1 1 0,2 0 0,0 1 0,-5 1 0,-4 1 0,0 1 0,1 0 0,-4 0 0,3 0 0,-3 0 0,2 1 0,2-1 0,2 0 0,-2 0 0,1 0 0,-3 0 0,1 0 0,2 0 0,2 0 0,-3-5 0,1 0 0,1 0 0,2 1 0,2 2 0,0 0 0,1 1 0,-3 0 0,-10 1 0,-14 0 0,-4 1 0,-2-1 0,1 0 0,6 0 0,8 0 0,7 0 0,5 0 0,-1 0 0,3 0 0,1 0 0,1 0 0,2 0 0,-4 0 0,0 0 0,0 0 0,-8 0 0,-4 5 0,-3 0 0,-8 0 0,-5-1 0,3-2 0,-2 0 0,-4 4 0,-3-1 0,-2 0 0,-3-2 0,-2 0 0,9-2 0,5 0 0,8 4 0,8 0 0,7-1 0,5 0 0,3-2 0,2 0 0,0-1 0,1-1 0,-1 0 0,0 0 0,-1 0 0,1 0 0,-1-1 0,0 1 0,0 0 0,-5 0 0,0 0 0,0 0 0,1 0 0,1 0 0,1 0 0,1 0 0,-4 0 0,0 0 0,0 0 0,2 0 0,-4 0 0,-4 0 0,0 0 0,2 0 0,2 0 0,3 0 0,1 0 0,-3 0 0,1 0 0,-5 0 0,-3 0 0,2 0 0,0 0 0,4 0 0,-2 0 0,1 0 0,2 0 0,6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26:25.862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1,'148'12,"-8"0,49-11,250 12,-239-5,337-30,0-2,-117 24,-401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26:31.216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1,'978'0,"-941"2,50 8,-50-4,47 0,940-7,-879 13,-96-6,51 0,341-7,-424 2,0 1,31 7,29 2,267-10,-166-2,-154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26:41.854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56,'270'-11,"-46"0,1141 8,-697 6,-632-5,50-9,-52 6,56-2,-78 7,40-4,-37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01.17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1,'974'0,"-955"0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26:54.859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0,'7'0,"12"0,9 0,12 0,11 4,1 1,-1 1,-5-2,-6-1,-7-2,-4 0,-3 0,-3-1,-1 0,0-1,-4 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27:19.93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1,'1670'0,"-1652"0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27:28.68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1,'1665'0,"-1646"0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28:43.89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70,'552'-11,"11"-1,52-2,-228 3,202-11,-558 22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28:55.08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1,'1525'0,"-1506"0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06:43.5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3:06.96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0,'314'23,"-111"-3,435-13,-356-10,-263 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3:10.89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0,'1471'0,"-1212"12,12 0,153-13,-403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3:12.86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0,'131'6,"135"24,-142-13,171 1,81-5,-326-9,-7-1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3:34.79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1,'657'18,"-59"-10,-342-11,1047 3,-1266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43.36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0,'848'0,"-823"0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3:41.67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2,'275'-2,"294"5,-261 19,95 2,-136-26,163 3,-205 22,-139-11,90 0,43-13,-197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3:47.93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1,'2033'0,"-2014"0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3:56.49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1,'25'0,"283"6,-239-1,0 3,95 24,-115-22,0-3,1-2,94-2,-80-3,99 12,-156-11,217 26,-198-25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4:05.51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1,'17'1,"1"1,-1 1,30 9,16 2,-16-7,38 7,159 4,858-20,-594 3,-487-1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5:04.833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25,'198'2,"220"-5,-278-8,53-2,663 14,-835-1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5:06.42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1,'1271'0,"-1251"0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5:20.980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2,'227'-2,"240"4,-332 10,30-1,1285-13,-761 3,-647-1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5:31.208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1 23,'493'-11,"8"-1,-311 12,511 14,-465-9,0 0,-76 16,-139-20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15:41.375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26,'501'-17,"94"9,-343 11,250-3,-482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06:43.5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44.45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0,'880'0,"-851"0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00:06:43.544"/>
    </inkml:context>
    <inkml:brush xml:id="br0">
      <inkml:brushProperty name="width" value="0.1" units="cm"/>
      <inkml:brushProperty name="height" value="0.1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45.3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1,'4'0,"13"0,7 0,8 0,10 0,10 0,8 0,5 0,7 0,16 0,4 0,-6 0,-13 0,-20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46.2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48,'0'-4,"4"-1,5 0,9 1,18 1,17-3,24 0,15 1,10 1,13 1,1 1,-6 1,-19 1,-20 0,-23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49.842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0,'4'0,"13"0,39 4,22 5,25 5,22 4,14 3,-13-2,-24-4,-30-1,-26-3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50.95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1,'510'20,"-428"-15,-9-2,0 3,118 25,-156-20,21 4,-39-13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6T00:01:51.95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0,'80'0,"488"19,-234-12,-222-9,-67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49A33D-1BBD-4301-8FA5-2A6E90F30FA5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SDS - Fall 2022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A6684E-AC7D-46BE-A06C-6C60847AC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4524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x̄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684E-AC7D-46BE-A06C-6C60847ACF85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01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A6684E-AC7D-46BE-A06C-6C60847ACF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260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066D2B-7AA0-4185-819A-58C54EB045B9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EC981-4695-41F6-A133-ACD47ADEFF92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883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DAE2A-8892-4B31-B56D-63AE79AF2DFA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19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banner">
            <a:extLst>
              <a:ext uri="{FF2B5EF4-FFF2-40B4-BE49-F238E27FC236}">
                <a16:creationId xmlns:a16="http://schemas.microsoft.com/office/drawing/2014/main" id="{8403E252-8A4C-4EF0-8F18-DABEB33BE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3200" cy="174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dirty="0">
              <a:latin typeface="+mn-lt"/>
            </a:endParaRPr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7352B382-F4A6-4994-ADD6-52FBB912EB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7200" y="385199"/>
            <a:ext cx="11235600" cy="694800"/>
          </a:xfrm>
        </p:spPr>
        <p:txBody>
          <a:bodyPr anchor="t" anchorCtr="0">
            <a:no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text</a:t>
            </a:r>
          </a:p>
        </p:txBody>
      </p:sp>
      <p:sp>
        <p:nvSpPr>
          <p:cNvPr id="9" name="Subtitle">
            <a:extLst>
              <a:ext uri="{FF2B5EF4-FFF2-40B4-BE49-F238E27FC236}">
                <a16:creationId xmlns:a16="http://schemas.microsoft.com/office/drawing/2014/main" id="{71DCE4DC-A621-4C81-9B88-F3A8D6C80EC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1080000"/>
            <a:ext cx="11235600" cy="540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>
                <a:solidFill>
                  <a:schemeClr val="accent1"/>
                </a:solidFill>
              </a:defRPr>
            </a:lvl1pPr>
            <a:lvl2pPr marL="262800" indent="0">
              <a:buFontTx/>
              <a:buNone/>
              <a:defRPr>
                <a:solidFill>
                  <a:schemeClr val="accent1"/>
                </a:solidFill>
              </a:defRPr>
            </a:lvl2pPr>
            <a:lvl3pPr marL="446400" indent="0">
              <a:buFontTx/>
              <a:buNone/>
              <a:defRPr>
                <a:solidFill>
                  <a:schemeClr val="accent1"/>
                </a:solidFill>
              </a:defRPr>
            </a:lvl3pPr>
            <a:lvl4pPr marL="626400" indent="0">
              <a:buFontTx/>
              <a:buNone/>
              <a:defRPr>
                <a:solidFill>
                  <a:schemeClr val="accent1"/>
                </a:solidFill>
              </a:defRPr>
            </a:lvl4pPr>
            <a:lvl5pPr marL="810000" indent="0">
              <a:buFontTx/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Subtitle text (hide in Selection pane if not required)</a:t>
            </a:r>
          </a:p>
        </p:txBody>
      </p:sp>
      <p:sp>
        <p:nvSpPr>
          <p:cNvPr id="3" name="Content Placeholder">
            <a:extLst>
              <a:ext uri="{FF2B5EF4-FFF2-40B4-BE49-F238E27FC236}">
                <a16:creationId xmlns:a16="http://schemas.microsoft.com/office/drawing/2014/main" id="{7527CC3A-9865-44A2-8C7C-750E2328C1C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070572" y="2030243"/>
            <a:ext cx="3657600" cy="45720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18CCA1E-5C70-4558-89D4-B730694DE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AU" dirty="0"/>
              <a:t>© 2021 Microsoft. All rights reserved. 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6A0AEEF-6CDD-4067-B71C-8692B7FC3F0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9201" y="2030243"/>
            <a:ext cx="7315200" cy="4572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89523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06AB2-B1D0-48C8-9810-F56DC1710998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5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EC62A-FB4B-49F8-AAC9-F26C2567441F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24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487A4-1926-4F8F-8180-97A3869D5E27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28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E3F6F-657B-455E-A6C7-82B74AFDA6A3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55F05-81B6-4128-BEF5-0A40C7A92D7B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3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AE1D-BD6D-4345-99BD-571C330DFD36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37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A8211-4215-40B4-B472-1506C8245882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51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E69B8-A189-4B40-AA60-BC54FEF27257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SDS - UTD Fall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867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C0BA7-877E-4E83-AC60-A00A04BB6432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SDS - UTD Fall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773B3E-BBC3-4080-8E33-2501652439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595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3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4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4.png"/><Relationship Id="rId26" Type="http://schemas.openxmlformats.org/officeDocument/2006/relationships/image" Target="../media/image18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2.png"/><Relationship Id="rId42" Type="http://schemas.openxmlformats.org/officeDocument/2006/relationships/image" Target="../media/image26.png"/><Relationship Id="rId47" Type="http://schemas.openxmlformats.org/officeDocument/2006/relationships/customXml" Target="../ink/ink23.xml"/><Relationship Id="rId50" Type="http://schemas.openxmlformats.org/officeDocument/2006/relationships/image" Target="../media/image30.png"/><Relationship Id="rId7" Type="http://schemas.openxmlformats.org/officeDocument/2006/relationships/customXml" Target="../ink/ink3.xml"/><Relationship Id="rId2" Type="http://schemas.openxmlformats.org/officeDocument/2006/relationships/image" Target="../media/image6.jpg"/><Relationship Id="rId16" Type="http://schemas.openxmlformats.org/officeDocument/2006/relationships/image" Target="../media/image13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7.png"/><Relationship Id="rId32" Type="http://schemas.openxmlformats.org/officeDocument/2006/relationships/image" Target="../media/image21.png"/><Relationship Id="rId37" Type="http://schemas.openxmlformats.org/officeDocument/2006/relationships/customXml" Target="../ink/ink18.xml"/><Relationship Id="rId40" Type="http://schemas.openxmlformats.org/officeDocument/2006/relationships/image" Target="../media/image25.png"/><Relationship Id="rId45" Type="http://schemas.openxmlformats.org/officeDocument/2006/relationships/customXml" Target="../ink/ink22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9.png"/><Relationship Id="rId36" Type="http://schemas.openxmlformats.org/officeDocument/2006/relationships/image" Target="../media/image23.png"/><Relationship Id="rId49" Type="http://schemas.openxmlformats.org/officeDocument/2006/relationships/customXml" Target="../ink/ink24.xml"/><Relationship Id="rId10" Type="http://schemas.openxmlformats.org/officeDocument/2006/relationships/image" Target="../media/image10.png"/><Relationship Id="rId19" Type="http://schemas.openxmlformats.org/officeDocument/2006/relationships/customXml" Target="../ink/ink9.xml"/><Relationship Id="rId31" Type="http://schemas.openxmlformats.org/officeDocument/2006/relationships/customXml" Target="../ink/ink15.xml"/><Relationship Id="rId44" Type="http://schemas.openxmlformats.org/officeDocument/2006/relationships/image" Target="../media/image27.png"/><Relationship Id="rId4" Type="http://schemas.openxmlformats.org/officeDocument/2006/relationships/image" Target="../media/image7.png"/><Relationship Id="rId9" Type="http://schemas.openxmlformats.org/officeDocument/2006/relationships/customXml" Target="../ink/ink4.xml"/><Relationship Id="rId14" Type="http://schemas.openxmlformats.org/officeDocument/2006/relationships/image" Target="../media/image12.png"/><Relationship Id="rId22" Type="http://schemas.openxmlformats.org/officeDocument/2006/relationships/image" Target="../media/image16.png"/><Relationship Id="rId27" Type="http://schemas.openxmlformats.org/officeDocument/2006/relationships/customXml" Target="../ink/ink13.xml"/><Relationship Id="rId30" Type="http://schemas.openxmlformats.org/officeDocument/2006/relationships/image" Target="../media/image20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9.png"/><Relationship Id="rId8" Type="http://schemas.openxmlformats.org/officeDocument/2006/relationships/image" Target="../media/image9.png"/><Relationship Id="rId3" Type="http://schemas.openxmlformats.org/officeDocument/2006/relationships/customXml" Target="../ink/ink1.xml"/><Relationship Id="rId12" Type="http://schemas.openxmlformats.org/officeDocument/2006/relationships/image" Target="../media/image11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4.png"/><Relationship Id="rId46" Type="http://schemas.openxmlformats.org/officeDocument/2006/relationships/image" Target="../media/image28.png"/><Relationship Id="rId20" Type="http://schemas.openxmlformats.org/officeDocument/2006/relationships/image" Target="../media/image15.png"/><Relationship Id="rId41" Type="http://schemas.openxmlformats.org/officeDocument/2006/relationships/customXml" Target="../ink/ink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customXml" Target="../ink/ink30.xml"/><Relationship Id="rId18" Type="http://schemas.openxmlformats.org/officeDocument/2006/relationships/image" Target="../media/image39.png"/><Relationship Id="rId26" Type="http://schemas.openxmlformats.org/officeDocument/2006/relationships/image" Target="../media/image43.png"/><Relationship Id="rId3" Type="http://schemas.openxmlformats.org/officeDocument/2006/relationships/image" Target="../media/image31.png"/><Relationship Id="rId21" Type="http://schemas.openxmlformats.org/officeDocument/2006/relationships/customXml" Target="../ink/ink34.xml"/><Relationship Id="rId7" Type="http://schemas.openxmlformats.org/officeDocument/2006/relationships/customXml" Target="../ink/ink27.xml"/><Relationship Id="rId12" Type="http://schemas.openxmlformats.org/officeDocument/2006/relationships/image" Target="../media/image36.png"/><Relationship Id="rId17" Type="http://schemas.openxmlformats.org/officeDocument/2006/relationships/customXml" Target="../ink/ink32.xml"/><Relationship Id="rId25" Type="http://schemas.openxmlformats.org/officeDocument/2006/relationships/customXml" Target="../ink/ink36.xml"/><Relationship Id="rId2" Type="http://schemas.openxmlformats.org/officeDocument/2006/relationships/customXml" Target="../ink/ink25.xml"/><Relationship Id="rId16" Type="http://schemas.openxmlformats.org/officeDocument/2006/relationships/image" Target="../media/image38.png"/><Relationship Id="rId20" Type="http://schemas.openxmlformats.org/officeDocument/2006/relationships/image" Target="../media/image40.png"/><Relationship Id="rId29" Type="http://schemas.openxmlformats.org/officeDocument/2006/relationships/customXml" Target="../ink/ink3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3.png"/><Relationship Id="rId11" Type="http://schemas.openxmlformats.org/officeDocument/2006/relationships/customXml" Target="../ink/ink29.xml"/><Relationship Id="rId24" Type="http://schemas.openxmlformats.org/officeDocument/2006/relationships/image" Target="../media/image42.png"/><Relationship Id="rId5" Type="http://schemas.openxmlformats.org/officeDocument/2006/relationships/customXml" Target="../ink/ink26.xml"/><Relationship Id="rId15" Type="http://schemas.openxmlformats.org/officeDocument/2006/relationships/customXml" Target="../ink/ink31.xml"/><Relationship Id="rId23" Type="http://schemas.openxmlformats.org/officeDocument/2006/relationships/customXml" Target="../ink/ink35.xml"/><Relationship Id="rId28" Type="http://schemas.openxmlformats.org/officeDocument/2006/relationships/image" Target="../media/image44.png"/><Relationship Id="rId10" Type="http://schemas.openxmlformats.org/officeDocument/2006/relationships/image" Target="../media/image35.png"/><Relationship Id="rId19" Type="http://schemas.openxmlformats.org/officeDocument/2006/relationships/customXml" Target="../ink/ink33.xml"/><Relationship Id="rId4" Type="http://schemas.openxmlformats.org/officeDocument/2006/relationships/image" Target="../media/image7.jpg"/><Relationship Id="rId9" Type="http://schemas.openxmlformats.org/officeDocument/2006/relationships/customXml" Target="../ink/ink28.xml"/><Relationship Id="rId14" Type="http://schemas.openxmlformats.org/officeDocument/2006/relationships/image" Target="../media/image37.png"/><Relationship Id="rId22" Type="http://schemas.openxmlformats.org/officeDocument/2006/relationships/image" Target="../media/image41.png"/><Relationship Id="rId27" Type="http://schemas.openxmlformats.org/officeDocument/2006/relationships/customXml" Target="../ink/ink37.xml"/><Relationship Id="rId30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as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12192001" cy="68670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7383" y="269967"/>
            <a:ext cx="11195837" cy="2704292"/>
          </a:xfrm>
          <a:solidFill>
            <a:schemeClr val="tx1">
              <a:alpha val="34000"/>
            </a:schemeClr>
          </a:solidFill>
        </p:spPr>
        <p:txBody>
          <a:bodyPr vert="horz" lIns="91440" tIns="45720" rIns="91440" bIns="45720" rtlCol="0">
            <a:noAutofit/>
          </a:bodyPr>
          <a:lstStyle/>
          <a:p>
            <a:r>
              <a:rPr lang="en-US" sz="48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Research Project: Spatial Analysis of Air Pollution and Respiratory Illnesses in DFW Area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7384" y="3207768"/>
            <a:ext cx="11195838" cy="3523958"/>
          </a:xfrm>
          <a:solidFill>
            <a:schemeClr val="tx1">
              <a:alpha val="34000"/>
            </a:schemeClr>
          </a:solidFill>
        </p:spPr>
        <p:txBody>
          <a:bodyPr>
            <a:normAutofit/>
          </a:bodyPr>
          <a:lstStyle/>
          <a:p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The University of Texas at Dallas (UTD)</a:t>
            </a: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School of Economic, Political &amp; Policy Sciences (EPPS)</a:t>
            </a:r>
          </a:p>
          <a:p>
            <a:pPr>
              <a:lnSpc>
                <a:spcPct val="100000"/>
              </a:lnSpc>
            </a:pPr>
            <a:endParaRPr lang="en-US" sz="20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800" b="1" dirty="0">
                <a:solidFill>
                  <a:schemeClr val="bg1"/>
                </a:solidFill>
              </a:rPr>
              <a:t>2024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14997" y="5997362"/>
            <a:ext cx="24806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sz="2400" b="1" dirty="0">
                <a:solidFill>
                  <a:schemeClr val="bg1"/>
                </a:solidFill>
              </a:rPr>
              <a:t>Shivani Chowdhry</a:t>
            </a:r>
          </a:p>
        </p:txBody>
      </p:sp>
    </p:spTree>
    <p:extLst>
      <p:ext uri="{BB962C8B-B14F-4D97-AF65-F5344CB8AC3E}">
        <p14:creationId xmlns:p14="http://schemas.microsoft.com/office/powerpoint/2010/main" val="813694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4F78C-2315-FB59-2CF5-FB78DCE15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D5E68-FC54-652A-AFC8-55BB3CBD0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Outcomes and Impact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F999E-CB4F-134D-D371-C328607944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3. GWR Map of PM2.5 Coefficients: Outcome - Asthma prevalence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B4F912-507F-5AE8-B123-DD7FF8646778}"/>
                  </a:ext>
                </a:extLst>
              </p14:cNvPr>
              <p14:cNvContentPartPr/>
              <p14:nvPr/>
            </p14:nvContentPartPr>
            <p14:xfrm>
              <a:off x="1163651" y="147956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B4F912-507F-5AE8-B123-DD7FF864677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651" y="1461567"/>
                <a:ext cx="36000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F5EE4A04-C538-ADC3-BDC4-3808A6F47EC0}"/>
              </a:ext>
            </a:extLst>
          </p:cNvPr>
          <p:cNvSpPr txBox="1"/>
          <p:nvPr/>
        </p:nvSpPr>
        <p:spPr>
          <a:xfrm>
            <a:off x="7689273" y="2069869"/>
            <a:ext cx="4214552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CTs in Yellow : -ve coefficient on PM2.5 =&gt; Increase in PM2.5 levels leads to decrease in Asthma prevalence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CTs in Red: +ve coefficient on PM2.5 =&gt; Increase in PM2.5 leads to an increase in Asthma prevalence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map of a city&#10;&#10;Description automatically generated">
            <a:extLst>
              <a:ext uri="{FF2B5EF4-FFF2-40B4-BE49-F238E27FC236}">
                <a16:creationId xmlns:a16="http://schemas.microsoft.com/office/drawing/2014/main" id="{2EA16D7F-41B0-8F1C-2CB1-459DFF1C60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827" y="2030243"/>
            <a:ext cx="6561871" cy="443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69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9D343-5FA7-2A3E-2D2D-22A565CEA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376A-4700-9925-A221-E4FDC7968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Outcomes and Impact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9CF61-9A30-A868-319E-C713F202E79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4. GWR Map of PM2.5 Coefficients: Outcome - COPD prevalence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6E5E6CD-AAEA-B481-492D-3C1461D49CDA}"/>
                  </a:ext>
                </a:extLst>
              </p14:cNvPr>
              <p14:cNvContentPartPr/>
              <p14:nvPr/>
            </p14:nvContentPartPr>
            <p14:xfrm>
              <a:off x="1163651" y="147956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6E5E6CD-AAEA-B481-492D-3C1461D49CD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5651" y="1461567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52F8BF3-703D-16F9-E939-DD0E0087A3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199" y="1844525"/>
            <a:ext cx="7017675" cy="476175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9550CE7-6AEF-2FCB-4ADA-AB32BFA56095}"/>
              </a:ext>
            </a:extLst>
          </p:cNvPr>
          <p:cNvSpPr txBox="1"/>
          <p:nvPr/>
        </p:nvSpPr>
        <p:spPr>
          <a:xfrm>
            <a:off x="7689273" y="2069869"/>
            <a:ext cx="4214552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CTs in Light Yellow-Yellow: -ve coefficient on PM2.5 =&gt; Increase in PM2.5 levels leads to decrease in COPD prevalence rates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CTs </a:t>
            </a:r>
            <a:r>
              <a:rPr lang="en-US" sz="2000"/>
              <a:t>in Red-Dark Red: </a:t>
            </a:r>
            <a:r>
              <a:rPr lang="en-US" sz="2000" dirty="0"/>
              <a:t>+ve coefficient on PM2.5 =&gt; Increase in PM2.5 leads to an increase in COPD prevalence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57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33707"/>
            <a:ext cx="12192000" cy="2682875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ctr"/>
            <a:r>
              <a:rPr lang="en-US" sz="35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2779" y="3971637"/>
            <a:ext cx="2824731" cy="2593395"/>
          </a:xfrm>
          <a:prstGeom prst="rect">
            <a:avLst/>
          </a:prstGeom>
        </p:spPr>
      </p:pic>
      <p:pic>
        <p:nvPicPr>
          <p:cNvPr id="6" name="Picture 2" descr="Polygon Icon #375768 - Free Icons Librar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80" y="4694318"/>
            <a:ext cx="1985945" cy="19859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Map, pin, route icon - Download on Iconfinder on Iconfinder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4540" y="4366193"/>
            <a:ext cx="2198839" cy="2198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Q&amp;A Icon at Vectorified.com | Collection of Q&amp;A Icon free for personal use"/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2779" y="2212920"/>
            <a:ext cx="2765425" cy="1683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4644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56A7-DC14-7214-358B-8D3DA899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Research Question and Problem Definition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73DEA-3FFC-3ED3-02E8-D97E072FE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sz="1800" b="1" dirty="0">
                <a:solidFill>
                  <a:srgbClr val="FFC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Clearly outline the primary questions your research aims to answer. </a:t>
            </a:r>
            <a:endParaRPr lang="en-US" b="1" dirty="0">
              <a:solidFill>
                <a:srgbClr val="FFC000"/>
              </a:solidFill>
            </a:endParaRPr>
          </a:p>
        </p:txBody>
      </p:sp>
      <p:graphicFrame>
        <p:nvGraphicFramePr>
          <p:cNvPr id="8" name="Picture Placeholder 4">
            <a:extLst>
              <a:ext uri="{FF2B5EF4-FFF2-40B4-BE49-F238E27FC236}">
                <a16:creationId xmlns:a16="http://schemas.microsoft.com/office/drawing/2014/main" id="{AE015A2C-714E-0684-C2C2-A3227DF35A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2309854"/>
              </p:ext>
            </p:extLst>
          </p:nvPr>
        </p:nvGraphicFramePr>
        <p:xfrm>
          <a:off x="299259" y="1853738"/>
          <a:ext cx="6666806" cy="4619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Content Placeholder 11" descr="Smoke from factories">
            <a:extLst>
              <a:ext uri="{FF2B5EF4-FFF2-40B4-BE49-F238E27FC236}">
                <a16:creationId xmlns:a16="http://schemas.microsoft.com/office/drawing/2014/main" id="{C4D1D161-6781-053D-3108-29F3642DAD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011" y="2554654"/>
            <a:ext cx="4471439" cy="2980959"/>
          </a:xfrm>
        </p:spPr>
      </p:pic>
    </p:spTree>
    <p:extLst>
      <p:ext uri="{BB962C8B-B14F-4D97-AF65-F5344CB8AC3E}">
        <p14:creationId xmlns:p14="http://schemas.microsoft.com/office/powerpoint/2010/main" val="2713434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56A7-DC14-7214-358B-8D3DA899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Methodology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73DEA-3FFC-3ED3-02E8-D97E072FE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sz="1800" b="1" dirty="0">
                <a:solidFill>
                  <a:srgbClr val="FFC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Explain your methodology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73337-AE7D-9D40-B9B1-19D9DC7C38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9200" y="2030242"/>
            <a:ext cx="11193599" cy="4694753"/>
          </a:xfrm>
        </p:spPr>
        <p:txBody>
          <a:bodyPr>
            <a:normAutofit/>
          </a:bodyPr>
          <a:lstStyle/>
          <a:p>
            <a:r>
              <a:rPr lang="en-US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Regression Modeling</a:t>
            </a:r>
            <a:r>
              <a:rPr lang="en-US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</a:t>
            </a:r>
          </a:p>
          <a:p>
            <a:r>
              <a:rPr lang="en-US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1. </a:t>
            </a:r>
            <a:r>
              <a:rPr lang="en-US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Ordinary Least Squares (OLS) Regression </a:t>
            </a:r>
            <a:r>
              <a:rPr lang="en-US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</a:t>
            </a:r>
            <a:r>
              <a:rPr lang="en-US" u="sng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Global model </a:t>
            </a:r>
            <a:r>
              <a:rPr lang="en-US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 </a:t>
            </a:r>
            <a:r>
              <a:rPr lang="en-US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study the relationship between PM2.5 and health outcomes -- using a single set of coefficients for the entire study area.</a:t>
            </a:r>
          </a:p>
          <a:p>
            <a:pPr lvl="1"/>
            <a:r>
              <a:rPr lang="en-US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Baseline model to understand the relationship</a:t>
            </a:r>
            <a:endParaRPr lang="en-US" kern="100" dirty="0">
              <a:effectLst/>
              <a:latin typeface="Calibri Light" panose="020F03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r>
              <a:rPr lang="en-US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2. </a:t>
            </a:r>
            <a:r>
              <a:rPr lang="en-US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Geographically Weighted Regression </a:t>
            </a:r>
            <a:r>
              <a:rPr lang="en-US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(GWR) </a:t>
            </a:r>
            <a:r>
              <a:rPr lang="en-US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– </a:t>
            </a:r>
            <a:r>
              <a:rPr lang="en-US" u="sng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Local model;</a:t>
            </a:r>
            <a:r>
              <a:rPr lang="en-US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Enhancement of OLS: Calculates </a:t>
            </a:r>
            <a:r>
              <a:rPr lang="en-US" b="1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 separate regression equation for every location (Census Tract) </a:t>
            </a:r>
            <a:r>
              <a:rPr lang="en-US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study area, allowing the relationships between variables to vary across space.</a:t>
            </a:r>
          </a:p>
          <a:p>
            <a:pPr lvl="1"/>
            <a:r>
              <a:rPr lang="en-US" kern="100" dirty="0"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More nuanced understanding of how effects of PM2.5 on health outcomes differ across various CTs in DFW </a:t>
            </a:r>
          </a:p>
          <a:p>
            <a:endParaRPr lang="en-US" sz="2400" kern="10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7030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56A7-DC14-7214-358B-8D3DA899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Study Area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73DEA-3FFC-3ED3-02E8-D97E072FE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sz="1800" b="1" dirty="0">
                <a:solidFill>
                  <a:srgbClr val="FFC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Define the geographic scope of your study</a:t>
            </a:r>
            <a:endParaRPr lang="en-US" b="1" dirty="0">
              <a:solidFill>
                <a:srgbClr val="FFC000"/>
              </a:solidFill>
            </a:endParaRPr>
          </a:p>
        </p:txBody>
      </p:sp>
      <p:pic>
        <p:nvPicPr>
          <p:cNvPr id="7" name="Content Placeholder 6" descr="Skyline Houston Texas">
            <a:extLst>
              <a:ext uri="{FF2B5EF4-FFF2-40B4-BE49-F238E27FC236}">
                <a16:creationId xmlns:a16="http://schemas.microsoft.com/office/drawing/2014/main" id="{2076F2C1-9F8C-FFFB-6AE5-BBBB6BAA3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0850" y="3095939"/>
            <a:ext cx="3657600" cy="2440948"/>
          </a:xfrm>
        </p:spPr>
      </p:pic>
      <p:graphicFrame>
        <p:nvGraphicFramePr>
          <p:cNvPr id="9" name="Picture Placeholder 4">
            <a:extLst>
              <a:ext uri="{FF2B5EF4-FFF2-40B4-BE49-F238E27FC236}">
                <a16:creationId xmlns:a16="http://schemas.microsoft.com/office/drawing/2014/main" id="{C83DAD4C-916A-EFD1-1F3D-3971695669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1350310"/>
              </p:ext>
            </p:extLst>
          </p:nvPr>
        </p:nvGraphicFramePr>
        <p:xfrm>
          <a:off x="499201" y="2030243"/>
          <a:ext cx="7315200" cy="4572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2334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a computer&#10;&#10;Description automatically generated with medium confidence">
            <a:extLst>
              <a:ext uri="{FF2B5EF4-FFF2-40B4-BE49-F238E27FC236}">
                <a16:creationId xmlns:a16="http://schemas.microsoft.com/office/drawing/2014/main" id="{25D6631F-A3B0-0652-0A87-DA71389AE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234" y="2528820"/>
            <a:ext cx="6757766" cy="28803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40C56A7-DC14-7214-358B-8D3DA899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Sources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73DEA-3FFC-3ED3-02E8-D97E072FE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sz="1800" b="1" dirty="0">
                <a:solidFill>
                  <a:srgbClr val="FFC000"/>
                </a:solidFill>
                <a:latin typeface="Calibri Light" panose="020F0302020204030204" pitchFamily="34" charset="0"/>
                <a:cs typeface="Calibri" panose="020F0502020204030204" pitchFamily="34" charset="0"/>
              </a:rPr>
              <a:t>Explain </a:t>
            </a:r>
            <a:r>
              <a:rPr lang="en-US" sz="1800" b="1" dirty="0">
                <a:solidFill>
                  <a:srgbClr val="FFC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Data Collection &amp; Limitations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73337-AE7D-9D40-B9B1-19D9DC7C38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9201" y="2030242"/>
            <a:ext cx="6732872" cy="4603313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Air Quality Data</a:t>
            </a:r>
            <a:r>
              <a:rPr lang="en-US" sz="2000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PM2.5 estimates for 2020 at Census Tracts level from EPA Downscaler Model (Yearly Average Value)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Health Data</a:t>
            </a:r>
            <a:r>
              <a:rPr lang="en-US" sz="2000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CDC Places dataset</a:t>
            </a:r>
            <a:endParaRPr lang="en-US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Demographic Data</a:t>
            </a:r>
            <a:r>
              <a:rPr lang="en-US" sz="2000" kern="10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: Socioeconomic indicators from Census Bureau datasets and ACS from NHGIS for 2020.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kern="100" dirty="0"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 Use Data</a:t>
            </a:r>
            <a:r>
              <a:rPr lang="en-US" sz="2000" kern="100" dirty="0"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National Land Cover Dataset summaries from NHGIS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i="1" kern="100" dirty="0">
                <a:latin typeface="Calibri Light" panose="020F03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Merged and cleaned all datasets in Tableau Prep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0635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56A7-DC14-7214-358B-8D3DA899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Tools and Applications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73DEA-3FFC-3ED3-02E8-D97E072FE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sz="1800" b="1" dirty="0">
                <a:solidFill>
                  <a:srgbClr val="FFC000"/>
                </a:solidFill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List the software you have used. 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BB373337-AE7D-9D40-B9B1-19D9DC7C38C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r>
              <a:rPr lang="en-US" dirty="0"/>
              <a:t>Excel and Tableau Prep for Data Cleaning and Engineering</a:t>
            </a:r>
          </a:p>
          <a:p>
            <a:r>
              <a:rPr lang="en-US" dirty="0"/>
              <a:t>ArcGIS Pro for Regression Models</a:t>
            </a:r>
          </a:p>
        </p:txBody>
      </p:sp>
    </p:spTree>
    <p:extLst>
      <p:ext uri="{BB962C8B-B14F-4D97-AF65-F5344CB8AC3E}">
        <p14:creationId xmlns:p14="http://schemas.microsoft.com/office/powerpoint/2010/main" val="58904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72AEAF-7706-DB20-4599-0923E2474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4831-3DC7-2FB5-444B-BEDCD27D4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Outcomes and Impact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B4534-9959-E694-1AED-6167AC9DE6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Visualization – PM2.5 distribution over census tracts</a:t>
            </a:r>
          </a:p>
        </p:txBody>
      </p:sp>
      <p:pic>
        <p:nvPicPr>
          <p:cNvPr id="15" name="Content Placeholder 14" descr="A map of different colors&#10;&#10;Description automatically generated">
            <a:extLst>
              <a:ext uri="{FF2B5EF4-FFF2-40B4-BE49-F238E27FC236}">
                <a16:creationId xmlns:a16="http://schemas.microsoft.com/office/drawing/2014/main" id="{798D9E2F-2462-5B56-54FC-7FE885A970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98" y="1922624"/>
            <a:ext cx="8097405" cy="4764417"/>
          </a:xfrm>
        </p:spPr>
      </p:pic>
    </p:spTree>
    <p:extLst>
      <p:ext uri="{BB962C8B-B14F-4D97-AF65-F5344CB8AC3E}">
        <p14:creationId xmlns:p14="http://schemas.microsoft.com/office/powerpoint/2010/main" val="534332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C56A7-DC14-7214-358B-8D3DA899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Outcomes and Impact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73DEA-3FFC-3ED3-02E8-D97E072FE6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1. OLS Model Results: Outcome -- Asthma prevalence</a:t>
            </a:r>
          </a:p>
        </p:txBody>
      </p:sp>
      <p:pic>
        <p:nvPicPr>
          <p:cNvPr id="7" name="Content Placeholder 6" descr="A table of text on a white background&#10;&#10;Description automatically generated">
            <a:extLst>
              <a:ext uri="{FF2B5EF4-FFF2-40B4-BE49-F238E27FC236}">
                <a16:creationId xmlns:a16="http://schemas.microsoft.com/office/drawing/2014/main" id="{7E36B061-1106-4FC1-AAEA-E31B43453F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31282"/>
            <a:ext cx="11167307" cy="4587325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0CA6D86-6160-8BFB-1481-3704FD673922}"/>
                  </a:ext>
                </a:extLst>
              </p14:cNvPr>
              <p14:cNvContentPartPr/>
              <p14:nvPr/>
            </p14:nvContentPartPr>
            <p14:xfrm>
              <a:off x="10299011" y="5560527"/>
              <a:ext cx="432720" cy="2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0CA6D86-6160-8BFB-1481-3704FD67392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263371" y="5488887"/>
                <a:ext cx="50436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09E2FC-676B-8E6C-B65F-E6BF72384E37}"/>
                  </a:ext>
                </a:extLst>
              </p14:cNvPr>
              <p14:cNvContentPartPr/>
              <p14:nvPr/>
            </p14:nvContentPartPr>
            <p14:xfrm>
              <a:off x="10307651" y="6001527"/>
              <a:ext cx="35748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09E2FC-676B-8E6C-B65F-E6BF72384E3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271651" y="5929887"/>
                <a:ext cx="4291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FF26DC26-8356-7239-6250-1EEA74F3D216}"/>
                  </a:ext>
                </a:extLst>
              </p14:cNvPr>
              <p14:cNvContentPartPr/>
              <p14:nvPr/>
            </p14:nvContentPartPr>
            <p14:xfrm>
              <a:off x="10340771" y="2319087"/>
              <a:ext cx="31464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FF26DC26-8356-7239-6250-1EEA74F3D2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305131" y="2247087"/>
                <a:ext cx="3862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D3588707-A05B-C304-79DA-D0663651C700}"/>
                  </a:ext>
                </a:extLst>
              </p14:cNvPr>
              <p14:cNvContentPartPr/>
              <p14:nvPr/>
            </p14:nvContentPartPr>
            <p14:xfrm>
              <a:off x="10357691" y="2527167"/>
              <a:ext cx="32760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D3588707-A05B-C304-79DA-D0663651C70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321691" y="2455167"/>
                <a:ext cx="399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B35E380-7FFE-C505-0CC8-C2F671F622D4}"/>
                  </a:ext>
                </a:extLst>
              </p14:cNvPr>
              <p14:cNvContentPartPr/>
              <p14:nvPr/>
            </p14:nvContentPartPr>
            <p14:xfrm>
              <a:off x="10349051" y="2759727"/>
              <a:ext cx="274320" cy="3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B35E380-7FFE-C505-0CC8-C2F671F622D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313411" y="2688087"/>
                <a:ext cx="3459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CB1D2AAE-2AF4-8AB7-6CBE-1E0AB2E83C7B}"/>
                  </a:ext>
                </a:extLst>
              </p14:cNvPr>
              <p14:cNvContentPartPr/>
              <p14:nvPr/>
            </p14:nvContentPartPr>
            <p14:xfrm>
              <a:off x="10315931" y="2991927"/>
              <a:ext cx="339480" cy="172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CB1D2AAE-2AF4-8AB7-6CBE-1E0AB2E83C7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279931" y="2919927"/>
                <a:ext cx="4111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4D7FE2C-89D4-87D4-1222-EB3295D32C77}"/>
                  </a:ext>
                </a:extLst>
              </p14:cNvPr>
              <p14:cNvContentPartPr/>
              <p14:nvPr/>
            </p14:nvContentPartPr>
            <p14:xfrm>
              <a:off x="10357691" y="3183807"/>
              <a:ext cx="312840" cy="453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4D7FE2C-89D4-87D4-1222-EB3295D32C77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321691" y="3111807"/>
                <a:ext cx="384480" cy="18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62720FD6-3417-A5CD-F7F4-BD4FFD61A7A5}"/>
                  </a:ext>
                </a:extLst>
              </p14:cNvPr>
              <p14:cNvContentPartPr/>
              <p14:nvPr/>
            </p14:nvContentPartPr>
            <p14:xfrm>
              <a:off x="10307651" y="3615807"/>
              <a:ext cx="373680" cy="3384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62720FD6-3417-A5CD-F7F4-BD4FFD61A7A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10271651" y="3544167"/>
                <a:ext cx="44532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E73C5B26-3F91-5608-4BE7-E4C88359429F}"/>
                  </a:ext>
                </a:extLst>
              </p14:cNvPr>
              <p14:cNvContentPartPr/>
              <p14:nvPr/>
            </p14:nvContentPartPr>
            <p14:xfrm>
              <a:off x="10340771" y="3881847"/>
              <a:ext cx="410400" cy="9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E73C5B26-3F91-5608-4BE7-E4C88359429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305131" y="3809847"/>
                <a:ext cx="48204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B93B08-2B66-C989-B2F3-2D7EAF52FCC2}"/>
                  </a:ext>
                </a:extLst>
              </p14:cNvPr>
              <p14:cNvContentPartPr/>
              <p14:nvPr/>
            </p14:nvContentPartPr>
            <p14:xfrm>
              <a:off x="10357691" y="4039887"/>
              <a:ext cx="415440" cy="51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B93B08-2B66-C989-B2F3-2D7EAF52FCC2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0321691" y="3967887"/>
                <a:ext cx="48708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CC936F51-3890-C2BB-7A57-BB2157C604B6}"/>
                  </a:ext>
                </a:extLst>
              </p14:cNvPr>
              <p14:cNvContentPartPr/>
              <p14:nvPr/>
            </p14:nvContentPartPr>
            <p14:xfrm>
              <a:off x="10315931" y="4305927"/>
              <a:ext cx="400680" cy="3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CC936F51-3890-C2BB-7A57-BB2157C604B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79931" y="4233927"/>
                <a:ext cx="472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DFDF8F09-6D8C-1493-70C7-6FE1967896C0}"/>
                  </a:ext>
                </a:extLst>
              </p14:cNvPr>
              <p14:cNvContentPartPr/>
              <p14:nvPr/>
            </p14:nvContentPartPr>
            <p14:xfrm>
              <a:off x="10365611" y="4521567"/>
              <a:ext cx="375120" cy="8568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DFDF8F09-6D8C-1493-70C7-6FE1967896C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29971" y="4449567"/>
                <a:ext cx="446760" cy="22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1DA4341-5CF8-14C4-C31A-DC1422E04936}"/>
                  </a:ext>
                </a:extLst>
              </p14:cNvPr>
              <p14:cNvContentPartPr/>
              <p14:nvPr/>
            </p14:nvContentPartPr>
            <p14:xfrm>
              <a:off x="10266251" y="4812807"/>
              <a:ext cx="49284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1DA4341-5CF8-14C4-C31A-DC1422E04936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230251" y="4741167"/>
                <a:ext cx="5644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9659E1C-3034-3E18-0941-DC7279A8E35D}"/>
                  </a:ext>
                </a:extLst>
              </p14:cNvPr>
              <p14:cNvContentPartPr/>
              <p14:nvPr/>
            </p14:nvContentPartPr>
            <p14:xfrm>
              <a:off x="2270651" y="5976687"/>
              <a:ext cx="938520" cy="1692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9659E1C-3034-3E18-0941-DC7279A8E35D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234651" y="5904687"/>
                <a:ext cx="101016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B61A559C-6B08-67B3-423D-DB899C6D6635}"/>
                  </a:ext>
                </a:extLst>
              </p14:cNvPr>
              <p14:cNvContentPartPr/>
              <p14:nvPr/>
            </p14:nvContentPartPr>
            <p14:xfrm>
              <a:off x="2851331" y="3200367"/>
              <a:ext cx="365400" cy="3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B61A559C-6B08-67B3-423D-DB899C6D6635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2815331" y="3128367"/>
                <a:ext cx="4370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3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D38A1BB-AACF-D98C-920E-9BF10E2B2D8A}"/>
                  </a:ext>
                </a:extLst>
              </p14:cNvPr>
              <p14:cNvContentPartPr/>
              <p14:nvPr/>
            </p14:nvContentPartPr>
            <p14:xfrm>
              <a:off x="2615171" y="6142647"/>
              <a:ext cx="1907640" cy="30060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D38A1BB-AACF-D98C-920E-9BF10E2B2D8A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597171" y="6124647"/>
                <a:ext cx="1943280" cy="336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27397281-5DC5-CFB8-3A02-FD8CE8767D73}"/>
                  </a:ext>
                </a:extLst>
              </p14:cNvPr>
              <p14:cNvContentPartPr/>
              <p14:nvPr/>
            </p14:nvContentPartPr>
            <p14:xfrm>
              <a:off x="2269211" y="3607167"/>
              <a:ext cx="947160" cy="169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27397281-5DC5-CFB8-3A02-FD8CE8767D73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233571" y="3535527"/>
                <a:ext cx="101880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DA63D193-BBD3-6BD9-69DD-D441F55ACA5D}"/>
                  </a:ext>
                </a:extLst>
              </p14:cNvPr>
              <p14:cNvContentPartPr/>
              <p14:nvPr/>
            </p14:nvContentPartPr>
            <p14:xfrm>
              <a:off x="1903451" y="4546767"/>
              <a:ext cx="1328040" cy="255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DA63D193-BBD3-6BD9-69DD-D441F55ACA5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867811" y="4475127"/>
                <a:ext cx="139968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085EAB0-1C50-2521-41B3-6FB87DBE9CA5}"/>
                  </a:ext>
                </a:extLst>
              </p14:cNvPr>
              <p14:cNvContentPartPr/>
              <p14:nvPr/>
            </p14:nvContentPartPr>
            <p14:xfrm>
              <a:off x="2244011" y="4742967"/>
              <a:ext cx="1027080" cy="201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085EAB0-1C50-2521-41B3-6FB87DBE9CA5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2208371" y="4671327"/>
                <a:ext cx="1098720" cy="16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8183796C-08FD-AD0F-D062-2127D2D1EF41}"/>
                  </a:ext>
                </a:extLst>
              </p14:cNvPr>
              <p14:cNvContentPartPr/>
              <p14:nvPr/>
            </p14:nvContentPartPr>
            <p14:xfrm>
              <a:off x="2793011" y="4970847"/>
              <a:ext cx="182880" cy="93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8183796C-08FD-AD0F-D062-2127D2D1EF4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757371" y="4898847"/>
                <a:ext cx="25452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10C232D8-DE00-CAA9-7888-2E945973EA2B}"/>
                  </a:ext>
                </a:extLst>
              </p14:cNvPr>
              <p14:cNvContentPartPr/>
              <p14:nvPr/>
            </p14:nvContentPartPr>
            <p14:xfrm>
              <a:off x="2418971" y="5585727"/>
              <a:ext cx="60804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10C232D8-DE00-CAA9-7888-2E945973EA2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2382971" y="5514087"/>
                <a:ext cx="67968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C62AC683-05C3-62D2-235C-0DEBC7D9769B}"/>
                  </a:ext>
                </a:extLst>
              </p14:cNvPr>
              <p14:cNvContentPartPr/>
              <p14:nvPr/>
            </p14:nvContentPartPr>
            <p14:xfrm>
              <a:off x="2676371" y="6267567"/>
              <a:ext cx="606600" cy="360"/>
            </p14:xfrm>
          </p:contentPart>
        </mc:Choice>
        <mc:Fallback xmlns=""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C62AC683-05C3-62D2-235C-0DEBC7D9769B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2640731" y="6195927"/>
                <a:ext cx="67824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72351EBE-F3EB-353D-DE80-2CD63E2E77ED}"/>
                  </a:ext>
                </a:extLst>
              </p14:cNvPr>
              <p14:cNvContentPartPr/>
              <p14:nvPr/>
            </p14:nvContentPartPr>
            <p14:xfrm>
              <a:off x="2418971" y="2460207"/>
              <a:ext cx="985680" cy="25560"/>
            </p14:xfrm>
          </p:contentPart>
        </mc:Choice>
        <mc:Fallback xmlns=""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72351EBE-F3EB-353D-DE80-2CD63E2E77ED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2382971" y="2388207"/>
                <a:ext cx="1057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D796698-D38D-FAD2-5761-56A6750228FF}"/>
                  </a:ext>
                </a:extLst>
              </p14:cNvPr>
              <p14:cNvContentPartPr/>
              <p14:nvPr/>
            </p14:nvContentPartPr>
            <p14:xfrm>
              <a:off x="2685011" y="2959167"/>
              <a:ext cx="556200" cy="36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D796698-D38D-FAD2-5761-56A6750228FF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2649011" y="2887527"/>
                <a:ext cx="62784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27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9D496-B618-3538-1091-B4207DBFF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4A56F-10B4-E008-A4A6-5A13F4ECD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Outcomes and Impact</a:t>
            </a:r>
            <a:endParaRPr lang="en-US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17315-3119-D80F-D5DB-CF054078D8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7200" y="1114969"/>
            <a:ext cx="11235600" cy="540000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2. OLS Model Results: Outcome -- COPD prevalence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A9077A6-0F74-F6D8-AAC1-888B9F1B66D0}"/>
                  </a:ext>
                </a:extLst>
              </p14:cNvPr>
              <p14:cNvContentPartPr/>
              <p14:nvPr/>
            </p14:nvContentPartPr>
            <p14:xfrm>
              <a:off x="1163651" y="1479567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A9077A6-0F74-F6D8-AAC1-888B9F1B66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46011" y="1461567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16" name="Content Placeholder 15" descr="A table with text on it&#10;&#10;Description automatically generated">
            <a:extLst>
              <a:ext uri="{FF2B5EF4-FFF2-40B4-BE49-F238E27FC236}">
                <a16:creationId xmlns:a16="http://schemas.microsoft.com/office/drawing/2014/main" id="{4F047E51-0550-572A-F31C-EF41E69D0F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14" y="1689939"/>
            <a:ext cx="11988372" cy="4893741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77242D3B-7C84-2F25-413B-4AFDFD57E31D}"/>
                  </a:ext>
                </a:extLst>
              </p14:cNvPr>
              <p14:cNvContentPartPr/>
              <p14:nvPr/>
            </p14:nvContentPartPr>
            <p14:xfrm>
              <a:off x="2551811" y="4172727"/>
              <a:ext cx="524520" cy="18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77242D3B-7C84-2F25-413B-4AFDFD57E31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515811" y="4100727"/>
                <a:ext cx="59616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697DC7-EFA6-1D5B-4C62-D6C02E97B570}"/>
                  </a:ext>
                </a:extLst>
              </p14:cNvPr>
              <p14:cNvContentPartPr/>
              <p14:nvPr/>
            </p14:nvContentPartPr>
            <p14:xfrm>
              <a:off x="2219171" y="3923607"/>
              <a:ext cx="880920" cy="864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697DC7-EFA6-1D5B-4C62-D6C02E97B57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3531" y="3851607"/>
                <a:ext cx="952560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1642569-BA63-8311-53DC-CA06116B2476}"/>
                  </a:ext>
                </a:extLst>
              </p14:cNvPr>
              <p14:cNvContentPartPr/>
              <p14:nvPr/>
            </p14:nvContentPartPr>
            <p14:xfrm>
              <a:off x="2709851" y="3399807"/>
              <a:ext cx="462960" cy="327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1642569-BA63-8311-53DC-CA06116B247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73851" y="3327807"/>
                <a:ext cx="534600" cy="1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2C5573A-359E-8D8B-6072-B2D246F00E25}"/>
                  </a:ext>
                </a:extLst>
              </p14:cNvPr>
              <p14:cNvContentPartPr/>
              <p14:nvPr/>
            </p14:nvContentPartPr>
            <p14:xfrm>
              <a:off x="1812011" y="5111967"/>
              <a:ext cx="1026720" cy="9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2C5573A-359E-8D8B-6072-B2D246F00E25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776371" y="5040327"/>
                <a:ext cx="10983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400957E6-107D-FB23-8D98-19ED32AFDC4D}"/>
                  </a:ext>
                </a:extLst>
              </p14:cNvPr>
              <p14:cNvContentPartPr/>
              <p14:nvPr/>
            </p14:nvContentPartPr>
            <p14:xfrm>
              <a:off x="1812011" y="5552247"/>
              <a:ext cx="1073160" cy="345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400957E6-107D-FB23-8D98-19ED32AFDC4D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776371" y="5480247"/>
                <a:ext cx="1144800" cy="17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DCE3D5EA-45BE-FB3F-98B8-67ED1BFCCD59}"/>
                  </a:ext>
                </a:extLst>
              </p14:cNvPr>
              <p14:cNvContentPartPr/>
              <p14:nvPr/>
            </p14:nvContentPartPr>
            <p14:xfrm>
              <a:off x="2327531" y="6284127"/>
              <a:ext cx="7390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DCE3D5EA-45BE-FB3F-98B8-67ED1BFCCD59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291531" y="6212487"/>
                <a:ext cx="8107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6D43BE4-4DA0-4942-D3AB-AE26AC8EA656}"/>
                  </a:ext>
                </a:extLst>
              </p14:cNvPr>
              <p14:cNvContentPartPr/>
              <p14:nvPr/>
            </p14:nvContentPartPr>
            <p14:xfrm>
              <a:off x="2709851" y="3208287"/>
              <a:ext cx="507960" cy="428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6D43BE4-4DA0-4942-D3AB-AE26AC8EA65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673851" y="3136647"/>
                <a:ext cx="57960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98F0AE2-46E2-D54F-8F5E-83384FF23FF9}"/>
                  </a:ext>
                </a:extLst>
              </p14:cNvPr>
              <p14:cNvContentPartPr/>
              <p14:nvPr/>
            </p14:nvContentPartPr>
            <p14:xfrm>
              <a:off x="2294051" y="2485047"/>
              <a:ext cx="781200" cy="259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98F0AE2-46E2-D54F-8F5E-83384FF23FF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258411" y="2413407"/>
                <a:ext cx="852840" cy="16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25D3367F-0F89-2ADC-455E-82F9272016C0}"/>
                  </a:ext>
                </a:extLst>
              </p14:cNvPr>
              <p14:cNvContentPartPr/>
              <p14:nvPr/>
            </p14:nvContentPartPr>
            <p14:xfrm>
              <a:off x="2435531" y="6524967"/>
              <a:ext cx="657720" cy="97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25D3367F-0F89-2ADC-455E-82F9272016C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399531" y="6452967"/>
                <a:ext cx="72936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D2A74DB8-D8B7-2659-C21E-1F5798E9E27B}"/>
                  </a:ext>
                </a:extLst>
              </p14:cNvPr>
              <p14:cNvContentPartPr/>
              <p14:nvPr/>
            </p14:nvContentPartPr>
            <p14:xfrm>
              <a:off x="3956891" y="6533607"/>
              <a:ext cx="465120" cy="36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D2A74DB8-D8B7-2659-C21E-1F5798E9E27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920891" y="6461967"/>
                <a:ext cx="5367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67E56003-59D6-A1C3-C875-0F50563E4750}"/>
                  </a:ext>
                </a:extLst>
              </p14:cNvPr>
              <p14:cNvContentPartPr/>
              <p14:nvPr/>
            </p14:nvContentPartPr>
            <p14:xfrm>
              <a:off x="1953131" y="5793447"/>
              <a:ext cx="1143720" cy="936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67E56003-59D6-A1C3-C875-0F50563E475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917491" y="5721447"/>
                <a:ext cx="1215360" cy="15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C32F6937-1EC9-81A7-C5EE-37F1F9124AA7}"/>
                  </a:ext>
                </a:extLst>
              </p14:cNvPr>
              <p14:cNvContentPartPr/>
              <p14:nvPr/>
            </p14:nvContentPartPr>
            <p14:xfrm>
              <a:off x="2177771" y="4846287"/>
              <a:ext cx="914040" cy="1692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C32F6937-1EC9-81A7-C5EE-37F1F9124AA7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142131" y="4774287"/>
                <a:ext cx="98568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FD61FE0-B42F-11A3-CDB1-D8004DDE2F84}"/>
                  </a:ext>
                </a:extLst>
              </p14:cNvPr>
              <p14:cNvContentPartPr/>
              <p14:nvPr/>
            </p14:nvContentPartPr>
            <p14:xfrm>
              <a:off x="2460371" y="2966367"/>
              <a:ext cx="673560" cy="9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FD61FE0-B42F-11A3-CDB1-D8004DDE2F84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424371" y="2894727"/>
                <a:ext cx="74520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67517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6820ead-8c5c-40c6-a23c-60d46ea1e272">
      <Terms xmlns="http://schemas.microsoft.com/office/infopath/2007/PartnerControls"/>
    </lcf76f155ced4ddcb4097134ff3c332f>
    <TaxCatchAll xmlns="81197887-7cf3-4775-bcce-c57421679230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D7D613789C9F45922C597300C39E22" ma:contentTypeVersion="13" ma:contentTypeDescription="Create a new document." ma:contentTypeScope="" ma:versionID="5144f150748136080248b657add8597f">
  <xsd:schema xmlns:xsd="http://www.w3.org/2001/XMLSchema" xmlns:xs="http://www.w3.org/2001/XMLSchema" xmlns:p="http://schemas.microsoft.com/office/2006/metadata/properties" xmlns:ns2="56820ead-8c5c-40c6-a23c-60d46ea1e272" xmlns:ns3="81197887-7cf3-4775-bcce-c57421679230" targetNamespace="http://schemas.microsoft.com/office/2006/metadata/properties" ma:root="true" ma:fieldsID="466f0d71f14d34c738479ff2ea9a41e9" ns2:_="" ns3:_="">
    <xsd:import namespace="56820ead-8c5c-40c6-a23c-60d46ea1e272"/>
    <xsd:import namespace="81197887-7cf3-4775-bcce-c57421679230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820ead-8c5c-40c6-a23c-60d46ea1e272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07bf7e85-f484-4784-9b3f-9950356a544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197887-7cf3-4775-bcce-c57421679230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e28357a3-4702-4892-bcd0-e0629c6f2cb9}" ma:internalName="TaxCatchAll" ma:showField="CatchAllData" ma:web="81197887-7cf3-4775-bcce-c5742167923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5446CD-8EBD-473F-BE40-D8DBCB6BA7ED}">
  <ds:schemaRefs>
    <ds:schemaRef ds:uri="http://schemas.microsoft.com/office/2006/metadata/properties"/>
    <ds:schemaRef ds:uri="http://schemas.microsoft.com/office/infopath/2007/PartnerControls"/>
    <ds:schemaRef ds:uri="56820ead-8c5c-40c6-a23c-60d46ea1e272"/>
    <ds:schemaRef ds:uri="81197887-7cf3-4775-bcce-c57421679230"/>
  </ds:schemaRefs>
</ds:datastoreItem>
</file>

<file path=customXml/itemProps2.xml><?xml version="1.0" encoding="utf-8"?>
<ds:datastoreItem xmlns:ds="http://schemas.openxmlformats.org/officeDocument/2006/customXml" ds:itemID="{7116DE7A-06CC-409C-B2E5-C73EDCDD5E8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F9EACC0-F38F-4928-A71C-487BA97AF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820ead-8c5c-40c6-a23c-60d46ea1e272"/>
    <ds:schemaRef ds:uri="81197887-7cf3-4775-bcce-c5742167923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16188</TotalTime>
  <Words>568</Words>
  <Application>Microsoft Office PowerPoint</Application>
  <PresentationFormat>Widescreen</PresentationFormat>
  <Paragraphs>66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Research Project: Spatial Analysis of Air Pollution and Respiratory Illnesses in DFW Area</vt:lpstr>
      <vt:lpstr>Research Question and Problem Definition</vt:lpstr>
      <vt:lpstr>Methodology</vt:lpstr>
      <vt:lpstr>Study Area</vt:lpstr>
      <vt:lpstr>Data Sources</vt:lpstr>
      <vt:lpstr>Tools and Applications</vt:lpstr>
      <vt:lpstr>Outcomes and Impact</vt:lpstr>
      <vt:lpstr>Outcomes and Impact</vt:lpstr>
      <vt:lpstr>Outcomes and Impact</vt:lpstr>
      <vt:lpstr>Outcomes and Impact</vt:lpstr>
      <vt:lpstr>Outcomes and Impact</vt:lpstr>
      <vt:lpstr> </vt:lpstr>
    </vt:vector>
  </TitlesOfParts>
  <Company>City Of Plano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Reza Sardari</dc:creator>
  <cp:lastModifiedBy>Chowdhry, Shivani</cp:lastModifiedBy>
  <cp:revision>443</cp:revision>
  <dcterms:created xsi:type="dcterms:W3CDTF">2022-08-22T18:01:49Z</dcterms:created>
  <dcterms:modified xsi:type="dcterms:W3CDTF">2024-12-12T19:55:00Z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0x0101009ED7D613789C9F45922C597300C39E22</vt:lpwstr>
  </property>
  <property fmtid="{D5CDD505-2E9C-101B-9397-08002B2CF9AE}" pid="3" name="MediaServiceImageTags">
    <vt:lpwstr/>
  </property>
</Properties>
</file>